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2" r:id="rId3"/>
    <p:sldId id="272" r:id="rId4"/>
    <p:sldId id="273" r:id="rId5"/>
    <p:sldId id="258" r:id="rId6"/>
    <p:sldId id="274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69" r:id="rId17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6433" autoAdjust="0"/>
  </p:normalViewPr>
  <p:slideViewPr>
    <p:cSldViewPr snapToGrid="0">
      <p:cViewPr varScale="1">
        <p:scale>
          <a:sx n="116" d="100"/>
          <a:sy n="116" d="100"/>
        </p:scale>
        <p:origin x="-324" y="-114"/>
      </p:cViewPr>
      <p:guideLst>
        <p:guide orient="horz" pos="2160"/>
        <p:guide orient="horz" pos="4128"/>
        <p:guide pos="3840"/>
        <p:guide pos="729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072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510826A-8DB7-481E-A8D8-73B0A554EBD5}" type="datetime1">
              <a:rPr lang="ru-RU" smtClean="0"/>
              <a:pPr rtl="0"/>
              <a:t>25.09.2019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B43A3-FB3F-4521-B01A-B1D27CA32568}" type="datetime1">
              <a:rPr lang="ru-RU" smtClean="0"/>
              <a:pPr/>
              <a:t>25.09.2019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674CE4-FBD8-4481-AEFB-CA53E599A74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7974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003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ru-RU" smtClean="0">
                <a:latin typeface="Arial" pitchFamily="34" charset="0"/>
                <a:cs typeface="Arial" pitchFamily="34" charset="0"/>
              </a:rPr>
              <a:t>AUDIT - Alcohol Use Disorders Identification Test</a:t>
            </a:r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0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23C2DB3-FF9B-4EA3-8668-DB774A1DD4E0}" type="slidenum">
              <a:rPr lang="ru-RU" altLang="ru-RU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13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161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dirty="0" smtClean="0"/>
              <a:t>Какую пользу получит аудитория от презентации: взрослых учащихся больше интересует предмет, если они знают, почему и насколько он важен для них.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dirty="0" smtClean="0"/>
              <a:t>Уровень знаний докладчика по теме: кратко укажите свои профессиональные успехи в этой области или объясните, почему участникам интересно будет вас послушать.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ru-RU" smtClean="0"/>
              <a:pPr rtl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36809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Описывать занятия нужно вкратце.</a:t>
            </a:r>
          </a:p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ru-RU" smtClean="0"/>
              <a:pPr rtl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6143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ru-RU" smtClean="0"/>
              <a:pPr rtl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2343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dirty="0" smtClean="0"/>
              <a:t>Какую пользу получит аудитория от презентации: взрослых учащихся больше интересует предмет, если они знают, почему и насколько он важен для них.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dirty="0" smtClean="0"/>
              <a:t>Уровень знаний докладчика по теме: кратко укажите свои профессиональные успехи в этой области или объясните, почему участникам интересно будет вас послушать.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3181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dirty="0" smtClean="0"/>
              <a:t>Какую пользу получит аудитория от презентации: взрослых учащихся больше интересует предмет, если они знают, почему и насколько он важен для них.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dirty="0" smtClean="0"/>
              <a:t>Уровень знаний докладчика по теме: кратко укажите свои профессиональные успехи в этой области или объясните, почему участникам интересно будет вас послушать.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ru-RU" smtClean="0"/>
              <a:pPr rtl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94844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dirty="0" smtClean="0"/>
              <a:t>Какую пользу получит аудитория от презентации: взрослых учащихся больше интересует предмет, если они знают, почему и насколько он важен для них.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dirty="0" smtClean="0"/>
              <a:t>Уровень знаний докладчика по теме: кратко укажите свои профессиональные успехи в этой области или объясните, почему участникам интересно будет вас послушать.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3149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dirty="0" smtClean="0"/>
              <a:t>Какую пользу получит аудитория от презентации: взрослых учащихся больше интересует предмет, если они знают, почему и насколько он важен для них.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dirty="0" smtClean="0"/>
              <a:t>Уровень знаний докладчика по теме: кратко укажите свои профессиональные успехи в этой области или объясните, почему участникам интересно будет вас послушать.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8867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dirty="0" smtClean="0"/>
              <a:t>Какую пользу получит аудитория от презентации: взрослых учащихся больше интересует предмет, если они знают, почему и насколько он важен для них.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dirty="0" smtClean="0"/>
              <a:t>Уровень знаний докладчика по теме: кратко укажите свои профессиональные успехи в этой области или объясните, почему участникам интересно будет вас послушать.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ru-RU" smtClean="0"/>
              <a:pPr rtl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883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003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ru-RU" smtClean="0">
                <a:latin typeface="Arial" pitchFamily="34" charset="0"/>
                <a:cs typeface="Arial" pitchFamily="34" charset="0"/>
              </a:rPr>
              <a:t>AUDIT - Alcohol Use Disorders Identification Test</a:t>
            </a:r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0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23C2DB3-FF9B-4EA3-8668-DB774A1DD4E0}" type="slidenum">
              <a:rPr lang="ru-RU" altLang="ru-RU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1815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dirty="0" smtClean="0"/>
              <a:t>Какую пользу получит аудитория от презентации: взрослых учащихся больше интересует предмет, если они знают, почему и насколько он важен для них.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dirty="0" smtClean="0"/>
              <a:t>Уровень знаний докладчика по теме: кратко укажите свои профессиональные успехи в этой области или объясните, почему участникам интересно будет вас послушать.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ru-RU" smtClean="0"/>
              <a:pPr rtl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5538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003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ru-RU" smtClean="0">
                <a:latin typeface="Arial" pitchFamily="34" charset="0"/>
                <a:cs typeface="Arial" pitchFamily="34" charset="0"/>
              </a:rPr>
              <a:t>AUDIT - Alcohol Use Disorders Identification Test</a:t>
            </a:r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0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23C2DB3-FF9B-4EA3-8668-DB774A1DD4E0}" type="slidenum">
              <a:rPr lang="ru-RU" altLang="ru-RU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12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8323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3" name="Прямоугольник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525153E9-8919-4460-8B84-1F188DF3FDC8}" type="datetime1">
              <a:rPr lang="ru-RU" noProof="0" smtClean="0"/>
              <a:pPr rtl="0"/>
              <a:t>25.09.2019</a:t>
            </a:fld>
            <a:endParaRPr lang="ru-RU" noProof="0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601152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534A7F-E77A-4253-A805-BDFD8F4FC94A}" type="datetime1">
              <a:rPr lang="ru-RU" noProof="0" smtClean="0"/>
              <a:pPr rtl="0"/>
              <a:t>25.09.2019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467844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 dirty="0" smtClean="0"/>
              <a:t>Второй уровень</a:t>
            </a:r>
          </a:p>
          <a:p>
            <a:pPr lvl="2" rtl="0" eaLnBrk="1" latinLnBrk="0" hangingPunct="1"/>
            <a:r>
              <a:rPr lang="ru-RU" noProof="0" dirty="0" smtClean="0"/>
              <a:t>Третий уровень</a:t>
            </a:r>
          </a:p>
          <a:p>
            <a:pPr lvl="3" rtl="0" eaLnBrk="1" latinLnBrk="0" hangingPunct="1"/>
            <a:r>
              <a:rPr lang="ru-RU" noProof="0" dirty="0" smtClean="0"/>
              <a:t>Четвертый уровень</a:t>
            </a:r>
          </a:p>
          <a:p>
            <a:pPr lvl="4" rtl="0" eaLnBrk="1" latinLnBrk="0" hangingPunct="1"/>
            <a:r>
              <a:rPr lang="ru-RU" noProof="0" dirty="0" smtClean="0"/>
              <a:t>Пятый уровень</a:t>
            </a:r>
            <a:endParaRPr kumimoji="0"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A39E40-7B42-41B0-A6F4-7A8AFD3554B1}" type="datetime1">
              <a:rPr lang="ru-RU" noProof="0" smtClean="0"/>
              <a:pPr rtl="0"/>
              <a:t>25.09.2019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978088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rrowheads="1"/>
          </p:cNvSpPr>
          <p:nvPr userDrawn="1"/>
        </p:nvSpPr>
        <p:spPr bwMode="auto">
          <a:xfrm rot="5400000">
            <a:off x="6267343" y="-5330538"/>
            <a:ext cx="63714" cy="12589933"/>
          </a:xfrm>
          <a:prstGeom prst="triangle">
            <a:avLst>
              <a:gd name="adj" fmla="val 51000"/>
            </a:avLst>
          </a:prstGeom>
          <a:solidFill>
            <a:schemeClr val="accent3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304" tIns="34304" rIns="34304" bIns="34304" anchor="ctr"/>
          <a:lstStyle>
            <a:lvl1pPr defTabSz="685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685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685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685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685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ru-RU" altLang="ru-RU" sz="900" smtClean="0">
              <a:solidFill>
                <a:srgbClr val="D6D3AA"/>
              </a:solidFill>
              <a:sym typeface="Arial" pitchFamily="34" charset="0"/>
            </a:endParaRPr>
          </a:p>
        </p:txBody>
      </p:sp>
      <p:sp>
        <p:nvSpPr>
          <p:cNvPr id="7" name="Title 8"/>
          <p:cNvSpPr>
            <a:spLocks noGrp="1"/>
          </p:cNvSpPr>
          <p:nvPr>
            <p:ph type="title"/>
          </p:nvPr>
        </p:nvSpPr>
        <p:spPr>
          <a:xfrm>
            <a:off x="235200" y="50400"/>
            <a:ext cx="9120000" cy="6768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en-GB" noProof="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4023E3F-EBDB-438F-893D-2C171A2FFCB4}" type="datetime1">
              <a:rPr lang="en-GB"/>
              <a:pPr>
                <a:defRPr/>
              </a:pPr>
              <a:t>25/09/2019</a:t>
            </a:fld>
            <a:endParaRPr lang="en-GB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3B72501-E9EB-4A9A-B054-D3B81A7CF4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70830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rrowheads="1"/>
          </p:cNvSpPr>
          <p:nvPr userDrawn="1"/>
        </p:nvSpPr>
        <p:spPr bwMode="auto">
          <a:xfrm rot="5400000">
            <a:off x="6267343" y="-5330538"/>
            <a:ext cx="63714" cy="12589933"/>
          </a:xfrm>
          <a:prstGeom prst="triangle">
            <a:avLst>
              <a:gd name="adj" fmla="val 51000"/>
            </a:avLst>
          </a:prstGeom>
          <a:solidFill>
            <a:schemeClr val="accent3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304" tIns="34304" rIns="34304" bIns="34304" anchor="ctr"/>
          <a:lstStyle>
            <a:lvl1pPr defTabSz="685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685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685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685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685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ru-RU" altLang="ru-RU" sz="900" smtClean="0">
              <a:solidFill>
                <a:srgbClr val="D6D3AA"/>
              </a:solidFill>
              <a:sym typeface="Arial" pitchFamily="34" charset="0"/>
            </a:endParaRPr>
          </a:p>
        </p:txBody>
      </p:sp>
      <p:sp>
        <p:nvSpPr>
          <p:cNvPr id="7" name="Title 8"/>
          <p:cNvSpPr>
            <a:spLocks noGrp="1"/>
          </p:cNvSpPr>
          <p:nvPr>
            <p:ph type="title"/>
          </p:nvPr>
        </p:nvSpPr>
        <p:spPr>
          <a:xfrm>
            <a:off x="235200" y="50400"/>
            <a:ext cx="9120000" cy="6768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en-GB" noProof="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4023E3F-EBDB-438F-893D-2C171A2FFCB4}" type="datetime1">
              <a:rPr lang="en-GB"/>
              <a:pPr>
                <a:defRPr/>
              </a:pPr>
              <a:t>25/09/2019</a:t>
            </a:fld>
            <a:endParaRPr lang="en-GB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3B72501-E9EB-4A9A-B054-D3B81A7CF4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99237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rrowheads="1"/>
          </p:cNvSpPr>
          <p:nvPr userDrawn="1"/>
        </p:nvSpPr>
        <p:spPr bwMode="auto">
          <a:xfrm rot="5400000">
            <a:off x="6267343" y="-5330538"/>
            <a:ext cx="63714" cy="12589933"/>
          </a:xfrm>
          <a:prstGeom prst="triangle">
            <a:avLst>
              <a:gd name="adj" fmla="val 51000"/>
            </a:avLst>
          </a:prstGeom>
          <a:solidFill>
            <a:schemeClr val="accent3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304" tIns="34304" rIns="34304" bIns="34304" anchor="ctr"/>
          <a:lstStyle>
            <a:lvl1pPr defTabSz="685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685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685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685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685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ru-RU" altLang="ru-RU" sz="900" smtClean="0">
              <a:solidFill>
                <a:srgbClr val="D6D3AA"/>
              </a:solidFill>
              <a:sym typeface="Arial" pitchFamily="34" charset="0"/>
            </a:endParaRPr>
          </a:p>
        </p:txBody>
      </p:sp>
      <p:sp>
        <p:nvSpPr>
          <p:cNvPr id="7" name="Title 8"/>
          <p:cNvSpPr>
            <a:spLocks noGrp="1"/>
          </p:cNvSpPr>
          <p:nvPr>
            <p:ph type="title"/>
          </p:nvPr>
        </p:nvSpPr>
        <p:spPr>
          <a:xfrm>
            <a:off x="235200" y="50400"/>
            <a:ext cx="9120000" cy="6768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en-GB" noProof="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4023E3F-EBDB-438F-893D-2C171A2FFCB4}" type="datetime1">
              <a:rPr lang="en-GB"/>
              <a:pPr>
                <a:defRPr/>
              </a:pPr>
              <a:t>25/09/2019</a:t>
            </a:fld>
            <a:endParaRPr lang="en-GB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3B72501-E9EB-4A9A-B054-D3B81A7CF4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11116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rrowheads="1"/>
          </p:cNvSpPr>
          <p:nvPr userDrawn="1"/>
        </p:nvSpPr>
        <p:spPr bwMode="auto">
          <a:xfrm rot="5400000">
            <a:off x="6267343" y="-5330538"/>
            <a:ext cx="63714" cy="12589933"/>
          </a:xfrm>
          <a:prstGeom prst="triangle">
            <a:avLst>
              <a:gd name="adj" fmla="val 51000"/>
            </a:avLst>
          </a:prstGeom>
          <a:solidFill>
            <a:schemeClr val="accent3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304" tIns="34304" rIns="34304" bIns="34304" anchor="ctr"/>
          <a:lstStyle>
            <a:lvl1pPr defTabSz="685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685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685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685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685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ru-RU" altLang="ru-RU" sz="900" smtClean="0">
              <a:solidFill>
                <a:srgbClr val="D6D3AA"/>
              </a:solidFill>
              <a:sym typeface="Arial" pitchFamily="34" charset="0"/>
            </a:endParaRPr>
          </a:p>
        </p:txBody>
      </p:sp>
      <p:sp>
        <p:nvSpPr>
          <p:cNvPr id="7" name="Title 8"/>
          <p:cNvSpPr>
            <a:spLocks noGrp="1"/>
          </p:cNvSpPr>
          <p:nvPr>
            <p:ph type="title"/>
          </p:nvPr>
        </p:nvSpPr>
        <p:spPr>
          <a:xfrm>
            <a:off x="235200" y="50400"/>
            <a:ext cx="9120000" cy="6768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en-GB" noProof="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4023E3F-EBDB-438F-893D-2C171A2FFCB4}" type="datetime1">
              <a:rPr lang="en-GB"/>
              <a:pPr>
                <a:defRPr/>
              </a:pPr>
              <a:t>25/09/2019</a:t>
            </a:fld>
            <a:endParaRPr lang="en-GB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3B72501-E9EB-4A9A-B054-D3B81A7CF4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0527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F3C2B-19AE-4F7F-847C-DA1ADD22BBE5}" type="datetime1">
              <a:rPr lang="ru-RU" noProof="0" smtClean="0"/>
              <a:pPr rtl="0"/>
              <a:t>25.09.2019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594303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756652-618E-42CE-8AE2-1D988265020E}" type="datetime1">
              <a:rPr lang="ru-RU" noProof="0" smtClean="0"/>
              <a:pPr rtl="0"/>
              <a:t>25.09.2019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70512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A077A5-1B1B-48F8-A8D7-0717F4826028}" type="datetime1">
              <a:rPr lang="ru-RU" noProof="0" smtClean="0"/>
              <a:pPr rtl="0"/>
              <a:t>25.09.2019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446445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0" orient="horz" pos="2160">
          <p15:clr>
            <a:srgbClr val="FBAE40"/>
          </p15:clr>
        </p15:guide>
        <p15:guide id="1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72D30E-8CC0-4A3D-ACCC-25D756A9F243}" type="datetime1">
              <a:rPr lang="ru-RU" noProof="0" smtClean="0"/>
              <a:pPr rtl="0"/>
              <a:t>25.09.2019</a:t>
            </a:fld>
            <a:endParaRPr lang="ru-RU" noProof="0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70716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/>
          <a:p>
            <a:pPr rtl="0"/>
            <a:fld id="{EECA8964-BCD7-48B2-967A-E9549B1B3FAF}" type="datetime1">
              <a:rPr lang="ru-RU" noProof="0" smtClean="0"/>
              <a:pPr rtl="0"/>
              <a:t>25.09.2019</a:t>
            </a:fld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821952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3535C2-B2EF-4104-9C48-606B316B146B}" type="datetime1">
              <a:rPr lang="ru-RU" noProof="0" smtClean="0"/>
              <a:pPr rtl="0"/>
              <a:t>25.09.2019</a:t>
            </a:fld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135695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4815B5-49EE-4409-8D96-597DB37C3774}" type="datetime1">
              <a:rPr lang="ru-RU" noProof="0" smtClean="0"/>
              <a:pPr rtl="0"/>
              <a:t>25.09.2019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498685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kumimoji="0"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F63D60-A6C3-42B2-A665-7C3223AC9F32}" type="datetime1">
              <a:rPr lang="ru-RU" noProof="0" smtClean="0"/>
              <a:pPr rtl="0"/>
              <a:t>25.09.2019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883619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35CBDD5E-8A13-4AF5-A432-3F54E99FF3AF}" type="datetime1">
              <a:rPr lang="ru-RU" noProof="0" smtClean="0"/>
              <a:pPr rtl="0"/>
              <a:t>25.09.2019</a:t>
            </a:fld>
            <a:endParaRPr lang="ru-RU" noProof="0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>
          <p15:clr>
            <a:srgbClr val="F26B43"/>
          </p15:clr>
        </p15:guide>
        <p15:guide id="1" pos="3840">
          <p15:clr>
            <a:srgbClr val="F26B43"/>
          </p15:clr>
        </p15:guide>
        <p15:guide id="2" orient="horz" pos="415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7838" y="2380771"/>
            <a:ext cx="11277600" cy="1470025"/>
          </a:xfrm>
        </p:spPr>
        <p:txBody>
          <a:bodyPr rtlCol="0">
            <a:normAutofit fontScale="90000"/>
          </a:bodyPr>
          <a:lstStyle/>
          <a:p>
            <a:r>
              <a:rPr lang="ru-RU" dirty="0"/>
              <a:t>Реализация плана мероприятий («дорожной карты») по организации профилактики психических и поведенческих расстройств, связанных с </a:t>
            </a:r>
            <a:r>
              <a:rPr lang="ru-RU" dirty="0" smtClean="0"/>
              <a:t>употреблением ПАВ, реализуемого </a:t>
            </a:r>
            <a:r>
              <a:rPr lang="ru-RU" dirty="0"/>
              <a:t>медицинскими организациями Кемеровской </a:t>
            </a:r>
            <a:r>
              <a:rPr lang="ru-RU" dirty="0" smtClean="0"/>
              <a:t>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17066" y="4424872"/>
            <a:ext cx="6265333" cy="1752600"/>
          </a:xfrm>
        </p:spPr>
        <p:txBody>
          <a:bodyPr rtlCol="0"/>
          <a:lstStyle/>
          <a:p>
            <a:pPr rtl="0"/>
            <a:r>
              <a:rPr lang="ru-RU" dirty="0" err="1" smtClean="0"/>
              <a:t>Дубская</a:t>
            </a:r>
            <a:r>
              <a:rPr lang="ru-RU" dirty="0" smtClean="0"/>
              <a:t> Юлия Владимировна</a:t>
            </a:r>
          </a:p>
          <a:p>
            <a:pPr rtl="0"/>
            <a:r>
              <a:rPr lang="ru-RU" dirty="0" smtClean="0"/>
              <a:t>Зав. кабинетом профилактики наркологических расстройств </a:t>
            </a:r>
            <a:r>
              <a:rPr lang="ru-RU" dirty="0" err="1" smtClean="0"/>
              <a:t>диспансерно</a:t>
            </a:r>
            <a:r>
              <a:rPr lang="ru-RU" dirty="0" smtClean="0"/>
              <a:t>-поликлинического отделения ГБУЗ КО КОКНД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6305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88006790"/>
              </p:ext>
            </p:extLst>
          </p:nvPr>
        </p:nvGraphicFramePr>
        <p:xfrm>
          <a:off x="1751705" y="1959745"/>
          <a:ext cx="8557148" cy="443709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8252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326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992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651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Баллы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02" marB="45702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Интерпретация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Уровень риска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02" marB="45702" anchor="ctr">
                    <a:solidFill>
                      <a:srgbClr val="5E8BC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Вид рекомендаций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02" marB="45702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011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0-7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02" marB="457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dirty="0" smtClean="0">
                          <a:latin typeface="Arial" pitchFamily="34" charset="0"/>
                          <a:cs typeface="Arial" pitchFamily="34" charset="0"/>
                        </a:rPr>
                        <a:t>Беспроблемное / безопасное употребление алкоголя в количествах, не приносящих вреда здоровью - низкая вероятность алкогольной зависимости. </a:t>
                      </a:r>
                      <a:endParaRPr lang="ru-RU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02" marB="457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Информирование по проблемам, связанным с употреблением алкоголя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02" marB="45702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011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8-15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02" marB="457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dirty="0" smtClean="0">
                          <a:latin typeface="Arial" pitchFamily="34" charset="0"/>
                          <a:cs typeface="Arial" pitchFamily="34" charset="0"/>
                        </a:rPr>
                        <a:t>Зона чрезмерного или рискованного/ опасного потребления алкоголя. (увеличение риска вредных последствий для здоровья в будущем)</a:t>
                      </a:r>
                      <a:endParaRPr lang="ru-RU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02" marB="45702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Простая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рекомендация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02" marB="45702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99222">
                <a:tc>
                  <a:txBody>
                    <a:bodyPr/>
                    <a:lstStyle/>
                    <a:p>
                      <a:r>
                        <a:rPr lang="ru-RU" altLang="ru-RU" sz="1600" dirty="0" smtClean="0">
                          <a:latin typeface="Arial" pitchFamily="34" charset="0"/>
                          <a:cs typeface="Arial" pitchFamily="34" charset="0"/>
                        </a:rPr>
                        <a:t>16-19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02" marB="457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Употребление алкоголя с вредными / пагубными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/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r>
                        <a:rPr lang="ru-RU" altLang="ru-RU" sz="1400" dirty="0" smtClean="0">
                          <a:latin typeface="Arial" pitchFamily="34" charset="0"/>
                          <a:cs typeface="Arial" pitchFamily="34" charset="0"/>
                        </a:rPr>
                        <a:t>пасными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последствиями (высокий долгосрочный риск заболеваний, например, для заболеваний печени, сердца и т.д.)для здоровья</a:t>
                      </a:r>
                      <a:r>
                        <a:rPr lang="ru-RU" altLang="ru-RU" sz="14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02" marB="45702"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Краткая консультация </a:t>
                      </a:r>
                      <a:r>
                        <a:rPr lang="ru-RU" sz="1600" baseline="0" smtClean="0">
                          <a:latin typeface="Arial" pitchFamily="34" charset="0"/>
                          <a:cs typeface="Arial" pitchFamily="34" charset="0"/>
                        </a:rPr>
                        <a:t>с мониторингом</a:t>
                      </a:r>
                      <a:endParaRPr lang="ru-RU" sz="16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02" marB="45702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1011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02" marB="457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dirty="0" smtClean="0">
                          <a:latin typeface="Arial" pitchFamily="34" charset="0"/>
                          <a:cs typeface="Arial" pitchFamily="34" charset="0"/>
                        </a:rPr>
                        <a:t>Возможно наличие алкогольной зависимости.</a:t>
                      </a:r>
                      <a:endParaRPr lang="ru-RU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02" marB="45702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Направление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к психиатру-наркологу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02" marB="45702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itel 1"/>
          <p:cNvSpPr txBox="1">
            <a:spLocks/>
          </p:cNvSpPr>
          <p:nvPr/>
        </p:nvSpPr>
        <p:spPr>
          <a:xfrm>
            <a:off x="1984582" y="894428"/>
            <a:ext cx="8767334" cy="79543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2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Интерпретация результатов теста </a:t>
            </a:r>
            <a:r>
              <a:rPr lang="ru-RU" sz="2800" b="0" dirty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АУДИТ</a:t>
            </a:r>
            <a:endParaRPr lang="ru-RU" sz="2800" b="0" baseline="30000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150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734" y="799922"/>
            <a:ext cx="11446934" cy="1523999"/>
          </a:xfrm>
        </p:spPr>
        <p:txBody>
          <a:bodyPr rtlCol="0">
            <a:normAutofit/>
          </a:bodyPr>
          <a:lstStyle/>
          <a:p>
            <a:r>
              <a:rPr lang="ru-RU" sz="2800" b="1" dirty="0"/>
              <a:t>Риск потребления психотропных веществ и наркотических средств без назначения врача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1735" y="2048933"/>
            <a:ext cx="11446933" cy="1523999"/>
          </a:xfrm>
          <a:prstGeom prst="rect">
            <a:avLst/>
          </a:prstGeom>
        </p:spPr>
        <p:txBody>
          <a:bodyPr vert="horz" rtlCol="0"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700" dirty="0" smtClean="0"/>
              <a:t>Анкета для граждан в возрасте до 75 лет для выявления хронических неинфекционных заболеваний, факторов риска их развития, потребления наркотических средств и психотропных веществ без назначения врача (извлечение)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5193052"/>
              </p:ext>
            </p:extLst>
          </p:nvPr>
        </p:nvGraphicFramePr>
        <p:xfrm>
          <a:off x="465667" y="3369733"/>
          <a:ext cx="11159067" cy="94826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68905"/>
                <a:gridCol w="7752904"/>
                <a:gridCol w="1616329"/>
                <a:gridCol w="1120929"/>
              </a:tblGrid>
              <a:tr h="948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Принимали ли Вы за последний год психотропные или наркотические вещества без назначения врача?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Да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Нет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21734" y="4546955"/>
            <a:ext cx="11446934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случает положительного ответа пациенту рекомендуется ля заполнения опросник  на употребление психотропных или наркотических средств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DAST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-10 </a:t>
            </a:r>
            <a:endParaRPr lang="ru-RU" sz="2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2273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2272449" y="538828"/>
            <a:ext cx="8767334" cy="79543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2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chemeClr val="accent2"/>
                </a:solidFill>
              </a:rPr>
              <a:t>Скрининг- тест на употребление наркотиков психотропных веществ (DAST10)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13740532"/>
              </p:ext>
            </p:extLst>
          </p:nvPr>
        </p:nvGraphicFramePr>
        <p:xfrm>
          <a:off x="372533" y="1446754"/>
          <a:ext cx="11514667" cy="533993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31912"/>
                <a:gridCol w="8694220"/>
                <a:gridCol w="1047348"/>
                <a:gridCol w="1041187"/>
              </a:tblGrid>
              <a:tr h="259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№ п/п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  Вопросы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Ответы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Принимали ли Вы наркотические или психотропные вещества без рекомендации врача?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Нет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Да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</a:tr>
              <a:tr h="259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Употребляли ли Вы одновременно более чем одно психотропное вещество /наркотик?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Нет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Да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</a:tr>
              <a:tr h="389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Считаете ли Вы, что можете прекратить употребление психотропных веществ/наркотиков без назначения врача, всегда, когда захотите?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Нет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Да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</a:tr>
              <a:tr h="5191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Бывали ли у Вас состояния полного «отключения» или «вспышки пережитого» в результате приема психотропных веществ/наркотиков без назначения </a:t>
                      </a:r>
                      <a:r>
                        <a:rPr lang="ru-RU" sz="1400" b="1" dirty="0" smtClean="0">
                          <a:effectLst/>
                        </a:rPr>
                        <a:t>врача?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Нет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Да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</a:tr>
              <a:tr h="5596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Вы когда-нибудь чувствовали себя плохо или вину из-за употребления психотропных веществ/наркотиков без назначения врача</a:t>
                      </a:r>
                      <a:r>
                        <a:rPr lang="ru-RU" sz="1400" b="1" dirty="0" smtClean="0">
                          <a:effectLst/>
                        </a:rPr>
                        <a:t>?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Нет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Да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</a:tr>
              <a:tr h="5191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Проявляли ли беспокойство или недовольство по поводу Вашего употребления психотропных веществ/наркотиков без назначения врача близкие вам люди -родители, братья, сестры и т.д</a:t>
                      </a:r>
                      <a:r>
                        <a:rPr lang="ru-RU" sz="1400" b="1" dirty="0" smtClean="0">
                          <a:effectLst/>
                        </a:rPr>
                        <a:t>.?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Нет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Да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</a:tr>
              <a:tr h="5191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Приходилось ли Вам игнорировать семью или обязанности, связанные с работой или учебой из-за приема психотропных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веществ/наркотиков без назначения врача</a:t>
                      </a:r>
                      <a:r>
                        <a:rPr lang="ru-RU" sz="1400" b="1" dirty="0" smtClean="0">
                          <a:effectLst/>
                        </a:rPr>
                        <a:t>?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Нет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Да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</a:tr>
              <a:tr h="389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Вовлекались ли Вы в противоправную деятельность, чтобы достать психотропные вещества/наркотики</a:t>
                      </a:r>
                      <a:r>
                        <a:rPr lang="ru-RU" sz="1400" b="1" dirty="0" smtClean="0">
                          <a:effectLst/>
                        </a:rPr>
                        <a:t>?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Нет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Да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</a:tr>
              <a:tr h="5191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Испытывали ли вы симптомы отмены (плохое самочувствие) после прекращения приема психотропных веществ/наркотиков </a:t>
                      </a:r>
                      <a:r>
                        <a:rPr lang="ru-RU" sz="1400" b="1" dirty="0" smtClean="0">
                          <a:effectLst/>
                        </a:rPr>
                        <a:t>без </a:t>
                      </a:r>
                      <a:r>
                        <a:rPr lang="ru-RU" sz="1400" b="1" dirty="0">
                          <a:effectLst/>
                        </a:rPr>
                        <a:t>назначения врача</a:t>
                      </a:r>
                      <a:r>
                        <a:rPr lang="ru-RU" sz="1400" b="1" dirty="0" smtClean="0">
                          <a:effectLst/>
                        </a:rPr>
                        <a:t>?</a:t>
                      </a: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Нет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Да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</a:tr>
              <a:tr h="648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Есть ли у Вас медицинские проблемы, связанные с приемом психотропных веществ/наркотиков без назначения врача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(например, нарушения памяти, гепатит, ВИЧ-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инфекция, судороги, кровотечение и т.д</a:t>
                      </a:r>
                      <a:r>
                        <a:rPr lang="ru-RU" sz="1400" b="1" dirty="0" smtClean="0">
                          <a:effectLst/>
                        </a:rPr>
                        <a:t>.)?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Нет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13" marR="406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1153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2970949" y="780128"/>
            <a:ext cx="8767334" cy="79543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2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chemeClr val="accent2"/>
                </a:solidFill>
              </a:rPr>
              <a:t>Интерпретация опросника </a:t>
            </a:r>
            <a:r>
              <a:rPr lang="en-US" sz="2800" dirty="0">
                <a:solidFill>
                  <a:schemeClr val="accent2"/>
                </a:solidFill>
              </a:rPr>
              <a:t>DAST</a:t>
            </a:r>
            <a:r>
              <a:rPr lang="ru-RU" sz="2800" dirty="0">
                <a:solidFill>
                  <a:schemeClr val="accent2"/>
                </a:solidFill>
              </a:rPr>
              <a:t>10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1068777"/>
              </p:ext>
            </p:extLst>
          </p:nvPr>
        </p:nvGraphicFramePr>
        <p:xfrm>
          <a:off x="2019298" y="1575567"/>
          <a:ext cx="8013701" cy="494068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697927"/>
                <a:gridCol w="2431123"/>
                <a:gridCol w="3884651"/>
              </a:tblGrid>
              <a:tr h="5112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Количество баллов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Уровень риска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Предлагаемые действия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 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Нет риска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Никаких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49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1-2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Низкий уровень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Наблюдение, назначение следующей встречи с повторной оценкой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8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3-5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Средний уровень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Углубленная оценка и консультация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49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6-8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Существенный уровень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Углубленная оценка и консультация, направление к специалисту (психиатру-наркологу)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49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9-10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Тяжелый уровень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Углубленная оценка и консультация, направление к специалисту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31535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6100" y="304800"/>
            <a:ext cx="9290050" cy="1496568"/>
          </a:xfrm>
        </p:spPr>
        <p:txBody>
          <a:bodyPr rtlCol="0">
            <a:noAutofit/>
          </a:bodyPr>
          <a:lstStyle/>
          <a:p>
            <a:r>
              <a:rPr lang="ru-RU" sz="2400" b="1" dirty="0"/>
              <a:t>Процент лиц с пагубным потреблением алкоголя, наркотических средств, выявленных на 1 этапе диспансеризации в 2016-2018г.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49008948"/>
              </p:ext>
            </p:extLst>
          </p:nvPr>
        </p:nvGraphicFramePr>
        <p:xfrm>
          <a:off x="1917701" y="1587501"/>
          <a:ext cx="9372601" cy="49149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894017"/>
                <a:gridCol w="1417805"/>
                <a:gridCol w="1353593"/>
                <a:gridCol w="1353593"/>
                <a:gridCol w="1353593"/>
              </a:tblGrid>
              <a:tr h="352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</a:rPr>
                        <a:t> </a:t>
                      </a:r>
                      <a:endParaRPr lang="ru-RU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</a:rPr>
                        <a:t>2016</a:t>
                      </a:r>
                      <a:endParaRPr lang="ru-RU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</a:rPr>
                        <a:t>2017</a:t>
                      </a:r>
                      <a:endParaRPr lang="ru-RU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кв. 2019 </a:t>
                      </a:r>
                      <a:endParaRPr lang="ru-RU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12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</a:rPr>
                        <a:t>Всего прошли 1 этап диспансеризации (чел.)</a:t>
                      </a:r>
                      <a:endParaRPr lang="ru-RU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n-lt"/>
                        </a:rPr>
                        <a:t>235713</a:t>
                      </a:r>
                      <a:endParaRPr lang="ru-RU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n-lt"/>
                        </a:rPr>
                        <a:t>233978</a:t>
                      </a:r>
                      <a:endParaRPr lang="ru-RU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348481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81415</a:t>
                      </a:r>
                      <a:endParaRPr lang="ru-RU" sz="1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912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</a:rPr>
                        <a:t>Риск пагубного потребления алкоголя </a:t>
                      </a:r>
                      <a:endParaRPr lang="ru-RU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n-lt"/>
                        </a:rPr>
                        <a:t>1949  </a:t>
                      </a:r>
                      <a:r>
                        <a:rPr lang="ru-RU" sz="1500" dirty="0">
                          <a:effectLst/>
                          <a:latin typeface="+mn-lt"/>
                        </a:rPr>
                        <a:t>(0,82 %)</a:t>
                      </a:r>
                      <a:endParaRPr lang="ru-RU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n-lt"/>
                        </a:rPr>
                        <a:t>1684  </a:t>
                      </a:r>
                      <a:r>
                        <a:rPr lang="ru-RU" sz="1500" dirty="0">
                          <a:effectLst/>
                          <a:latin typeface="+mn-lt"/>
                        </a:rPr>
                        <a:t>(0,71 %)</a:t>
                      </a:r>
                      <a:endParaRPr lang="ru-RU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5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4225</a:t>
                      </a:r>
                      <a:endParaRPr lang="ru-RU" sz="15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(1,21%)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1216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</a:rPr>
                        <a:t>Риск потребления наркотических средств и психотропных веществ без назначения врача</a:t>
                      </a:r>
                      <a:endParaRPr lang="ru-RU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n-lt"/>
                        </a:rPr>
                        <a:t>201   </a:t>
                      </a:r>
                      <a:r>
                        <a:rPr lang="ru-RU" sz="1500" dirty="0">
                          <a:effectLst/>
                          <a:latin typeface="+mn-lt"/>
                        </a:rPr>
                        <a:t>(0,08 %)</a:t>
                      </a:r>
                      <a:endParaRPr lang="ru-RU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n-lt"/>
                        </a:rPr>
                        <a:t>248   </a:t>
                      </a:r>
                      <a:r>
                        <a:rPr lang="ru-RU" sz="1500" dirty="0">
                          <a:effectLst/>
                          <a:latin typeface="+mn-lt"/>
                        </a:rPr>
                        <a:t>(</a:t>
                      </a:r>
                      <a:r>
                        <a:rPr lang="ru-RU" sz="1500" dirty="0" smtClean="0">
                          <a:effectLst/>
                          <a:latin typeface="+mn-lt"/>
                        </a:rPr>
                        <a:t>0,1 %)</a:t>
                      </a:r>
                      <a:endParaRPr lang="ru-RU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5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5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(0,06%)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ru-RU" sz="15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15208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Выявлено лиц с риском пагубного потребления алкоголя и наркотических средств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2150 </a:t>
                      </a:r>
                      <a:r>
                        <a:rPr lang="ru-RU" sz="15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(0,9 %)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1932 (</a:t>
                      </a:r>
                      <a:r>
                        <a:rPr lang="ru-RU" sz="15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</a:t>
                      </a:r>
                      <a:r>
                        <a:rPr lang="ru-RU" sz="15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 целевом показателе 0,9%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5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4439 </a:t>
                      </a:r>
                      <a:endParaRPr lang="ru-RU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(1,27%)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 целевом показателе 1,0%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0,87%)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целевом показателе 1,1%</a:t>
                      </a:r>
                      <a:endParaRPr lang="ru-RU" sz="1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42630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1251" y="2065283"/>
            <a:ext cx="10964563" cy="4225157"/>
          </a:xfrm>
        </p:spPr>
        <p:txBody>
          <a:bodyPr rtlCol="0">
            <a:normAutofit/>
          </a:bodyPr>
          <a:lstStyle/>
          <a:p>
            <a:pPr lvl="0"/>
            <a:r>
              <a:rPr lang="ru-RU" sz="2800" dirty="0"/>
              <a:t>Ежеквартально в срок до 10 числа месяца, следующего за отчетным в электронном виде в соответствии с формой, утвержденной приказом ДОЗН КО </a:t>
            </a:r>
            <a:r>
              <a:rPr lang="ru-RU" sz="2800" dirty="0" smtClean="0"/>
              <a:t>от 23.11.2017 № 1837</a:t>
            </a:r>
            <a:r>
              <a:rPr lang="ru-RU" sz="2800" dirty="0"/>
              <a:t>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направлять </a:t>
            </a:r>
            <a:r>
              <a:rPr lang="ru-RU" sz="2800" dirty="0"/>
              <a:t>в ГАУЗ КО </a:t>
            </a:r>
            <a:r>
              <a:rPr lang="ru-RU" sz="2800" dirty="0" smtClean="0"/>
              <a:t>КОМИАЦ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Ежемесячно в срок до 15 числа месяца, следующего за отчетным, в ГБУЗ КО КОКНД на электронную почту:  </a:t>
            </a:r>
            <a:r>
              <a:rPr lang="en-US" sz="2800" dirty="0"/>
              <a:t>prof</a:t>
            </a:r>
            <a:r>
              <a:rPr lang="ru-RU" sz="2800" dirty="0"/>
              <a:t>.</a:t>
            </a:r>
            <a:r>
              <a:rPr lang="en-US" sz="2800" dirty="0" err="1"/>
              <a:t>koknd</a:t>
            </a:r>
            <a:r>
              <a:rPr lang="ru-RU" sz="2800" dirty="0"/>
              <a:t>@</a:t>
            </a:r>
            <a:r>
              <a:rPr lang="en-US" sz="2800" dirty="0" err="1"/>
              <a:t>gmail</a:t>
            </a:r>
            <a:r>
              <a:rPr lang="ru-RU" sz="2800" dirty="0"/>
              <a:t>.</a:t>
            </a:r>
            <a:r>
              <a:rPr lang="en-US" sz="2800" dirty="0"/>
              <a:t>com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3493" y="855133"/>
            <a:ext cx="10840994" cy="1244600"/>
          </a:xfrm>
        </p:spPr>
        <p:txBody>
          <a:bodyPr rtlCol="0">
            <a:normAutofit/>
          </a:bodyPr>
          <a:lstStyle/>
          <a:p>
            <a:pPr marL="109728" indent="0" algn="ctr">
              <a:buNone/>
            </a:pPr>
            <a:r>
              <a:rPr lang="ru-RU" sz="3200" b="1" dirty="0"/>
              <a:t>Предоставление отчетности по исполнению плана мероприятий «дорожной карты</a:t>
            </a:r>
            <a:r>
              <a:rPr lang="ru-RU" sz="3200" b="1" dirty="0" smtClean="0"/>
              <a:t>»</a:t>
            </a:r>
            <a:endParaRPr lang="ru-RU" sz="3200" b="1" dirty="0"/>
          </a:p>
          <a:p>
            <a:pPr algn="ctr" rtl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2980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29738" y="2602242"/>
            <a:ext cx="11129319" cy="1911177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4400" b="1" i="1" dirty="0" smtClean="0"/>
              <a:t>Спасибо за внимание!</a:t>
            </a:r>
            <a:endParaRPr lang="ru-RU" sz="4400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0264346" y="659027"/>
            <a:ext cx="1771133" cy="3039762"/>
          </a:xfrm>
        </p:spPr>
        <p:txBody>
          <a:bodyPr rtlCol="0">
            <a:normAutofit/>
          </a:bodyPr>
          <a:lstStyle/>
          <a:p>
            <a:pPr rtl="0"/>
            <a:endParaRPr lang="ru-RU" sz="2800" dirty="0" smtClean="0"/>
          </a:p>
          <a:p>
            <a:pPr rtl="0"/>
            <a:endParaRPr lang="ru-RU" sz="2800" dirty="0" smtClean="0"/>
          </a:p>
          <a:p>
            <a:pPr rtl="0"/>
            <a:endParaRPr lang="ru-RU" sz="2800" dirty="0" smtClean="0"/>
          </a:p>
          <a:p>
            <a:pPr rtl="0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222246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000" y="852423"/>
            <a:ext cx="10947400" cy="5480643"/>
          </a:xfrm>
        </p:spPr>
        <p:txBody>
          <a:bodyPr rtlCol="0">
            <a:normAutofit/>
          </a:bodyPr>
          <a:lstStyle/>
          <a:p>
            <a:r>
              <a:rPr lang="ru-RU" sz="2400" b="1" dirty="0"/>
              <a:t>Приказ Департамента охраны здоровья населения КО №1837 от 23.11.2017 «Об утверждении плана мероприятий («дорожной карты») по организации профилактики психических и поведенческих расстройств, связанных с употреблением алкоголя, наркотических средств и психотропных веществ, реализуемого медицинскими организациями Кемеровской области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Приказ </a:t>
            </a:r>
            <a:r>
              <a:rPr lang="ru-RU" sz="2400" b="1" dirty="0"/>
              <a:t>Департамента охраны здоровья населения КО №1326 от 14.08.2018 «О взаимодействии медицинских организаций, оказывающих первичную медико-санитарную помощь, и службы медицинской профилактики Кемеровской области с наркологической службой»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595030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000" y="1546689"/>
            <a:ext cx="10947400" cy="5480643"/>
          </a:xfrm>
        </p:spPr>
        <p:txBody>
          <a:bodyPr rtlCol="0">
            <a:normAutofit/>
          </a:bodyPr>
          <a:lstStyle/>
          <a:p>
            <a:r>
              <a:rPr lang="ru-RU" sz="2400" b="1" dirty="0"/>
              <a:t>Основные вопросы выявления лиц с риском пагубного потребления алкоголя в ходе проведения первого этапа диспансеризации</a:t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/>
              <a:t>В процессе опроса (анкетирования) граждан выявляется </a:t>
            </a:r>
            <a:r>
              <a:rPr lang="ru-RU" sz="2400" b="1" dirty="0"/>
              <a:t>риск </a:t>
            </a:r>
            <a:r>
              <a:rPr lang="ru-RU" sz="2400" dirty="0"/>
              <a:t>пагубного потребления алкоголя и</a:t>
            </a:r>
            <a:r>
              <a:rPr lang="ru-RU" sz="2400" b="1" dirty="0"/>
              <a:t> риск </a:t>
            </a:r>
            <a:r>
              <a:rPr lang="ru-RU" sz="2400" dirty="0"/>
              <a:t>потребления наркотиков и психотропных веществ без назначения врача, а не пагубное потребление алкоголя или наркомания, которые являются психиатрическими диагнозами и их может устанавливать только врач психиатр-нарколог.</a:t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280373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000" y="1546689"/>
            <a:ext cx="10947400" cy="5480643"/>
          </a:xfrm>
        </p:spPr>
        <p:txBody>
          <a:bodyPr rtlCol="0">
            <a:normAutofit/>
          </a:bodyPr>
          <a:lstStyle/>
          <a:p>
            <a:r>
              <a:rPr lang="ru-RU" sz="2400" b="1" dirty="0"/>
              <a:t>Основные вопросы выявления лиц с риском пагубного потребления алкоголя в ходе проведения первого этапа диспансеризации</a:t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/>
              <a:t>В процессе опроса (анкетирования) граждан выявляется </a:t>
            </a:r>
            <a:r>
              <a:rPr lang="ru-RU" sz="2400" b="1" dirty="0"/>
              <a:t>риск </a:t>
            </a:r>
            <a:r>
              <a:rPr lang="ru-RU" sz="2400" dirty="0"/>
              <a:t>пагубного потребления алкоголя и</a:t>
            </a:r>
            <a:r>
              <a:rPr lang="ru-RU" sz="2400" b="1" dirty="0"/>
              <a:t> риск </a:t>
            </a:r>
            <a:r>
              <a:rPr lang="ru-RU" sz="2400" dirty="0"/>
              <a:t>потребления наркотиков и психотропных веществ без назначения врача, а не пагубное потребление алкоголя или наркомания, которые являются психиатрическими диагнозами и их может устанавливать только врач психиатр-нарколог.</a:t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21021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734" y="677333"/>
            <a:ext cx="11446933" cy="1523999"/>
          </a:xfrm>
        </p:spPr>
        <p:txBody>
          <a:bodyPr rtlCol="0">
            <a:normAutofit fontScale="90000"/>
          </a:bodyPr>
          <a:lstStyle/>
          <a:p>
            <a:r>
              <a:rPr lang="ru-RU" sz="2700" b="1" dirty="0"/>
              <a:t>Анкета для граждан в возрасте до 75 лет для выявления хронических неинфекционных заболеваний, факторов риска их развития, потребления наркотических средств и психотропных веществ без назначения врача </a:t>
            </a:r>
            <a:r>
              <a:rPr lang="ru-RU" sz="2700" b="1" dirty="0" smtClean="0"/>
              <a:t>(извлечение)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4393073"/>
              </p:ext>
            </p:extLst>
          </p:nvPr>
        </p:nvGraphicFramePr>
        <p:xfrm>
          <a:off x="338667" y="2023534"/>
          <a:ext cx="11429999" cy="4318462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685145"/>
                <a:gridCol w="2593263"/>
                <a:gridCol w="2503235"/>
                <a:gridCol w="2485697"/>
                <a:gridCol w="1851997"/>
                <a:gridCol w="1310662"/>
              </a:tblGrid>
              <a:tr h="4503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25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Как часто Вы употребляете алкогольные напитки?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42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Никогда (0 баллов)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Раз в месяц и реже</a:t>
                      </a:r>
                      <a:endParaRPr lang="ru-RU" sz="2400">
                        <a:effectLst/>
                      </a:endParaRPr>
                    </a:p>
                    <a:p>
                      <a:pPr marL="10668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(1 балл)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2-4 раза в месяц</a:t>
                      </a:r>
                      <a:endParaRPr lang="ru-RU" sz="2400">
                        <a:effectLst/>
                      </a:endParaRPr>
                    </a:p>
                    <a:p>
                      <a:pPr marL="971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(2 балла)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2-3 раза в неделю (3 балла)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≥ 4 раз в неделю</a:t>
                      </a:r>
                      <a:endParaRPr lang="ru-RU" sz="2400">
                        <a:effectLst/>
                      </a:endParaRPr>
                    </a:p>
                    <a:p>
                      <a:pPr marL="8191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(4 балла)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3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26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Какое количество алкогольных напитков (сколько порций) вы выпиваете обычно за один раз?</a:t>
                      </a:r>
                      <a:endParaRPr lang="ru-RU" sz="2400" dirty="0">
                        <a:effectLst/>
                      </a:endParaRPr>
                    </a:p>
                    <a:p>
                      <a:pPr marL="749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 порция равна ИЛИ 30 мл крепкого алкоголя (водки) ИЛИ 100 мл сухого вина ИЛИ 300 мл пива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1-2 порции (0 баллов)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3-4 порции (1 балл)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5-6 порций (2 балла)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7-9 порций (3 балла)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≥ 10 порций (4 балла)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7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27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Как часто Вы употребляете за один раз 6 или более порций?</a:t>
                      </a:r>
                      <a:endParaRPr lang="ru-RU" sz="2400" dirty="0">
                        <a:effectLst/>
                      </a:endParaRPr>
                    </a:p>
                    <a:p>
                      <a:pPr marL="749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 порций равны ИЛИ 180 мл крепкого алкоголя (водки) ИЛИ 600 мл сухого вина ИЛИ 1,8 л пива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7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Никогда (0 баллов)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Раз в месяц и реже (1 балл)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2-4 раза в месяц (2 балла)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2-3 раза в неделю (3 балла)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≥ 4 раз в неделю (4 балла)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51896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000" y="1546689"/>
            <a:ext cx="10947400" cy="5480643"/>
          </a:xfrm>
        </p:spPr>
        <p:txBody>
          <a:bodyPr rtlCol="0">
            <a:normAutofit fontScale="90000"/>
          </a:bodyPr>
          <a:lstStyle/>
          <a:p>
            <a:r>
              <a:rPr lang="ru-RU" sz="2700" dirty="0"/>
              <a:t>Результаты теста считаются положительными при сумме баллов </a:t>
            </a:r>
            <a:r>
              <a:rPr lang="ru-RU" sz="2700" b="1" dirty="0"/>
              <a:t>для мужчин 4 балла, для женщин 3 балла.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При </a:t>
            </a:r>
            <a:r>
              <a:rPr lang="ru-RU" sz="2700" dirty="0"/>
              <a:t>выявлении в ходе анкетирования риска пагубного потребления алкоголя гражданину предлагается пройти в рамках 2 этапа диспансеризации углубленное профилактическое консультирование , включающее расширенное анкетирование (</a:t>
            </a:r>
            <a:r>
              <a:rPr lang="ru-RU" sz="2700" b="1" dirty="0"/>
              <a:t>опросник </a:t>
            </a:r>
            <a:r>
              <a:rPr lang="en-US" sz="2700" b="1" dirty="0"/>
              <a:t>AUDIT</a:t>
            </a:r>
            <a:r>
              <a:rPr lang="ru-RU" sz="2700" dirty="0"/>
              <a:t>) в кабинете (отделении) медицинской профилактики</a:t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Прежде </a:t>
            </a:r>
            <a:r>
              <a:rPr lang="ru-RU" sz="2700" dirty="0"/>
              <a:t>чем предложить пациенту заполнение опросника </a:t>
            </a:r>
            <a:r>
              <a:rPr lang="en-US" sz="2700" b="1" dirty="0"/>
              <a:t>AUDIT </a:t>
            </a:r>
            <a:r>
              <a:rPr lang="ru-RU" sz="2700" dirty="0"/>
              <a:t>для более детальной оценки риска, связанного с употреблением алкоголя необходимо установить с ним доверительный контакт.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144774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2227807" y="536650"/>
            <a:ext cx="8767334" cy="79543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2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1-3 вопросы теста АУДИТ аналогичны тесту АУДИТ С: количественная оценка потребления алкоголя 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643466" y="1693333"/>
            <a:ext cx="10769600" cy="4696531"/>
            <a:chOff x="1150252" y="1687962"/>
            <a:chExt cx="5833620" cy="422486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6062726" y="1687962"/>
              <a:ext cx="920173" cy="7688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062727" y="1687962"/>
              <a:ext cx="920173" cy="3368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4 и более раз в неделю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414801" y="2093569"/>
              <a:ext cx="216024" cy="2192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143303" y="1687962"/>
              <a:ext cx="920173" cy="7688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143304" y="1687962"/>
              <a:ext cx="920173" cy="3368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2-3 раза в неделю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495378" y="2093569"/>
              <a:ext cx="216024" cy="2192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223131" y="1687962"/>
              <a:ext cx="920173" cy="7688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223132" y="1687962"/>
              <a:ext cx="920173" cy="3368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2-4 раза в месяц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575206" y="2093569"/>
              <a:ext cx="216024" cy="2192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301980" y="1687962"/>
              <a:ext cx="920173" cy="7688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301981" y="1687962"/>
              <a:ext cx="920173" cy="3368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 раз в месяц или реже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654055" y="2093569"/>
              <a:ext cx="216024" cy="2192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381808" y="1687962"/>
              <a:ext cx="920173" cy="7688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381809" y="1687962"/>
              <a:ext cx="920173" cy="3368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Никогда*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733883" y="2093569"/>
              <a:ext cx="216024" cy="2192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150254" y="1687962"/>
              <a:ext cx="1231556" cy="7688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1. Как часто Вы употребляете алкогольные напитки?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6058102" y="4646263"/>
              <a:ext cx="920173" cy="9789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058103" y="4646263"/>
              <a:ext cx="920173" cy="3796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Практически ежедневно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410177" y="5094713"/>
              <a:ext cx="216024" cy="2192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5138679" y="4646031"/>
              <a:ext cx="920173" cy="9791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5138680" y="4646031"/>
              <a:ext cx="920173" cy="3799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 раз в неделю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5490754" y="5094713"/>
              <a:ext cx="216024" cy="2192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218507" y="4646263"/>
              <a:ext cx="920173" cy="9789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4218508" y="4646263"/>
              <a:ext cx="920173" cy="3796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 раз в месяц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4570582" y="5094713"/>
              <a:ext cx="216024" cy="2192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3297356" y="4646263"/>
              <a:ext cx="920173" cy="9789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3297357" y="4646263"/>
              <a:ext cx="920173" cy="3796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Реже, чем 1 раз в месяц</a:t>
              </a: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649431" y="5094713"/>
              <a:ext cx="216024" cy="2192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377184" y="4646263"/>
              <a:ext cx="920173" cy="9789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377185" y="4646263"/>
              <a:ext cx="920173" cy="3796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Никогда</a:t>
              </a: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729259" y="5094713"/>
              <a:ext cx="216024" cy="2192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152838" y="4646262"/>
              <a:ext cx="1231556" cy="978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3. Как часто Вы употребляете одновременно 6 или более доз**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272382" y="5625210"/>
              <a:ext cx="3820635" cy="2876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00" dirty="0">
                  <a:solidFill>
                    <a:prstClr val="black"/>
                  </a:solidFill>
                </a:rPr>
                <a:t>* Если Вы ответили нет на этот вопрос, анкетирование закончено, можете не отвечать на следующие вопросы</a:t>
              </a:r>
            </a:p>
            <a:p>
              <a:r>
                <a:rPr lang="ru-RU" sz="900" dirty="0">
                  <a:solidFill>
                    <a:prstClr val="black"/>
                  </a:solidFill>
                </a:rPr>
                <a:t>** 180 мл водки или 600 мл сухого вина.</a:t>
              </a: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6062724" y="2495314"/>
              <a:ext cx="920173" cy="9277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6062725" y="2495314"/>
              <a:ext cx="920173" cy="3368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Более 10 доз</a:t>
              </a: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6414799" y="2900921"/>
              <a:ext cx="216024" cy="2192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5143301" y="2495314"/>
              <a:ext cx="920173" cy="9277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5143302" y="2495314"/>
              <a:ext cx="920173" cy="3368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7-9 доз</a:t>
              </a: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5495376" y="2900921"/>
              <a:ext cx="216024" cy="2192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4223129" y="2495314"/>
              <a:ext cx="920173" cy="9277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4223130" y="2495314"/>
              <a:ext cx="920173" cy="3368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5-6 доз</a:t>
              </a: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575204" y="2900921"/>
              <a:ext cx="216024" cy="2192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3301978" y="2495314"/>
              <a:ext cx="920173" cy="9277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3301979" y="2495314"/>
              <a:ext cx="920173" cy="3368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3-4 дозы</a:t>
              </a: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3654053" y="2900921"/>
              <a:ext cx="216024" cy="2192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2381806" y="2495314"/>
              <a:ext cx="920173" cy="9277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2381807" y="2495314"/>
              <a:ext cx="920173" cy="3368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1-2 дозы</a:t>
              </a: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2733881" y="2900921"/>
              <a:ext cx="216024" cy="2192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1150252" y="2495314"/>
              <a:ext cx="1231556" cy="9277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2. Какова Ваша обычная доза алкогольных напитков в день выпивки?</a:t>
              </a: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1150254" y="3423035"/>
              <a:ext cx="1231556" cy="2871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Крепкие напитки </a:t>
              </a:r>
              <a:r>
                <a:rPr lang="ru-RU" sz="1200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(40% об)</a:t>
              </a: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2382786" y="3422804"/>
              <a:ext cx="920173" cy="2871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30-60 мл</a:t>
              </a: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3302959" y="3423035"/>
              <a:ext cx="920173" cy="2871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90-120 мл</a:t>
              </a: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4222151" y="3422804"/>
              <a:ext cx="920173" cy="2871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150-180 мл</a:t>
              </a: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5143305" y="3423035"/>
              <a:ext cx="920173" cy="2871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210-270 мл</a:t>
              </a: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6062723" y="3423035"/>
              <a:ext cx="920173" cy="2871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300 мл и более</a:t>
              </a: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1150254" y="3710636"/>
              <a:ext cx="1231552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rgbClr val="A50021"/>
                  </a:solidFill>
                  <a:latin typeface="Arial" pitchFamily="34" charset="0"/>
                  <a:cs typeface="Arial" pitchFamily="34" charset="0"/>
                </a:rPr>
                <a:t>Сухое вино</a:t>
              </a:r>
            </a:p>
            <a:p>
              <a:pPr algn="ctr"/>
              <a:r>
                <a:rPr lang="ru-RU" sz="1200" dirty="0">
                  <a:solidFill>
                    <a:srgbClr val="A50021"/>
                  </a:solidFill>
                  <a:latin typeface="Arial" pitchFamily="34" charset="0"/>
                  <a:cs typeface="Arial" pitchFamily="34" charset="0"/>
                </a:rPr>
                <a:t> (12-13% об.)</a:t>
              </a: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2382782" y="3710405"/>
              <a:ext cx="920173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100-200 мл</a:t>
              </a: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3302955" y="3710636"/>
              <a:ext cx="920173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300-400 мл</a:t>
              </a: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4222147" y="3710405"/>
              <a:ext cx="920173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500-600 мл</a:t>
              </a: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5143301" y="3710636"/>
              <a:ext cx="920173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700-900 мл</a:t>
              </a: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6062719" y="3710636"/>
              <a:ext cx="920173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 литр и более</a:t>
              </a: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1152838" y="3998636"/>
              <a:ext cx="1237156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Креплёное вино </a:t>
              </a:r>
            </a:p>
            <a:p>
              <a:pPr algn="ctr"/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(17-20% об.)</a:t>
              </a: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2381805" y="3998404"/>
              <a:ext cx="920173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75-150 мл</a:t>
              </a: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3303935" y="3998636"/>
              <a:ext cx="920173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200-300 мл</a:t>
              </a: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4223127" y="3998405"/>
              <a:ext cx="920173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350-450 мл</a:t>
              </a: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5142320" y="3998636"/>
              <a:ext cx="920173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500-650 мл</a:t>
              </a: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6063699" y="3998636"/>
              <a:ext cx="920173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750 мл и более</a:t>
              </a:r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1150254" y="4286636"/>
              <a:ext cx="1232532" cy="3596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rgbClr val="B48500"/>
                  </a:solidFill>
                  <a:latin typeface="Arial" pitchFamily="34" charset="0"/>
                  <a:cs typeface="Arial" pitchFamily="34" charset="0"/>
                </a:rPr>
                <a:t>Пиво </a:t>
              </a:r>
            </a:p>
            <a:p>
              <a:pPr algn="ctr"/>
              <a:r>
                <a:rPr lang="ru-RU" sz="1200" dirty="0">
                  <a:solidFill>
                    <a:srgbClr val="B48500"/>
                  </a:solidFill>
                  <a:latin typeface="Arial" pitchFamily="34" charset="0"/>
                  <a:cs typeface="Arial" pitchFamily="34" charset="0"/>
                </a:rPr>
                <a:t>(5% об., бут. - 0,5 л)</a:t>
              </a: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2381805" y="4286404"/>
              <a:ext cx="920173" cy="35962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250–500 мл (½-1 бут.)</a:t>
              </a: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3303935" y="4286636"/>
              <a:ext cx="920173" cy="35962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750-1000 мл </a:t>
              </a:r>
            </a:p>
            <a:p>
              <a:pPr algn="ctr"/>
              <a:r>
                <a:rPr lang="ru-RU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(1,5-2 бут.)</a:t>
              </a: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4223127" y="4286405"/>
              <a:ext cx="920173" cy="35962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1250-1500 мл </a:t>
              </a:r>
            </a:p>
            <a:p>
              <a:pPr algn="ctr"/>
              <a:r>
                <a:rPr lang="ru-RU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(2,5-3 бут.)</a:t>
              </a: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5142320" y="4286636"/>
              <a:ext cx="920173" cy="35962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1750-2250 мл</a:t>
              </a:r>
            </a:p>
            <a:p>
              <a:pPr algn="ctr"/>
              <a:r>
                <a:rPr lang="ru-RU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(3,5-4 бут.)</a:t>
              </a:r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6063699" y="4286636"/>
              <a:ext cx="920173" cy="35962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2500 мл (≥5 бут.)</a:t>
              </a:r>
            </a:p>
          </p:txBody>
        </p:sp>
        <p:sp>
          <p:nvSpPr>
            <p:cNvPr id="78" name="Стрелка вверх 77"/>
            <p:cNvSpPr/>
            <p:nvPr/>
          </p:nvSpPr>
          <p:spPr>
            <a:xfrm>
              <a:off x="2765262" y="3308845"/>
              <a:ext cx="144016" cy="113959"/>
            </a:xfrm>
            <a:prstGeom prst="up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Стрелка вверх 78"/>
            <p:cNvSpPr/>
            <p:nvPr/>
          </p:nvSpPr>
          <p:spPr>
            <a:xfrm>
              <a:off x="3690056" y="3309076"/>
              <a:ext cx="144016" cy="113959"/>
            </a:xfrm>
            <a:prstGeom prst="up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Стрелка вверх 79"/>
            <p:cNvSpPr/>
            <p:nvPr/>
          </p:nvSpPr>
          <p:spPr>
            <a:xfrm>
              <a:off x="4611210" y="3308845"/>
              <a:ext cx="144016" cy="113959"/>
            </a:xfrm>
            <a:prstGeom prst="up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Стрелка вверх 80"/>
            <p:cNvSpPr/>
            <p:nvPr/>
          </p:nvSpPr>
          <p:spPr>
            <a:xfrm>
              <a:off x="5531383" y="3308844"/>
              <a:ext cx="144016" cy="113959"/>
            </a:xfrm>
            <a:prstGeom prst="up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Стрелка вверх 81"/>
            <p:cNvSpPr/>
            <p:nvPr/>
          </p:nvSpPr>
          <p:spPr>
            <a:xfrm>
              <a:off x="6446180" y="3308845"/>
              <a:ext cx="144016" cy="113959"/>
            </a:xfrm>
            <a:prstGeom prst="up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893999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1995582" y="521437"/>
            <a:ext cx="8767334" cy="79543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2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4-6 вопросы теста АУДИТ: выявление алкогольной зависимости</a:t>
            </a:r>
            <a:endParaRPr lang="ru-RU" sz="2800" b="0" baseline="30000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82178" y="1776765"/>
            <a:ext cx="1187889" cy="6324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Ежедневно или почти ежедневно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542731" y="2578228"/>
            <a:ext cx="246463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95258" y="1766605"/>
            <a:ext cx="1170643" cy="6528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prstClr val="black"/>
                </a:solidFill>
              </a:rPr>
              <a:t>1 раз в неделю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321609" y="2547748"/>
            <a:ext cx="246463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95945" y="1766605"/>
            <a:ext cx="1189152" cy="6528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prstClr val="black"/>
                </a:solidFill>
              </a:rPr>
              <a:t>1 раз в месяц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183797" y="2568068"/>
            <a:ext cx="246463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97485" y="1762629"/>
            <a:ext cx="1198460" cy="6567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prstClr val="black"/>
                </a:solidFill>
              </a:rPr>
              <a:t>Менее 1 раза в месяц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970290" y="2557908"/>
            <a:ext cx="246463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33980" y="1766605"/>
            <a:ext cx="1177318" cy="6528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prstClr val="black"/>
                </a:solidFill>
              </a:rPr>
              <a:t>Никогда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789959" y="2547748"/>
            <a:ext cx="246463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000" dirty="0">
              <a:solidFill>
                <a:prstClr val="black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866049" y="1766605"/>
            <a:ext cx="8393858" cy="1165440"/>
            <a:chOff x="695489" y="1468579"/>
            <a:chExt cx="7418312" cy="116544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7063970" y="1468579"/>
              <a:ext cx="1049831" cy="1165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600" dirty="0">
                <a:solidFill>
                  <a:prstClr val="black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023974" y="1468579"/>
              <a:ext cx="1049831" cy="1165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600" dirty="0">
                <a:solidFill>
                  <a:prstClr val="black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965164" y="1468579"/>
              <a:ext cx="1049831" cy="1165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600" dirty="0">
                <a:solidFill>
                  <a:prstClr val="black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914217" y="1468579"/>
              <a:ext cx="1049831" cy="1165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600" dirty="0">
                <a:solidFill>
                  <a:prstClr val="black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864387" y="1468579"/>
              <a:ext cx="1049831" cy="11608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600" dirty="0">
                <a:solidFill>
                  <a:prstClr val="black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95489" y="1468579"/>
              <a:ext cx="2168900" cy="1165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4. </a:t>
              </a:r>
              <a:r>
                <a:rPr lang="ru-RU" sz="15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Как часто за последний год </a:t>
              </a:r>
              <a:r>
                <a:rPr lang="ru-RU" sz="1500" b="1" dirty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Вам необходимо было выпить для устранения похмелья?</a:t>
              </a:r>
            </a:p>
          </p:txBody>
        </p:sp>
      </p:grpSp>
      <p:grpSp>
        <p:nvGrpSpPr>
          <p:cNvPr id="3" name="Группа 119"/>
          <p:cNvGrpSpPr/>
          <p:nvPr/>
        </p:nvGrpSpPr>
        <p:grpSpPr>
          <a:xfrm>
            <a:off x="1848049" y="2917319"/>
            <a:ext cx="8411858" cy="1226398"/>
            <a:chOff x="934882" y="2580131"/>
            <a:chExt cx="7181193" cy="1226398"/>
          </a:xfrm>
        </p:grpSpPr>
        <p:sp>
          <p:nvSpPr>
            <p:cNvPr id="88" name="Прямоугольник 87"/>
            <p:cNvSpPr/>
            <p:nvPr/>
          </p:nvSpPr>
          <p:spPr>
            <a:xfrm>
              <a:off x="7111475" y="2590290"/>
              <a:ext cx="1004598" cy="121623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7110648" y="2590291"/>
              <a:ext cx="1005427" cy="5105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Ежедневно или почти ежедневно</a:t>
              </a: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7467927" y="3300314"/>
              <a:ext cx="246463" cy="2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6097376" y="2600451"/>
              <a:ext cx="999376" cy="11959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6086657" y="2600451"/>
              <a:ext cx="1023282" cy="5105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 раз в неделю</a:t>
              </a:r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6418951" y="3300314"/>
              <a:ext cx="246463" cy="2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5074603" y="2600451"/>
              <a:ext cx="1012055" cy="11959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5073525" y="2590291"/>
              <a:ext cx="1023851" cy="5105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 раз в месяц</a:t>
              </a:r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5369121" y="3300314"/>
              <a:ext cx="246463" cy="2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4062192" y="2580131"/>
              <a:ext cx="994111" cy="12162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4059426" y="2593059"/>
              <a:ext cx="996877" cy="5078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Менее 1 раза в месяц</a:t>
              </a: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4448279" y="3300314"/>
              <a:ext cx="246463" cy="2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3045326" y="2600451"/>
              <a:ext cx="1012527" cy="11959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3045328" y="2611196"/>
              <a:ext cx="1012525" cy="5105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Никогда</a:t>
              </a: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3436424" y="3300314"/>
              <a:ext cx="246463" cy="2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934882" y="2600451"/>
              <a:ext cx="2110444" cy="11959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5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5. Как часто в течение последнего года, начав приём спиртного </a:t>
              </a:r>
              <a:r>
                <a:rPr lang="ru-RU" sz="1500" b="1" dirty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Вы не могли самостоятельно остановиться</a:t>
              </a:r>
            </a:p>
          </p:txBody>
        </p:sp>
      </p:grpSp>
      <p:grpSp>
        <p:nvGrpSpPr>
          <p:cNvPr id="21" name="Группа 120"/>
          <p:cNvGrpSpPr/>
          <p:nvPr/>
        </p:nvGrpSpPr>
        <p:grpSpPr>
          <a:xfrm>
            <a:off x="1848050" y="4127030"/>
            <a:ext cx="8411855" cy="2136526"/>
            <a:chOff x="943972" y="3789711"/>
            <a:chExt cx="7174375" cy="1169012"/>
          </a:xfrm>
        </p:grpSpPr>
        <p:sp>
          <p:nvSpPr>
            <p:cNvPr id="104" name="Прямоугольник 103"/>
            <p:cNvSpPr/>
            <p:nvPr/>
          </p:nvSpPr>
          <p:spPr>
            <a:xfrm>
              <a:off x="7113877" y="3793283"/>
              <a:ext cx="1004467" cy="1165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7105213" y="3793283"/>
              <a:ext cx="1013134" cy="5105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Ежедневно или почти ежедневно</a:t>
              </a:r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7470199" y="4462666"/>
              <a:ext cx="246463" cy="2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6098908" y="3793283"/>
              <a:ext cx="1015795" cy="1165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6090859" y="3793283"/>
              <a:ext cx="1022311" cy="5105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 раз в неделю</a:t>
              </a:r>
            </a:p>
          </p:txBody>
        </p:sp>
        <p:sp>
          <p:nvSpPr>
            <p:cNvPr id="109" name="Прямоугольник 108"/>
            <p:cNvSpPr/>
            <p:nvPr/>
          </p:nvSpPr>
          <p:spPr>
            <a:xfrm>
              <a:off x="6457382" y="4462666"/>
              <a:ext cx="246463" cy="2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5065211" y="3789711"/>
              <a:ext cx="1025648" cy="1165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5066904" y="3798842"/>
              <a:ext cx="1039289" cy="5105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 раз в месяц</a:t>
              </a: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5454803" y="4462666"/>
              <a:ext cx="246463" cy="2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13" name="Прямоугольник 112"/>
            <p:cNvSpPr/>
            <p:nvPr/>
          </p:nvSpPr>
          <p:spPr>
            <a:xfrm>
              <a:off x="4063979" y="3789711"/>
              <a:ext cx="1001231" cy="1165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14" name="Прямоугольник 113"/>
            <p:cNvSpPr/>
            <p:nvPr/>
          </p:nvSpPr>
          <p:spPr>
            <a:xfrm>
              <a:off x="4056533" y="3798842"/>
              <a:ext cx="1019039" cy="5105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Менее 1 раза в месяц</a:t>
              </a:r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4423526" y="4462666"/>
              <a:ext cx="246463" cy="2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3052412" y="3793283"/>
              <a:ext cx="1004994" cy="1165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3052416" y="3793283"/>
              <a:ext cx="1004991" cy="5105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Никогда</a:t>
              </a: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3393848" y="4462666"/>
              <a:ext cx="246463" cy="2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943972" y="3793283"/>
              <a:ext cx="2108441" cy="1165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5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6. Как часто в течение последнего года </a:t>
              </a:r>
              <a:r>
                <a:rPr lang="ru-RU" sz="1500" b="1" dirty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Вы меняли свои планы и не выполняли своих рутинных обязанностей из-за алкоголя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041529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1746109" y="544146"/>
            <a:ext cx="8767334" cy="79543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2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7-10 вопросы теста АУДИТ: выявление проблем, связанных со злоупотреблением алкоголем</a:t>
            </a:r>
            <a:endParaRPr lang="ru-RU" sz="2400" baseline="30000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34909" y="1652368"/>
            <a:ext cx="1231988" cy="1165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38646" y="1652368"/>
            <a:ext cx="1228249" cy="5105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Ежедневно или почти ежедневно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549054" y="2334273"/>
            <a:ext cx="246463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03929" y="1652368"/>
            <a:ext cx="1242028" cy="1165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03932" y="1652368"/>
            <a:ext cx="1218278" cy="5105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раз в неделю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74170" y="2321751"/>
            <a:ext cx="246463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70635" y="1649280"/>
            <a:ext cx="1231735" cy="1165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71947" y="1647231"/>
            <a:ext cx="1230423" cy="5105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раз в месяц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086088" y="2334273"/>
            <a:ext cx="246463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38652" y="1652368"/>
            <a:ext cx="1231983" cy="1165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38652" y="1652368"/>
            <a:ext cx="1233295" cy="5105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Менее 1 раза в месяц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45006" y="2321751"/>
            <a:ext cx="246463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06666" y="1652368"/>
            <a:ext cx="1231986" cy="1165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06666" y="1652368"/>
            <a:ext cx="1231984" cy="5105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Никогда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595623" y="2321751"/>
            <a:ext cx="246463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46111" y="1652368"/>
            <a:ext cx="2360555" cy="1165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7. Как часто за последний год у Вас </a:t>
            </a:r>
            <a:r>
              <a:rPr lang="ru-RU" sz="1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возникало чувство вины на следующий день после употребления алкоголя?</a:t>
            </a:r>
          </a:p>
        </p:txBody>
      </p:sp>
      <p:grpSp>
        <p:nvGrpSpPr>
          <p:cNvPr id="2" name="Группа 119"/>
          <p:cNvGrpSpPr/>
          <p:nvPr/>
        </p:nvGrpSpPr>
        <p:grpSpPr>
          <a:xfrm>
            <a:off x="1746111" y="2814720"/>
            <a:ext cx="8520787" cy="1165440"/>
            <a:chOff x="855122" y="2630931"/>
            <a:chExt cx="7260953" cy="1165440"/>
          </a:xfrm>
        </p:grpSpPr>
        <p:sp>
          <p:nvSpPr>
            <p:cNvPr id="88" name="Прямоугольник 87"/>
            <p:cNvSpPr/>
            <p:nvPr/>
          </p:nvSpPr>
          <p:spPr>
            <a:xfrm>
              <a:off x="7066242" y="2630931"/>
              <a:ext cx="1049831" cy="1165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7066244" y="2630931"/>
              <a:ext cx="1049831" cy="5105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Ежедневно или почти ежедневно</a:t>
              </a: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7467927" y="3300314"/>
              <a:ext cx="246463" cy="2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6017267" y="2630931"/>
              <a:ext cx="1049831" cy="1165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6017268" y="2630931"/>
              <a:ext cx="1049831" cy="5105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 раз в неделю</a:t>
              </a:r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6418951" y="3300314"/>
              <a:ext cx="246463" cy="2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4967436" y="2630931"/>
              <a:ext cx="1049831" cy="1165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4967438" y="2630931"/>
              <a:ext cx="1049831" cy="5105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 раз в месяц</a:t>
              </a:r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5369121" y="3300314"/>
              <a:ext cx="246463" cy="2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3916489" y="2630931"/>
              <a:ext cx="1049831" cy="1165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3916490" y="2630931"/>
              <a:ext cx="1049831" cy="5105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Менее 1 раза в месяц</a:t>
              </a: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4318174" y="3300314"/>
              <a:ext cx="246463" cy="2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2866659" y="2630931"/>
              <a:ext cx="1049831" cy="1165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2866660" y="2630931"/>
              <a:ext cx="1049831" cy="5105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Никогда</a:t>
              </a: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3268344" y="3300314"/>
              <a:ext cx="246463" cy="2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855122" y="2630931"/>
              <a:ext cx="2011539" cy="1165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8. Как часто за последний год </a:t>
              </a:r>
              <a:r>
                <a:rPr lang="ru-RU" sz="1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Вы были неспособны вспомнить, что было накануне, потому что были пьяны?</a:t>
              </a:r>
            </a:p>
          </p:txBody>
        </p:sp>
      </p:grpSp>
      <p:grpSp>
        <p:nvGrpSpPr>
          <p:cNvPr id="3" name="Группа 120"/>
          <p:cNvGrpSpPr/>
          <p:nvPr/>
        </p:nvGrpSpPr>
        <p:grpSpPr>
          <a:xfrm>
            <a:off x="1746109" y="3977072"/>
            <a:ext cx="8520788" cy="1165440"/>
            <a:chOff x="943971" y="3793283"/>
            <a:chExt cx="7174376" cy="1165440"/>
          </a:xfrm>
        </p:grpSpPr>
        <p:sp>
          <p:nvSpPr>
            <p:cNvPr id="104" name="Прямоугольник 103"/>
            <p:cNvSpPr/>
            <p:nvPr/>
          </p:nvSpPr>
          <p:spPr>
            <a:xfrm>
              <a:off x="7068514" y="3793283"/>
              <a:ext cx="1049831" cy="1165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7068514" y="3793283"/>
              <a:ext cx="1049833" cy="5105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Да, в течение этого года</a:t>
              </a:r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7470199" y="4462666"/>
              <a:ext cx="246463" cy="2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6045202" y="3793283"/>
              <a:ext cx="1035829" cy="1165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6053758" y="3793283"/>
              <a:ext cx="1029935" cy="5105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  <p:sp>
          <p:nvSpPr>
            <p:cNvPr id="109" name="Прямоугольник 108"/>
            <p:cNvSpPr/>
            <p:nvPr/>
          </p:nvSpPr>
          <p:spPr>
            <a:xfrm>
              <a:off x="6421223" y="4462666"/>
              <a:ext cx="246463" cy="2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5003925" y="3793283"/>
              <a:ext cx="1049831" cy="1165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5011367" y="3793283"/>
              <a:ext cx="1042393" cy="5105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Да, но это было </a:t>
              </a:r>
              <a:r>
                <a:rPr lang="en-US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&gt; </a:t>
              </a:r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более чем год назад</a:t>
              </a: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5371393" y="4462666"/>
              <a:ext cx="246463" cy="2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Прямоугольник 112"/>
            <p:cNvSpPr/>
            <p:nvPr/>
          </p:nvSpPr>
          <p:spPr>
            <a:xfrm>
              <a:off x="3961536" y="3793283"/>
              <a:ext cx="1049831" cy="1165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Прямоугольник 113"/>
            <p:cNvSpPr/>
            <p:nvPr/>
          </p:nvSpPr>
          <p:spPr>
            <a:xfrm>
              <a:off x="3978644" y="3793283"/>
              <a:ext cx="1032695" cy="5105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4320446" y="4462666"/>
              <a:ext cx="246463" cy="2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2920259" y="3793283"/>
              <a:ext cx="1049831" cy="1165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2920258" y="3793283"/>
              <a:ext cx="1049831" cy="5105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Никогда</a:t>
              </a: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3270616" y="4462666"/>
              <a:ext cx="246463" cy="2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943971" y="3793283"/>
              <a:ext cx="1987554" cy="1165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9. Являлось ли употребление Вами алкоголя </a:t>
              </a:r>
              <a:r>
                <a:rPr lang="ru-RU" sz="1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причиной телесных повреждений у Вас или у других людей?</a:t>
              </a:r>
            </a:p>
          </p:txBody>
        </p:sp>
      </p:grpSp>
      <p:sp>
        <p:nvSpPr>
          <p:cNvPr id="55" name="Прямоугольник 54"/>
          <p:cNvSpPr/>
          <p:nvPr/>
        </p:nvSpPr>
        <p:spPr>
          <a:xfrm>
            <a:off x="9034910" y="5142513"/>
            <a:ext cx="1231985" cy="14178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9034910" y="5142512"/>
            <a:ext cx="1231985" cy="621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Да, в течение этого года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9521242" y="6008383"/>
            <a:ext cx="246619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794526" y="5138378"/>
            <a:ext cx="1225516" cy="14178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794526" y="5138377"/>
            <a:ext cx="1225516" cy="621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8302075" y="6008383"/>
            <a:ext cx="246619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571947" y="5142513"/>
            <a:ext cx="1217391" cy="14178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567993" y="5156605"/>
            <a:ext cx="1231568" cy="597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Да, но не в этом году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7057332" y="6008383"/>
            <a:ext cx="246619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340139" y="5156606"/>
            <a:ext cx="1212117" cy="13998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340138" y="5139423"/>
            <a:ext cx="1231808" cy="621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5795887" y="6008383"/>
            <a:ext cx="246619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106666" y="5139424"/>
            <a:ext cx="1222539" cy="14178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4093286" y="5139423"/>
            <a:ext cx="1245367" cy="621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Никогда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4532443" y="6008383"/>
            <a:ext cx="246619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746110" y="5139424"/>
            <a:ext cx="2347177" cy="14178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10. </a:t>
            </a:r>
            <a:r>
              <a:rPr lang="ru-RU" sz="1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Случалось ли, что Ваш родственник, знакомый или доктор проявлял озабоченность по поводу употребления Вами алкоголя?</a:t>
            </a:r>
          </a:p>
        </p:txBody>
      </p:sp>
    </p:spTree>
    <p:extLst>
      <p:ext uri="{BB962C8B-B14F-4D97-AF65-F5344CB8AC3E}">
        <p14:creationId xmlns:p14="http://schemas.microsoft.com/office/powerpoint/2010/main" xmlns="" val="815323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учающая презентация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6225317_TF03460604.potx" id="{490AECF9-F348-4B65-B594-66B5F2F6AACD}" vid="{49D901D9-DEFC-4BEA-A6A9-15FB2AA3C7BE}"/>
    </a:ext>
  </a:extLst>
</a:theme>
</file>

<file path=ppt/theme/theme2.xml><?xml version="1.0" encoding="utf-8"?>
<a:theme xmlns:a="http://schemas.openxmlformats.org/drawingml/2006/main" name="Тема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625</TotalTime>
  <Words>1825</Words>
  <Application>Microsoft Office PowerPoint</Application>
  <PresentationFormat>Произвольный</PresentationFormat>
  <Paragraphs>313</Paragraphs>
  <Slides>16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Обучающая презентация</vt:lpstr>
      <vt:lpstr>Реализация плана мероприятий («дорожной карты») по организации профилактики психических и поведенческих расстройств, связанных с употреблением ПАВ, реализуемого медицинскими организациями Кемеровской области</vt:lpstr>
      <vt:lpstr>Приказ Департамента охраны здоровья населения КО №1837 от 23.11.2017 «Об утверждении плана мероприятий («дорожной карты») по организации профилактики психических и поведенческих расстройств, связанных с употреблением алкоголя, наркотических средств и психотропных веществ, реализуемого медицинскими организациями Кемеровской области  Приказ Департамента охраны здоровья населения КО №1326 от 14.08.2018 «О взаимодействии медицинских организаций, оказывающих первичную медико-санитарную помощь, и службы медицинской профилактики Кемеровской области с наркологической службой» </vt:lpstr>
      <vt:lpstr>Основные вопросы выявления лиц с риском пагубного потребления алкоголя в ходе проведения первого этапа диспансеризации  В процессе опроса (анкетирования) граждан выявляется риск пагубного потребления алкоголя и риск потребления наркотиков и психотропных веществ без назначения врача, а не пагубное потребление алкоголя или наркомания, которые являются психиатрическими диагнозами и их может устанавливать только врач психиатр-нарколог.   </vt:lpstr>
      <vt:lpstr>Основные вопросы выявления лиц с риском пагубного потребления алкоголя в ходе проведения первого этапа диспансеризации  В процессе опроса (анкетирования) граждан выявляется риск пагубного потребления алкоголя и риск потребления наркотиков и психотропных веществ без назначения врача, а не пагубное потребление алкоголя или наркомания, которые являются психиатрическими диагнозами и их может устанавливать только врач психиатр-нарколог.   </vt:lpstr>
      <vt:lpstr>Анкета для граждан в возрасте до 75 лет для выявления хронических неинфекционных заболеваний, факторов риска их развития, потребления наркотических средств и психотропных веществ без назначения врача (извлечение) </vt:lpstr>
      <vt:lpstr>Результаты теста считаются положительными при сумме баллов для мужчин 4 балла, для женщин 3 балла.   При выявлении в ходе анкетирования риска пагубного потребления алкоголя гражданину предлагается пройти в рамках 2 этапа диспансеризации углубленное профилактическое консультирование , включающее расширенное анкетирование (опросник AUDIT) в кабинете (отделении) медицинской профилактики  Прежде чем предложить пациенту заполнение опросника AUDIT для более детальной оценки риска, связанного с употреблением алкоголя необходимо установить с ним доверительный контакт.    </vt:lpstr>
      <vt:lpstr>Слайд 7</vt:lpstr>
      <vt:lpstr>Слайд 8</vt:lpstr>
      <vt:lpstr>Слайд 9</vt:lpstr>
      <vt:lpstr>Слайд 10</vt:lpstr>
      <vt:lpstr>Риск потребления психотропных веществ и наркотических средств без назначения врача</vt:lpstr>
      <vt:lpstr>Слайд 12</vt:lpstr>
      <vt:lpstr>Слайд 13</vt:lpstr>
      <vt:lpstr>Процент лиц с пагубным потреблением алкоголя, наркотических средств, выявленных на 1 этапе диспансеризации в 2016-2018г.</vt:lpstr>
      <vt:lpstr>Ежеквартально в срок до 10 числа месяца, следующего за отчетным в электронном виде в соответствии с формой, утвержденной приказом ДОЗН КО от 23.11.2017 № 1837,  направлять в ГАУЗ КО КОМИАЦ  Ежемесячно в срок до 15 числа месяца, следующего за отчетным, в ГБУЗ КО КОКНД на электронную почту:  prof.koknd@gmail.com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плана мероприятий («дорожной карты») по организации профилактики психических и поведенческих расстройств, связанных с употреблением ПАВ, реализуемых медицинскими организациями Кемеровской области</dc:title>
  <dc:creator>andrewdubsky@outlook.com</dc:creator>
  <cp:lastModifiedBy>Пользователь Windows</cp:lastModifiedBy>
  <cp:revision>59</cp:revision>
  <dcterms:created xsi:type="dcterms:W3CDTF">2018-04-16T12:42:06Z</dcterms:created>
  <dcterms:modified xsi:type="dcterms:W3CDTF">2019-09-25T01:39:05Z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