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Props.xml" ContentType="application/vnd.openxmlformats-officedocument.presentationml.presProps+xml"/>
  <Override PartName="/ppt/media/image13.jpeg" ContentType="image/jpeg"/>
  <Override PartName="/ppt/media/image16.jpeg" ContentType="image/jpeg"/>
  <Override PartName="/ppt/media/image23.jpeg" ContentType="image/jpeg"/>
  <Override PartName="/ppt/media/image18.jpeg" ContentType="image/jpeg"/>
  <Override PartName="/ppt/media/image25.jpeg" ContentType="image/jpeg"/>
  <Override PartName="/ppt/media/image22.jpeg" ContentType="image/jpeg"/>
  <Override PartName="/ppt/media/image12.jpeg" ContentType="image/jpeg"/>
  <Override PartName="/ppt/media/image14.png" ContentType="image/png"/>
  <Override PartName="/ppt/media/image15.png" ContentType="image/png"/>
  <Override PartName="/ppt/media/image9.png" ContentType="image/png"/>
  <Override PartName="/ppt/media/image8.jpeg" ContentType="image/jpeg"/>
  <Override PartName="/ppt/media/image7.png" ContentType="image/png"/>
  <Override PartName="/ppt/media/image2.png" ContentType="image/png"/>
  <Override PartName="/ppt/media/image5.jpeg" ContentType="image/jpeg"/>
  <Override PartName="/ppt/media/image1.png" ContentType="image/png"/>
  <Override PartName="/ppt/media/image11.png" ContentType="image/png"/>
  <Override PartName="/ppt/media/image24.png" ContentType="image/png"/>
  <Override PartName="/ppt/media/image17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6.jpeg" ContentType="image/jpeg"/>
  <Override PartName="/ppt/media/image4.png" ContentType="image/png"/>
  <Override PartName="/ppt/media/image10.png" ContentType="image/png"/>
  <Override PartName="/ppt/media/image3.jpeg" ContentType="image/jpeg"/>
  <Override PartName="/ppt/presentation.xml" ContentType="application/vnd.openxmlformats-officedocument.presentationml.presentation.main+xml"/>
  <Override PartName="/ppt/slides/_rels/slide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heme/theme9.xml" ContentType="application/vnd.openxmlformats-officedocument.theme+xml"/>
  <Override PartName="/ppt/theme/theme16.xml" ContentType="application/vnd.openxmlformats-officedocument.theme+xml"/>
  <Override PartName="/ppt/theme/theme8.xml" ContentType="application/vnd.openxmlformats-officedocument.theme+xml"/>
  <Override PartName="/ppt/theme/theme15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theme/theme5.xml" ContentType="application/vnd.openxmlformats-officedocument.theme+xml"/>
  <Override PartName="/ppt/theme/theme13.xml" ContentType="application/vnd.openxmlformats-officedocument.theme+xml"/>
  <Override PartName="/ppt/theme/theme21.xml" ContentType="application/vnd.openxmlformats-officedocument.theme+xml"/>
  <Override PartName="/ppt/theme/theme6.xml" ContentType="application/vnd.openxmlformats-officedocument.theme+xml"/>
  <Override PartName="/ppt/theme/theme14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5.xml" ContentType="application/vnd.openxmlformats-officedocument.theme+xml"/>
  <Override PartName="/ppt/theme/theme18.xml" ContentType="application/vnd.openxmlformats-officedocument.theme+xml"/>
  <Override PartName="/ppt/theme/theme24.xml" ContentType="application/vnd.openxmlformats-officedocument.theme+xml"/>
  <Override PartName="/ppt/theme/theme17.xml" ContentType="application/vnd.openxmlformats-officedocument.theme+xml"/>
  <Override PartName="/ppt/theme/theme19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slide" Target="slides/slide10.xml"/><Relationship Id="rId37" Type="http://schemas.openxmlformats.org/officeDocument/2006/relationships/slide" Target="slides/slide11.xml"/><Relationship Id="rId38" Type="http://schemas.openxmlformats.org/officeDocument/2006/relationships/slide" Target="slides/slide12.xml"/><Relationship Id="rId39" Type="http://schemas.openxmlformats.org/officeDocument/2006/relationships/slide" Target="slides/slide13.xml"/><Relationship Id="rId40" Type="http://schemas.openxmlformats.org/officeDocument/2006/relationships/slide" Target="slides/slide14.xml"/><Relationship Id="rId41" Type="http://schemas.openxmlformats.org/officeDocument/2006/relationships/slide" Target="slides/slide15.xml"/><Relationship Id="rId42" Type="http://schemas.openxmlformats.org/officeDocument/2006/relationships/slide" Target="slides/slide16.xml"/><Relationship Id="rId43" Type="http://schemas.openxmlformats.org/officeDocument/2006/relationships/slide" Target="slides/slide17.xml"/><Relationship Id="rId4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CE0A086-3FD8-4297-9FAE-CD948F86BBF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FA291FBE-4CA7-472F-86F8-189CFCF844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86A48A46-6CB7-4983-85E8-E4C721D158A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46E06769-2BBB-4B33-B9C1-E09EFAA0F3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F62D1BDA-1166-438D-9372-7821B080760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765DCC3C-B62E-4B29-863D-E21F89148F5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DBDCBD15-EE72-4CA5-B90D-8770D61719C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A50B206E-8F06-430E-8A71-90C24CAC779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44DE0BA1-A88C-48EB-9C5D-6F7CB3681F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2512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147AEB3A-F0A4-45F6-B095-32050275E42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BFD135B3-31F1-4F0B-844C-973AEE965FA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E7C74AC-2B1F-4CE1-BD24-020552513F4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CFE5FBDE-788B-41D9-92B7-129A7E49438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AB3D47D3-EE56-4642-9A80-72B24720E87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21286B1B-287A-49CA-8C01-D5B19A62D2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C5D98F3E-5EBC-4267-9E5D-B2C20DEC1F8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1"/>
          </p:nvPr>
        </p:nvSpPr>
        <p:spPr/>
        <p:txBody>
          <a:bodyPr/>
          <a:p>
            <a:fld id="{C42C1DD0-A3A0-40EE-A6C9-3CCD9EC2605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05C2AB29-9FFD-438E-A048-D7E1898DA7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CCE64DF-5CA0-4E7F-B5E9-DAF7BD40A0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46AE5D0-D2DE-401D-A2CA-AFE25D728A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9A26BCB-F6A8-4215-9737-1F8ACFC2210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E4A1350-8E96-4A40-8027-87D5FFCAC3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2512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A6DA7A1-5BFA-4034-B94D-3D222DBE1B1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38693DE2-BB85-4900-9E65-6EA4C02FDF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1C43BB97-50F7-40D2-8EC4-D6CC4B10EB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4ECBA00-EEF8-452F-92B8-C761A906A447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5E0A08D-8BD9-4A28-B7F5-3ED4C9756175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4A77606-9B90-425F-A70A-400C6F18710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ftr" idx="3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ldNum" idx="3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95981F6-4C02-4F9B-95B1-397F7E73B634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3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8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59" name="Rectangle 6"/>
          <p:cNvSpPr/>
          <p:nvPr/>
        </p:nvSpPr>
        <p:spPr>
          <a:xfrm>
            <a:off x="3240" y="6400800"/>
            <a:ext cx="1218600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Rectangle 7"/>
          <p:cNvSpPr/>
          <p:nvPr/>
        </p:nvSpPr>
        <p:spPr>
          <a:xfrm>
            <a:off x="0" y="6334200"/>
            <a:ext cx="1218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1" name="Straight Connector 8"/>
          <p:cNvCxnSpPr/>
          <p:nvPr/>
        </p:nvCxnSpPr>
        <p:spPr>
          <a:xfrm>
            <a:off x="1207440" y="4343400"/>
            <a:ext cx="987840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ftr" idx="37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sldNum" idx="38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042DD40-1E18-48BC-943D-07C6773049E5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39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Rectangle 8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0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71" name="PlaceHolder 1"/>
          <p:cNvSpPr>
            <a:spLocks noGrp="1"/>
          </p:cNvSpPr>
          <p:nvPr>
            <p:ph type="ftr" idx="40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ldNum" idx="41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F88886-A335-4FAB-9D2B-EF78AA209215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dt" idx="42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6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77" name="Rectangle 6"/>
          <p:cNvSpPr/>
          <p:nvPr/>
        </p:nvSpPr>
        <p:spPr>
          <a:xfrm>
            <a:off x="3240" y="6400800"/>
            <a:ext cx="1218600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Rectangle 7"/>
          <p:cNvSpPr/>
          <p:nvPr/>
        </p:nvSpPr>
        <p:spPr>
          <a:xfrm>
            <a:off x="0" y="6334200"/>
            <a:ext cx="1218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1"/>
          <p:cNvSpPr>
            <a:spLocks noGrp="1"/>
          </p:cNvSpPr>
          <p:nvPr>
            <p:ph type="ftr" idx="43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Num" idx="44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9BCD525-3C7B-4B27-B4DC-D10537D9B0C8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45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Rectangle 8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4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ftr" idx="46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sldNum" idx="47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EC9E9E9-1FAE-4E4B-B23B-FAD75E4F64F0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dt" idx="48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4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95" name="Rectangle 6"/>
          <p:cNvSpPr/>
          <p:nvPr/>
        </p:nvSpPr>
        <p:spPr>
          <a:xfrm>
            <a:off x="3240" y="6400800"/>
            <a:ext cx="1218600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Rectangle 7"/>
          <p:cNvSpPr/>
          <p:nvPr/>
        </p:nvSpPr>
        <p:spPr>
          <a:xfrm>
            <a:off x="0" y="6334200"/>
            <a:ext cx="1218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7" name="Straight Connector 8"/>
          <p:cNvCxnSpPr/>
          <p:nvPr/>
        </p:nvCxnSpPr>
        <p:spPr>
          <a:xfrm>
            <a:off x="1207440" y="4343400"/>
            <a:ext cx="987840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98" name="PlaceHolder 1"/>
          <p:cNvSpPr>
            <a:spLocks noGrp="1"/>
          </p:cNvSpPr>
          <p:nvPr>
            <p:ph type="ftr" idx="49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ldNum" idx="50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1FE99C7-09E7-4766-9162-A547FA38194C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dt" idx="51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6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Rectangle 8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3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54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ftr" idx="52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sldNum" idx="53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0354541-1B84-48C1-A7E9-4DBF4F663A77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6"/>
          <p:cNvSpPr>
            <a:spLocks noGrp="1"/>
          </p:cNvSpPr>
          <p:nvPr>
            <p:ph type="dt" idx="54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6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Rectangle 8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5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16" name="PlaceHolder 1"/>
          <p:cNvSpPr>
            <a:spLocks noGrp="1"/>
          </p:cNvSpPr>
          <p:nvPr>
            <p:ph type="ftr" idx="55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ldNum" idx="56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9A9509E-EA71-46CE-9B6F-7536FB5BE6C3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dt" idx="57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E5901A0-F717-4647-BE02-D0B14094189E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6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Rectangle 8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1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ftr" idx="58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59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179B2FF-80DF-4BE6-B0AA-120F927DAB22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dt" idx="60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9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30" name="Rectangle 4"/>
          <p:cNvSpPr/>
          <p:nvPr/>
        </p:nvSpPr>
        <p:spPr>
          <a:xfrm>
            <a:off x="3240" y="6400800"/>
            <a:ext cx="1218600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Rectangle 5"/>
          <p:cNvSpPr/>
          <p:nvPr/>
        </p:nvSpPr>
        <p:spPr>
          <a:xfrm>
            <a:off x="0" y="6334200"/>
            <a:ext cx="1218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1"/>
          <p:cNvSpPr>
            <a:spLocks noGrp="1"/>
          </p:cNvSpPr>
          <p:nvPr>
            <p:ph type="ftr" idx="61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ldNum" idx="62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BA7F518-0B05-4627-9117-85895EAB9A68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63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7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38" name="Rectangle 7"/>
          <p:cNvSpPr/>
          <p:nvPr/>
        </p:nvSpPr>
        <p:spPr>
          <a:xfrm>
            <a:off x="0" y="0"/>
            <a:ext cx="4047840" cy="6855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Rectangle 8"/>
          <p:cNvSpPr/>
          <p:nvPr/>
        </p:nvSpPr>
        <p:spPr>
          <a:xfrm>
            <a:off x="4039920" y="0"/>
            <a:ext cx="61200" cy="6855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/>
          <p:cNvSpPr>
            <a:spLocks noGrp="1"/>
          </p:cNvSpPr>
          <p:nvPr>
            <p:ph type="ftr" idx="64"/>
          </p:nvPr>
        </p:nvSpPr>
        <p:spPr>
          <a:xfrm>
            <a:off x="4800600" y="6459840"/>
            <a:ext cx="46454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ldNum" idx="65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chemeClr val="dk2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8340EB2-E1BD-49FC-884D-74EE848D26A4}" type="slidenum">
              <a:rPr b="0" lang="ru-RU" sz="1050" spc="-1" strike="noStrike">
                <a:solidFill>
                  <a:schemeClr val="dk2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dt" idx="66"/>
          </p:nvPr>
        </p:nvSpPr>
        <p:spPr>
          <a:xfrm>
            <a:off x="465480" y="6459840"/>
            <a:ext cx="261576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6" hidden="1"/>
          <p:cNvSpPr/>
          <p:nvPr/>
        </p:nvSpPr>
        <p:spPr>
          <a:xfrm>
            <a:off x="0" y="6400800"/>
            <a:ext cx="12189240" cy="45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Rectangle 8" hidden="1"/>
          <p:cNvSpPr/>
          <p:nvPr/>
        </p:nvSpPr>
        <p:spPr>
          <a:xfrm>
            <a:off x="0" y="6334200"/>
            <a:ext cx="1218924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5" name="Straight Connector 9"/>
          <p:cNvCxnSpPr/>
          <p:nvPr/>
        </p:nvCxnSpPr>
        <p:spPr>
          <a:xfrm>
            <a:off x="1193400" y="1737720"/>
            <a:ext cx="9969840" cy="288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146" name="Rectangle 7"/>
          <p:cNvSpPr/>
          <p:nvPr/>
        </p:nvSpPr>
        <p:spPr>
          <a:xfrm>
            <a:off x="0" y="4952880"/>
            <a:ext cx="12186000" cy="19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Rectangle 8"/>
          <p:cNvSpPr/>
          <p:nvPr/>
        </p:nvSpPr>
        <p:spPr>
          <a:xfrm>
            <a:off x="0" y="4915080"/>
            <a:ext cx="121860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1"/>
          <p:cNvSpPr>
            <a:spLocks noGrp="1"/>
          </p:cNvSpPr>
          <p:nvPr>
            <p:ph type="ftr" idx="67"/>
          </p:nvPr>
        </p:nvSpPr>
        <p:spPr>
          <a:xfrm>
            <a:off x="3686040" y="6459840"/>
            <a:ext cx="48200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sldNum" idx="68"/>
          </p:nvPr>
        </p:nvSpPr>
        <p:spPr>
          <a:xfrm>
            <a:off x="9900360" y="6459840"/>
            <a:ext cx="1309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2F4D77-2506-47B8-94E5-C98B9B92E41C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dt" idx="69"/>
          </p:nvPr>
        </p:nvSpPr>
        <p:spPr>
          <a:xfrm>
            <a:off x="1097280" y="6459840"/>
            <a:ext cx="246924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ftr" idx="70"/>
          </p:nvPr>
        </p:nvSpPr>
        <p:spPr>
          <a:xfrm>
            <a:off x="4169520" y="6247440"/>
            <a:ext cx="385884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ldNum" idx="71"/>
          </p:nvPr>
        </p:nvSpPr>
        <p:spPr>
          <a:xfrm>
            <a:off x="8741160" y="6247440"/>
            <a:ext cx="283500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B5EFA9-824A-4B9C-AB8A-01569E61AB1E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dt" idx="72"/>
          </p:nvPr>
        </p:nvSpPr>
        <p:spPr>
          <a:xfrm>
            <a:off x="609480" y="6247440"/>
            <a:ext cx="283500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ftr" idx="73"/>
          </p:nvPr>
        </p:nvSpPr>
        <p:spPr>
          <a:xfrm>
            <a:off x="4169520" y="6247440"/>
            <a:ext cx="385884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ldNum" idx="74"/>
          </p:nvPr>
        </p:nvSpPr>
        <p:spPr>
          <a:xfrm>
            <a:off x="8741160" y="6247440"/>
            <a:ext cx="283500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AA60F2-26D6-46B1-B758-05AF2146BCAB}" type="slidenum">
              <a:rPr b="0" lang="ru-RU" sz="1400" spc="-1" strike="noStrike">
                <a:solidFill>
                  <a:srgbClr val="000000"/>
                </a:solidFill>
                <a:latin typeface="PT Astra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dt" idx="75"/>
          </p:nvPr>
        </p:nvSpPr>
        <p:spPr>
          <a:xfrm>
            <a:off x="609480" y="6247440"/>
            <a:ext cx="2835000" cy="46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3C3B77F-1B1D-487E-844B-403C03BF2E8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21611CA-DE0F-4DCA-8C7C-B88B9657B849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272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DB3130-4CD9-474D-972A-B7AA0BB0563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CC30F47-0819-4D78-8441-ECD944887627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25480" y="1825560"/>
            <a:ext cx="5130000" cy="434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0FBBC4-0E52-4FC4-88E3-A2CA01B11F25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1C2691-8149-404A-8940-BE21DD77D18F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0A5D4E-6DF2-445D-99DF-620C8515BAA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900000" y="90000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8333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Tinos"/>
                <a:ea typeface="Tahoma"/>
              </a:rPr>
              <a:t>Неделя продвижения активного образа жизни </a:t>
            </a:r>
            <a:r>
              <a:rPr b="1" lang="ru-RU" sz="2800" spc="-1" strike="noStrike">
                <a:solidFill>
                  <a:srgbClr val="0070c0"/>
                </a:solidFill>
                <a:latin typeface="Tinos"/>
                <a:ea typeface="Tahoma"/>
              </a:rPr>
              <a:t> </a:t>
            </a:r>
            <a:br>
              <a:rPr sz="2800"/>
            </a:br>
            <a:r>
              <a:rPr b="1" lang="ru-RU" sz="2800" spc="-1" strike="noStrike">
                <a:solidFill>
                  <a:srgbClr val="0070c0"/>
                </a:solidFill>
                <a:latin typeface="Tinos"/>
                <a:ea typeface="Tahoma"/>
              </a:rPr>
              <a:t>с 6 по 12 января 2025</a:t>
            </a:r>
            <a:endParaRPr b="0" lang="ru-RU" sz="2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2580840" y="2580120"/>
            <a:ext cx="7558200" cy="407808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16" descr=""/>
          <p:cNvPicPr/>
          <p:nvPr/>
        </p:nvPicPr>
        <p:blipFill>
          <a:blip r:embed="rId2"/>
          <a:stretch/>
        </p:blipFill>
        <p:spPr>
          <a:xfrm>
            <a:off x="86760" y="168840"/>
            <a:ext cx="2611440" cy="7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2320" y="293760"/>
            <a:ext cx="10512720" cy="640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Что такое аэробные нагрузки?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832320" y="1708560"/>
            <a:ext cx="6433200" cy="438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Аэробные нагрузки — это любые физические упражнения низкой интенсивности, в которых кислород — основной источник энергии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333333"/>
                </a:solidFill>
                <a:latin typeface="Tinos"/>
              </a:rPr>
              <a:t>Аэробные нагрузки — это непрерывные (не менее 30 мин.) технически несложные с большим количеством повторов физические упражнения, которые насыщают легкие кислородом и длительное время поддерживают частоту сердечных сокращений в зоне безопасного пульса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indent="-2286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333333"/>
                </a:solidFill>
                <a:latin typeface="Tinos"/>
              </a:rPr>
              <a:t>Аэробные физические нагрузки представляют собой циклические (ходьба, бег, плавание, велоезда) и ациклические (танцы, спортивные игры) тренировки в умеренном темпе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97" name="Picture 6" descr=""/>
          <p:cNvPicPr/>
          <p:nvPr/>
        </p:nvPicPr>
        <p:blipFill>
          <a:blip r:embed="rId1"/>
          <a:srcRect l="24548" t="5280" r="37882" b="0"/>
          <a:stretch/>
        </p:blipFill>
        <p:spPr>
          <a:xfrm>
            <a:off x="8400240" y="1620000"/>
            <a:ext cx="2399400" cy="3599640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198" name="Рисунок 5" descr=""/>
          <p:cNvPicPr/>
          <p:nvPr/>
        </p:nvPicPr>
        <p:blipFill>
          <a:blip r:embed="rId2"/>
          <a:stretch/>
        </p:blipFill>
        <p:spPr>
          <a:xfrm>
            <a:off x="0" y="11880"/>
            <a:ext cx="696960" cy="69696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6" descr=""/>
          <p:cNvPicPr/>
          <p:nvPr/>
        </p:nvPicPr>
        <p:blipFill>
          <a:blip r:embed="rId3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268200"/>
            <a:ext cx="10512720" cy="71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Самые простые упражнения для укрепления сердца</a:t>
            </a: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3"/>
          <p:cNvSpPr/>
          <p:nvPr/>
        </p:nvSpPr>
        <p:spPr>
          <a:xfrm>
            <a:off x="390960" y="1374840"/>
            <a:ext cx="862092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Пятиминутная утренняя зарядка должна включать в себя маховые движения, вращения конечностей, плеч и туловища, наклоны, подъёмы рук и ног, а также ходьбу на месте 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Приседания у двери – отличное упражнение для перекачивания крови. Во время приседаний руки должны быть вытянуты и лежать на дверных ручках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Движения туловищем: наклоны в сторону, вниз, круговые движения тазом, а затем верхней половиной туловища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algn="just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Поочередное поднимание коленей с приведением их к животу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202" name="Рисунок 2" descr=""/>
          <p:cNvPicPr/>
          <p:nvPr/>
        </p:nvPicPr>
        <p:blipFill>
          <a:blip r:embed="rId1"/>
          <a:srcRect l="10604" t="0" r="43342" b="-260"/>
          <a:stretch/>
        </p:blipFill>
        <p:spPr>
          <a:xfrm>
            <a:off x="9462600" y="1374840"/>
            <a:ext cx="1149480" cy="160128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  <p:pic>
        <p:nvPicPr>
          <p:cNvPr id="203" name="Рисунок 4" descr=""/>
          <p:cNvPicPr/>
          <p:nvPr/>
        </p:nvPicPr>
        <p:blipFill>
          <a:blip r:embed="rId2"/>
          <a:srcRect l="0" t="0" r="10287" b="0"/>
          <a:stretch/>
        </p:blipFill>
        <p:spPr>
          <a:xfrm>
            <a:off x="10648800" y="1374840"/>
            <a:ext cx="1149480" cy="160128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  <p:pic>
        <p:nvPicPr>
          <p:cNvPr id="204" name="Picture 2" descr=""/>
          <p:cNvPicPr/>
          <p:nvPr/>
        </p:nvPicPr>
        <p:blipFill>
          <a:blip r:embed="rId3"/>
          <a:srcRect l="18349" t="0" r="21179" b="0"/>
          <a:stretch/>
        </p:blipFill>
        <p:spPr>
          <a:xfrm>
            <a:off x="9462600" y="2979000"/>
            <a:ext cx="1149480" cy="164052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  <p:pic>
        <p:nvPicPr>
          <p:cNvPr id="205" name="Рисунок 5" descr=""/>
          <p:cNvPicPr/>
          <p:nvPr/>
        </p:nvPicPr>
        <p:blipFill>
          <a:blip r:embed="rId4"/>
          <a:srcRect l="21556" t="0" r="24759" b="0"/>
          <a:stretch/>
        </p:blipFill>
        <p:spPr>
          <a:xfrm flipH="1">
            <a:off x="10651680" y="2979000"/>
            <a:ext cx="1149480" cy="164052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  <p:pic>
        <p:nvPicPr>
          <p:cNvPr id="206" name="Picture 4" descr=""/>
          <p:cNvPicPr/>
          <p:nvPr/>
        </p:nvPicPr>
        <p:blipFill>
          <a:blip r:embed="rId5"/>
          <a:srcRect l="17694" t="9022" r="16903" b="7541"/>
          <a:stretch/>
        </p:blipFill>
        <p:spPr>
          <a:xfrm flipH="1">
            <a:off x="587880" y="4622400"/>
            <a:ext cx="2056680" cy="2062080"/>
          </a:xfrm>
          <a:prstGeom prst="rect">
            <a:avLst/>
          </a:prstGeom>
          <a:ln w="0">
            <a:noFill/>
          </a:ln>
        </p:spPr>
      </p:pic>
      <p:sp>
        <p:nvSpPr>
          <p:cNvPr id="207" name="TextBox 9"/>
          <p:cNvSpPr/>
          <p:nvPr/>
        </p:nvSpPr>
        <p:spPr>
          <a:xfrm>
            <a:off x="3001680" y="5447520"/>
            <a:ext cx="48463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nos"/>
              </a:rPr>
              <a:t>Прогулки, прогулки и еще раз прогулки!</a:t>
            </a:r>
            <a:endParaRPr b="0" lang="ru-RU" sz="20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838080" y="78840"/>
            <a:ext cx="10512720" cy="657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Для тех, кто в офисе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09" name="TextBox 3"/>
          <p:cNvSpPr/>
          <p:nvPr/>
        </p:nvSpPr>
        <p:spPr>
          <a:xfrm>
            <a:off x="376560" y="1265400"/>
            <a:ext cx="841608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Чтобы улучшить кровообращение и увеличить частоту сердечных сокращений, тренируйте мышцы шеи, вращайте головой в каждую сторону в течение 2-3 минут, делайте наклоны вперед в течение дня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 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	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chemeClr val="dk1"/>
                </a:solidFill>
                <a:latin typeface="Tinos"/>
              </a:rPr>
              <a:t>Ходьба на месте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. Поднимитесь на носки и делайте интенсивные шаги на месте в течение 30-60 секунд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chemeClr val="dk1"/>
                </a:solidFill>
                <a:latin typeface="Tinos"/>
              </a:rPr>
              <a:t>Мельница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. Ноги на ширине плеч, руки прижаты к бокам. Медленно начинайте вращать ими вдоль тела - вперед-вверх-назад-вниз, постепенно наращивая темп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chemeClr val="dk1"/>
                </a:solidFill>
                <a:latin typeface="Tinos"/>
              </a:rPr>
              <a:t>Сидя на стуле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, заведите одну руку под стол и прижмите ладонью к столешнице, а другую положите на стол ладонью вниз. Ладони - на ширине плеч друг от друга. Одновременно давите на стол обеими руками с одинаковой силой, задержитесь на 5-10 секунд, расслабьте ладони. 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chemeClr val="dk1"/>
                </a:solidFill>
                <a:latin typeface="Tinos"/>
              </a:rPr>
              <a:t>Отжимания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 от стены или от стула. Плотно упирайтесь ладонями в стену и начинайте отжиматься, с силой отталкивая свое тело. На отталкивании произносите звук "ХА!", как бы выталкивая воздух из легких. Повторить 15-20 раз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800" spc="-1" strike="noStrike">
                <a:solidFill>
                  <a:schemeClr val="dk1"/>
                </a:solidFill>
                <a:latin typeface="Tinos"/>
              </a:rPr>
              <a:t>Высокие колени</a:t>
            </a: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. Поднимите колени выше бедра и делайте интенсивные шаги на месте в течение 30-60 секунд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210" name="Рисунок 4" descr=""/>
          <p:cNvPicPr/>
          <p:nvPr/>
        </p:nvPicPr>
        <p:blipFill>
          <a:blip r:embed="rId1"/>
          <a:srcRect l="43999" t="4390" r="5253" b="15679"/>
          <a:stretch/>
        </p:blipFill>
        <p:spPr>
          <a:xfrm>
            <a:off x="9257040" y="1265400"/>
            <a:ext cx="2555640" cy="507528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838080" y="69480"/>
            <a:ext cx="10512720" cy="934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</a:rPr>
              <a:t>Для тех, кто в офисе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Рисунок 4" descr=""/>
          <p:cNvPicPr/>
          <p:nvPr/>
        </p:nvPicPr>
        <p:blipFill>
          <a:blip r:embed="rId1"/>
          <a:stretch/>
        </p:blipFill>
        <p:spPr>
          <a:xfrm>
            <a:off x="2429280" y="1624320"/>
            <a:ext cx="7238520" cy="515016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  <p:sp>
        <p:nvSpPr>
          <p:cNvPr id="213" name="TextBox 16"/>
          <p:cNvSpPr/>
          <p:nvPr/>
        </p:nvSpPr>
        <p:spPr>
          <a:xfrm>
            <a:off x="1459440" y="879840"/>
            <a:ext cx="9891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nos"/>
              </a:rPr>
              <a:t>Полезна незаметная офисная гимнастика Воробьева: выделяйте по 6 минут каждого часа и повторяйте упражнения по 40 раз в любом положении - сидя, стоя или на ходу: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212760"/>
            <a:ext cx="10512720" cy="1585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«Кардиотренировка» </a:t>
            </a: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для возрастных пациентов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825120" y="2244600"/>
            <a:ext cx="6014880" cy="441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Кардиотренировка – это тренировка, которая позволяет развить общую выносливость, обеспечивает возможность продолжительного выполнения какой-либо работы без снижения работоспособности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Кардиотренировка нормализует сердечный ритм и укрепляет сердечно-сосудистую систему, тренирует дыхательную систему, стабилизирует артериальное давление за счет уменьшения чувствительности к изменениям уровня сахара в крови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Умеренная кардиотренировка дает энергию, бодрость и силу на весь день, снимает стресс, улучшает настроение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21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pic>
        <p:nvPicPr>
          <p:cNvPr id="217" name="Рисунок 4" descr=""/>
          <p:cNvPicPr/>
          <p:nvPr/>
        </p:nvPicPr>
        <p:blipFill>
          <a:blip r:embed="rId2"/>
          <a:stretch/>
        </p:blipFill>
        <p:spPr>
          <a:xfrm>
            <a:off x="7469640" y="2520000"/>
            <a:ext cx="4053240" cy="270000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17360" y="231480"/>
            <a:ext cx="11837520" cy="927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Контролируйте интенсивность Вашей физической нагрузки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5124240" y="2340000"/>
            <a:ext cx="6573600" cy="4093560"/>
          </a:xfrm>
          <a:prstGeom prst="rect">
            <a:avLst/>
          </a:prstGeom>
          <a:solidFill>
            <a:srgbClr val="ffe5ff"/>
          </a:solidFill>
          <a:ln w="0">
            <a:solidFill>
              <a:srgbClr val="002060"/>
            </a:solidFill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"/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Максимальная частота сердечных сокращений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МЧСС для здорового человека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«220 – возраст»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Умеренная интенсивность физической нагрузки —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55 – 70% МЧСС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Значительная интенсивность физической нагрузки —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chemeClr val="dk1"/>
                </a:solidFill>
                <a:latin typeface="Times New Roman"/>
              </a:rPr>
              <a:t>	</a:t>
            </a:r>
            <a:r>
              <a:rPr b="1" lang="ru-RU" sz="2000" spc="-1" strike="noStrike">
                <a:solidFill>
                  <a:srgbClr val="ff0000"/>
                </a:solidFill>
                <a:latin typeface="Times New Roman"/>
              </a:rPr>
              <a:t>70 – 85% МЧСС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Рисунок 4" descr=""/>
          <p:cNvPicPr/>
          <p:nvPr/>
        </p:nvPicPr>
        <p:blipFill>
          <a:blip r:embed="rId1"/>
          <a:stretch/>
        </p:blipFill>
        <p:spPr>
          <a:xfrm>
            <a:off x="1157400" y="1542960"/>
            <a:ext cx="3822120" cy="2148480"/>
          </a:xfrm>
          <a:prstGeom prst="rect">
            <a:avLst/>
          </a:prstGeom>
          <a:ln w="9525">
            <a:solidFill>
              <a:srgbClr val="002060"/>
            </a:solidFill>
            <a:miter/>
          </a:ln>
        </p:spPr>
      </p:pic>
      <p:pic>
        <p:nvPicPr>
          <p:cNvPr id="221" name="Рисунок 5" descr=""/>
          <p:cNvPicPr/>
          <p:nvPr/>
        </p:nvPicPr>
        <p:blipFill>
          <a:blip r:embed="rId2"/>
          <a:stretch/>
        </p:blipFill>
        <p:spPr>
          <a:xfrm>
            <a:off x="1195200" y="3871440"/>
            <a:ext cx="3772440" cy="2516040"/>
          </a:xfrm>
          <a:prstGeom prst="rect">
            <a:avLst/>
          </a:prstGeom>
          <a:ln w="9525">
            <a:solidFill>
              <a:srgbClr val="002060"/>
            </a:solidFill>
            <a:miter/>
          </a:ln>
        </p:spPr>
      </p:pic>
      <p:pic>
        <p:nvPicPr>
          <p:cNvPr id="222" name="Рисунок 1" descr=""/>
          <p:cNvPicPr/>
          <p:nvPr/>
        </p:nvPicPr>
        <p:blipFill>
          <a:blip r:embed="rId3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223" name=""/>
          <p:cNvSpPr/>
          <p:nvPr/>
        </p:nvSpPr>
        <p:spPr>
          <a:xfrm>
            <a:off x="5209920" y="1472040"/>
            <a:ext cx="64778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При физической нагрузке необходимо контролировать частоту сердечных сокращений (ЧСС) по частоте пульса 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" descr=""/>
          <p:cNvPicPr/>
          <p:nvPr/>
        </p:nvPicPr>
        <p:blipFill>
          <a:blip r:embed="rId1"/>
          <a:srcRect l="26575" t="13377" r="2555" b="5254"/>
          <a:stretch/>
        </p:blipFill>
        <p:spPr>
          <a:xfrm>
            <a:off x="420840" y="2162520"/>
            <a:ext cx="4177800" cy="3057480"/>
          </a:xfrm>
          <a:prstGeom prst="rect">
            <a:avLst/>
          </a:prstGeom>
          <a:ln w="0">
            <a:noFill/>
          </a:ln>
        </p:spPr>
      </p:pic>
      <p:sp>
        <p:nvSpPr>
          <p:cNvPr id="225" name=""/>
          <p:cNvSpPr/>
          <p:nvPr/>
        </p:nvSpPr>
        <p:spPr>
          <a:xfrm>
            <a:off x="5119200" y="2927160"/>
            <a:ext cx="6400800" cy="22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Следует помнить о безопасности во время катания на лыжах, санках, ватрушках, коньках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ahoma"/>
              </a:rPr>
              <a:t>Быть внимательным при  входе и выходе из транспорта, передвижения по тротуарам, ступенькам в период гололеда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ahoma"/>
              </a:rPr>
              <a:t>Надевать максимально удобную обувь на плоской подошве, избегать спешки, обходить опасные участки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ahoma"/>
              </a:rPr>
              <a:t>Не ходить очень близко к стенам зданий – с крыши может упасть сосулька или затвердевший снег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26" name=""/>
          <p:cNvSpPr/>
          <p:nvPr/>
        </p:nvSpPr>
        <p:spPr>
          <a:xfrm>
            <a:off x="5040000" y="1980000"/>
            <a:ext cx="6660000" cy="59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</a:rPr>
              <a:t>При любой физической нагрузке надо проявлять осмотрительность и осторожность - это основные средства для профилактики травматизма: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27" name=""/>
          <p:cNvSpPr txBox="1"/>
          <p:nvPr/>
        </p:nvSpPr>
        <p:spPr>
          <a:xfrm>
            <a:off x="3128040" y="540000"/>
            <a:ext cx="8391960" cy="1101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Физическая  активность без травм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059840" y="538416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b050"/>
                </a:solidFill>
                <a:latin typeface="Calibri"/>
              </a:rPr>
              <a:t>Спасибо за внимание </a:t>
            </a:r>
            <a:br>
              <a:rPr sz="3200"/>
            </a:br>
            <a:r>
              <a:rPr b="1" lang="ru-RU" sz="3200" spc="-1" strike="noStrike">
                <a:solidFill>
                  <a:srgbClr val="00b050"/>
                </a:solidFill>
                <a:latin typeface="Calibri"/>
              </a:rPr>
              <a:t>и доброго здоровья!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Объект 3" descr=""/>
          <p:cNvPicPr/>
          <p:nvPr/>
        </p:nvPicPr>
        <p:blipFill>
          <a:blip r:embed="rId1"/>
          <a:stretch/>
        </p:blipFill>
        <p:spPr>
          <a:xfrm>
            <a:off x="2832480" y="1165680"/>
            <a:ext cx="6308640" cy="420480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230" name="Рисунок 2" descr=""/>
          <p:cNvPicPr/>
          <p:nvPr/>
        </p:nvPicPr>
        <p:blipFill>
          <a:blip r:embed="rId2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231" name="TextBox 5"/>
          <p:cNvSpPr/>
          <p:nvPr/>
        </p:nvSpPr>
        <p:spPr>
          <a:xfrm>
            <a:off x="775800" y="148320"/>
            <a:ext cx="11220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Times New Roman"/>
              </a:rPr>
              <a:t>Чем  больше мы двигаемся, улыбаемся, радуемся,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Times New Roman"/>
              </a:rPr>
              <a:t>тем крепче становится наше здоровье!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Box 12"/>
          <p:cNvSpPr/>
          <p:nvPr/>
        </p:nvSpPr>
        <p:spPr>
          <a:xfrm>
            <a:off x="2955600" y="4616640"/>
            <a:ext cx="60840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Comic Sans MS"/>
              </a:rPr>
              <a:t>С НОВЫМ ГОДОМ!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14256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Неделя продвижения </a:t>
            </a: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активного образа жизни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5760000" y="1937880"/>
            <a:ext cx="5707440" cy="400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333"/>
          </a:bodyPr>
          <a:p>
            <a:pPr lvl="2" marL="285840" indent="-285840" algn="just" defTabSz="914400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900" spc="-1" strike="noStrike">
                <a:solidFill>
                  <a:srgbClr val="000000"/>
                </a:solidFill>
                <a:latin typeface="Tinos"/>
                <a:ea typeface="Times New Roman"/>
              </a:rPr>
              <a:t>Физическая активность является неотъемлемым элементом ЗОЖ и сохранения здоровья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900" spc="-1" strike="noStrike">
                <a:solidFill>
                  <a:srgbClr val="000000"/>
                </a:solidFill>
                <a:latin typeface="Tinos"/>
                <a:ea typeface="Times New Roman"/>
              </a:rPr>
              <a:t> </a:t>
            </a:r>
            <a:r>
              <a:rPr b="0" lang="ru-RU" sz="1900" spc="-1" strike="noStrike">
                <a:solidFill>
                  <a:srgbClr val="000000"/>
                </a:solidFill>
                <a:latin typeface="Tinos"/>
                <a:ea typeface="Times New Roman"/>
              </a:rPr>
              <a:t>Недостаточная физическая активность является одним из основных факторов риска развития заболеваний и смерти, в том числе от сердечно-сосудистых заболеваний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Повышение уровня физической активности способствует значительному снижению симптомов депрессии и тревоги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 defTabSz="9144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</a:pPr>
            <a:r>
              <a:rPr b="0" lang="ru-RU" sz="1900" spc="-1" strike="noStrike">
                <a:solidFill>
                  <a:srgbClr val="000000"/>
                </a:solidFill>
                <a:latin typeface="Tinos"/>
                <a:ea typeface="Times New Roman"/>
              </a:rPr>
              <a:t> </a:t>
            </a:r>
            <a:r>
              <a:rPr b="0" lang="ru-RU" sz="1900" spc="-1" strike="noStrike">
                <a:solidFill>
                  <a:srgbClr val="000000"/>
                </a:solidFill>
                <a:latin typeface="Tinos"/>
                <a:ea typeface="Times New Roman"/>
              </a:rPr>
              <a:t>Всемирная организация здравоохранения (ВОЗ) рекомендует 150 минут умеренной физической активности или 75 минут интенсивной физической активности в неделю 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Рисунок 5" descr=""/>
          <p:cNvPicPr/>
          <p:nvPr/>
        </p:nvPicPr>
        <p:blipFill>
          <a:blip r:embed="rId1"/>
          <a:stretch/>
        </p:blipFill>
        <p:spPr>
          <a:xfrm>
            <a:off x="654480" y="2520000"/>
            <a:ext cx="4615560" cy="325440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63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96760" y="13068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Неделя продвижения </a:t>
            </a:r>
            <a:br>
              <a:rPr sz="3600"/>
            </a:b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активного образа жизни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352800" y="1620000"/>
            <a:ext cx="6127200" cy="441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514440" indent="-28584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У людей с гиподинамией на 33% выше риск ранней смертности по сравнению с теми, кто уделяет достаточно времени физической активности. При низкой физической активности увеличивается риск развития онкологических заболеваний, в том числе, вероятность рака молочной железы вырастает на 21%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685800" indent="-457200" algn="just" defTabSz="914400">
              <a:lnSpc>
                <a:spcPct val="11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Доказано, что регулярная физическая активность способствует профилактике развития хронических неинфекционных заболеваний (ХНИЗ): сердечно-сосудистых, диабета, остеопороза и некоторых видов рака. Она также помогает поддерживать нормальный вес, предотвратить гипертонию, улучшать психическое здоровье и повысить качество жизни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Picture 4" descr=""/>
          <p:cNvPicPr/>
          <p:nvPr/>
        </p:nvPicPr>
        <p:blipFill>
          <a:blip r:embed="rId1"/>
          <a:stretch/>
        </p:blipFill>
        <p:spPr>
          <a:xfrm>
            <a:off x="7081200" y="2340000"/>
            <a:ext cx="4798800" cy="324000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67" name="Рисунок 3" descr=""/>
          <p:cNvPicPr/>
          <p:nvPr/>
        </p:nvPicPr>
        <p:blipFill>
          <a:blip r:embed="rId2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/>
          </p:nvPr>
        </p:nvSpPr>
        <p:spPr>
          <a:xfrm>
            <a:off x="6080040" y="1620000"/>
            <a:ext cx="5259960" cy="468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685800" indent="-457200" algn="just" defTabSz="914400">
              <a:lnSpc>
                <a:spcPct val="11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Физическая активность – это движение тела, которое производится скелетными мышцами и требует расхода энергии, в том числе во время отдыха, поездок, работы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685800" indent="-457200" algn="just" defTabSz="914400">
              <a:lnSpc>
                <a:spcPct val="11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/>
                </a:solidFill>
                <a:latin typeface="Tinos"/>
                <a:ea typeface="Calibri"/>
              </a:rPr>
              <a:t>Физическая активность делает человека не только физически более привлекательным, но и существенно улучшает его здоровье, позитивно влияет на продолжительность активной жизни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685800" indent="-457200" algn="just" defTabSz="914400">
              <a:lnSpc>
                <a:spcPct val="11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К популярным видам физической активности относятся ходьба, езда на велосипеде, катание на коньках, занятия спортом, активный отдых и игры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69" name="Рисунок 3" descr="Изображение выглядит как небо, внешний, дерево, велосипед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539640" y="2288520"/>
            <a:ext cx="5214960" cy="3420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70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171" name=""/>
          <p:cNvSpPr txBox="1"/>
          <p:nvPr/>
        </p:nvSpPr>
        <p:spPr>
          <a:xfrm>
            <a:off x="2097720" y="360000"/>
            <a:ext cx="960228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Что такое физическая активность?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967320" y="0"/>
            <a:ext cx="10512720" cy="132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  <a:ea typeface="Times New Roman"/>
              </a:rPr>
              <a:t>Чем опасна гиподинамия?</a:t>
            </a: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302160" y="1080000"/>
            <a:ext cx="5397840" cy="48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333"/>
          </a:bodyPr>
          <a:p>
            <a:pPr marL="571680" indent="-343080" algn="just" defTabSz="914400">
              <a:lnSpc>
                <a:spcPct val="12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Около 3 млн человек ежегодно умирают в результате недостаточной физической активности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571680" indent="-343080" algn="just" defTabSz="914400">
              <a:lnSpc>
                <a:spcPct val="12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Именно гиподинамия – основная причина 21-25% случаев рака молочной железы и толстой кишки, 27% случаев диабета и 30% случаев ишемической болезни сердца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571680" indent="-343080" algn="just" defTabSz="914400">
              <a:lnSpc>
                <a:spcPct val="12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Свой вклад в развитие гиподинамии вносят телевизоры, компьютеры, мобильные телефоны, автомобили: люди предпочитают сидеть, вместо того чтобы выйти на улицу и прогуляться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571680" indent="-343080" algn="just" defTabSz="914400">
              <a:lnSpc>
                <a:spcPct val="12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Сократить вредные последствия современного образа жизни поможет регулярная физическая активность 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7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4" descr=""/>
          <p:cNvPicPr/>
          <p:nvPr/>
        </p:nvPicPr>
        <p:blipFill>
          <a:blip r:embed="rId2"/>
          <a:stretch/>
        </p:blipFill>
        <p:spPr>
          <a:xfrm>
            <a:off x="360000" y="1260000"/>
            <a:ext cx="5940000" cy="4479840"/>
          </a:xfrm>
          <a:prstGeom prst="rect">
            <a:avLst/>
          </a:prstGeom>
          <a:ln w="9525">
            <a:solidFill>
              <a:srgbClr val="4472c4"/>
            </a:solidFill>
            <a:round/>
          </a:ln>
        </p:spPr>
      </p:pic>
      <p:sp>
        <p:nvSpPr>
          <p:cNvPr id="176" name=""/>
          <p:cNvSpPr/>
          <p:nvPr/>
        </p:nvSpPr>
        <p:spPr>
          <a:xfrm>
            <a:off x="902160" y="6114960"/>
            <a:ext cx="10257840" cy="3574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1260000" y="6124680"/>
            <a:ext cx="8999280" cy="35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9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По некоторым оценкам, сейчас люди двигаются на 96% меньше, чем 100 лет назад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26560" y="0"/>
            <a:ext cx="10512720" cy="1028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  <a:ea typeface="Times New Roman"/>
              </a:rPr>
              <a:t>Сколько нужно двигаться ?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60000" y="1976400"/>
            <a:ext cx="7241760" cy="378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Детям и подросткам (5-17 лет) нужно активно двигаться не менее 60 минут ежедневно, большая часть этого времени должна отводиться на аэробные занятия: бег, прыжки, подвижные игры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Взрослые люди (18-64 года) должны посвящать физической активности средней интенсивности не менее 150 минут в неделю, высокой интенсивности – не менее 75 минут в неделю. Можно распределять это время – например, заниматься по 30 минут 5 раз в неделю. Не менее двух раз в неделю необходимо заниматься силовыми упражнениями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  <a:p>
            <a:pPr marL="22860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Пожилые люди (65+ лет) должны следовать тем же рекомендациям и обязательно включить в свой режим дня упражнения на равновесие – они помогут избежать падений. Уровень активности следует подбирать с учетом состояния здоровья и имеющихся противопоказаний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80" name="Рисунок 4" descr="Изображение выглядит как трава, внешний, человек, спорт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7920000" y="3240000"/>
            <a:ext cx="3960000" cy="289476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81" name="Рисунок 6" descr=""/>
          <p:cNvPicPr/>
          <p:nvPr/>
        </p:nvPicPr>
        <p:blipFill>
          <a:blip r:embed="rId2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182" name=""/>
          <p:cNvSpPr txBox="1"/>
          <p:nvPr/>
        </p:nvSpPr>
        <p:spPr>
          <a:xfrm>
            <a:off x="729000" y="1203120"/>
            <a:ext cx="10431000" cy="596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inos"/>
                <a:ea typeface="Times New Roman"/>
              </a:rPr>
              <a:t>Определены три возрастные категории, для каждой из которых предусмотрены свои нормы и рекомендации по физической активности:</a:t>
            </a:r>
            <a:endParaRPr b="0" lang="ru-RU" sz="18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955440" y="177480"/>
            <a:ext cx="10512720" cy="108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3333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  <a:ea typeface="Times New Roman"/>
              </a:rPr>
              <a:t>Физическая активность: с чего начать?</a:t>
            </a: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1186200" y="1009440"/>
            <a:ext cx="5583240" cy="207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514440" indent="-28584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Утро лучше начинать с зарядки. Необходимо помнить, что только регулярные занятия принесут результат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514440" indent="-28584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Начать регулярные занятия оздоровительной физкультурой - ходьба, медленный бег, плавание, велосипед, лыжи, фитнес, танцы, йога…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696960" cy="69696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4" descr=""/>
          <p:cNvPicPr/>
          <p:nvPr/>
        </p:nvPicPr>
        <p:blipFill>
          <a:blip r:embed="rId2"/>
          <a:srcRect l="0" t="32237" r="0" b="0"/>
          <a:stretch/>
        </p:blipFill>
        <p:spPr>
          <a:xfrm>
            <a:off x="7112160" y="1217160"/>
            <a:ext cx="4931280" cy="251856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5" descr=""/>
          <p:cNvPicPr/>
          <p:nvPr/>
        </p:nvPicPr>
        <p:blipFill>
          <a:blip r:embed="rId3"/>
          <a:stretch/>
        </p:blipFill>
        <p:spPr>
          <a:xfrm>
            <a:off x="1413000" y="3221280"/>
            <a:ext cx="4931280" cy="2913120"/>
          </a:xfrm>
          <a:prstGeom prst="rect">
            <a:avLst/>
          </a:prstGeom>
          <a:ln w="0">
            <a:noFill/>
          </a:ln>
        </p:spPr>
      </p:pic>
      <p:sp>
        <p:nvSpPr>
          <p:cNvPr id="188" name="TextBox 7"/>
          <p:cNvSpPr/>
          <p:nvPr/>
        </p:nvSpPr>
        <p:spPr>
          <a:xfrm>
            <a:off x="7112160" y="4563000"/>
            <a:ext cx="4642920" cy="16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14440" indent="-28584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Заниматься физическим трудом дома, во дворе, на приусадебном участке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514440" indent="-285840" algn="just" defTabSz="914400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Играть в подвижные игры - волейбол, бадминтон, футбол, настольный теннис, твистер…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1" descr=""/>
          <p:cNvPicPr/>
          <p:nvPr/>
        </p:nvPicPr>
        <p:blipFill>
          <a:blip r:embed="rId1"/>
          <a:stretch/>
        </p:blipFill>
        <p:spPr>
          <a:xfrm>
            <a:off x="2351880" y="0"/>
            <a:ext cx="7485480" cy="6855120"/>
          </a:xfrm>
          <a:prstGeom prst="rect">
            <a:avLst/>
          </a:prstGeom>
          <a:ln w="19050">
            <a:solidFill>
              <a:srgbClr val="4472c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49960" y="0"/>
            <a:ext cx="10512720" cy="116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nos"/>
              </a:rPr>
              <a:t>Пирамида физической активности</a:t>
            </a:r>
            <a:endParaRPr b="0" lang="ru-RU" sz="3600" spc="-1" strike="noStrike">
              <a:solidFill>
                <a:srgbClr val="000000"/>
              </a:solidFill>
              <a:latin typeface="Tinos"/>
            </a:endParaRPr>
          </a:p>
        </p:txBody>
      </p:sp>
      <p:pic>
        <p:nvPicPr>
          <p:cNvPr id="191" name="Picture 6" descr=""/>
          <p:cNvPicPr/>
          <p:nvPr/>
        </p:nvPicPr>
        <p:blipFill>
          <a:blip r:embed="rId1"/>
          <a:srcRect l="0" t="0" r="0" b="21467"/>
          <a:stretch/>
        </p:blipFill>
        <p:spPr>
          <a:xfrm>
            <a:off x="1792440" y="1264320"/>
            <a:ext cx="8726040" cy="5136480"/>
          </a:xfrm>
          <a:prstGeom prst="rect">
            <a:avLst/>
          </a:prstGeom>
          <a:ln w="6350">
            <a:solidFill>
              <a:srgbClr val="0070c0"/>
            </a:solidFill>
            <a:miter/>
          </a:ln>
        </p:spPr>
      </p:pic>
      <p:sp>
        <p:nvSpPr>
          <p:cNvPr id="192" name="Прямоугольник 4"/>
          <p:cNvSpPr/>
          <p:nvPr/>
        </p:nvSpPr>
        <p:spPr>
          <a:xfrm>
            <a:off x="2289600" y="1716120"/>
            <a:ext cx="2144520" cy="664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93" name="Рисунок 5" descr=""/>
          <p:cNvPicPr/>
          <p:nvPr/>
        </p:nvPicPr>
        <p:blipFill>
          <a:blip r:embed="rId2"/>
          <a:stretch/>
        </p:blipFill>
        <p:spPr>
          <a:xfrm>
            <a:off x="0" y="11880"/>
            <a:ext cx="696960" cy="69696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6" descr=""/>
          <p:cNvPicPr/>
          <p:nvPr/>
        </p:nvPicPr>
        <p:blipFill>
          <a:blip r:embed="rId3"/>
          <a:stretch/>
        </p:blipFill>
        <p:spPr>
          <a:xfrm>
            <a:off x="0" y="11880"/>
            <a:ext cx="696960" cy="69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Ретро">
  <a:themeElements>
    <a:clrScheme name="Ретро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Application>LibreOffice/7.6.7.2$Linux_X86_64 LibreOffice_project/60$Build-2</Application>
  <AppVersion>15.0000</AppVersion>
  <Words>2030</Words>
  <Paragraphs>196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2023-01-10T03:11:50Z</dcterms:created>
  <dc:creator>KIN</dc:creator>
  <dc:description/>
  <dc:language>ru-RU</dc:language>
  <cp:lastModifiedBy/>
  <dcterms:modified xsi:type="dcterms:W3CDTF">2025-01-17T08:14:59Z</dcterms:modified>
  <cp:revision>67</cp:revision>
  <dc:subject/>
  <dc:title>Неделя продвижения активного образа жизни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25</vt:i4>
  </property>
</Properties>
</file>