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96" r:id="rId2"/>
    <p:sldId id="624" r:id="rId3"/>
    <p:sldId id="625" r:id="rId4"/>
    <p:sldId id="626" r:id="rId5"/>
    <p:sldId id="627" r:id="rId6"/>
    <p:sldId id="628" r:id="rId7"/>
    <p:sldId id="629" r:id="rId8"/>
    <p:sldId id="630" r:id="rId9"/>
    <p:sldId id="631" r:id="rId10"/>
    <p:sldId id="632" r:id="rId11"/>
    <p:sldId id="637" r:id="rId12"/>
    <p:sldId id="633" r:id="rId13"/>
    <p:sldId id="634" r:id="rId14"/>
    <p:sldId id="635" r:id="rId15"/>
    <p:sldId id="636" r:id="rId16"/>
    <p:sldId id="638" r:id="rId17"/>
    <p:sldId id="597" r:id="rId18"/>
    <p:sldId id="214570669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700" autoAdjust="0"/>
  </p:normalViewPr>
  <p:slideViewPr>
    <p:cSldViewPr snapToGrid="0">
      <p:cViewPr varScale="1">
        <p:scale>
          <a:sx n="108" d="100"/>
          <a:sy n="108" d="100"/>
        </p:scale>
        <p:origin x="6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D5320-7AB4-4251-86F1-173703B41C87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694FD-9B94-42BA-BF33-30672544F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5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E0450B8C-5AAA-4743-AF22-F85E67B36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96AF5C84-3B1C-4641-8F90-3D41AF972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A4671822-DAA7-45A4-8FA4-664C81019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025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2D6F28-0373-4D45-833C-70FA7FF4F05A}" type="slidenum">
              <a:rPr lang="ru-RU" altLang="ru-RU" sz="1200">
                <a:solidFill>
                  <a:prstClr val="black"/>
                </a:solidFill>
              </a:rPr>
              <a:pPr/>
              <a:t>1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64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2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4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0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1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23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6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16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8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9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0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4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8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50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7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1DC6E-548F-476B-B7CD-FB503F0B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A6B551-BE8A-43D7-B0FB-BB4D09C5A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D0D40F-6088-43CA-9161-E414CA33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843DD6-26F8-4435-AF15-FCF168B3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517D2-CD76-4E4F-9D9A-DC19ADCA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FF2B1-A7E0-4F88-9804-EB734775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6AA785-EEAB-4DA2-97B4-D7E1D1EA0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15346-0C80-4936-8848-219821A2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EA3DC1-BCA3-4DDF-9B55-2427C615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1FB72-A503-4680-AE7B-9DD7396A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0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B6F4A4-0E6C-4DE8-BA7E-96E9BA15B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A1C955-4A6A-4ABF-8BB3-FC41A9913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5B72A-CD1D-467B-95BA-DB18B479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10256-2026-4238-B55F-09B003B3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841C2-A29B-4769-8D64-86AB0C62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4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D3590-B40F-4D31-A895-F1F9FC4C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77857-A18A-4871-9271-2F3E2ED77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BBC026-D2A9-4C91-B852-7DF495DF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F05ED-9597-44B2-9F43-32C689F7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5BB5D-C914-48BC-A458-04E4F374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9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5D949-7F4A-4623-B033-073DF9C8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787322-0669-4C51-94D5-5A799E472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03176-8C08-4332-9933-E01D5E56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12D30-7BF9-444A-BFB6-70DF924A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B6EBF-917E-4AF6-A13D-51A93E27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4E8C1-18B2-4A15-B420-FF659F00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D7F8A-2FC1-445F-B3A0-02C3D02BC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C2EAF-BABB-41FB-BECA-73E4FFAF4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710E6-4772-40BE-A0C3-E1BAEB18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D3840-3BC6-4FC2-9B77-1316AA10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964BCF-A866-441C-BF11-252BE7C7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3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B3C67-490F-4859-AB61-F7273FA0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E7BE0-F6AB-4182-8741-47BF60B2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58970-12FC-4BFA-A6B2-C58960B41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185F67-6AB7-4901-896E-33A2A023C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ED0F54-EE46-42CF-960A-88415FA9C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11E6FB-5716-4551-A04B-D237C7B2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D0948E-FA07-40CB-8A49-CF2A1701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A12570-6F62-4ADC-B634-B8998D3C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7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1536F-1DCA-4B13-B297-BD9271E6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ADBCEC-E968-4E36-B5E0-6E3B20F0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6A544A-76BE-4E7D-98C4-8320109F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840A58-A4ED-4B40-9BCF-D81EF43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1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A08A8C-ED4E-4681-87D2-11C27120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38A4CA-227C-4EF4-984D-5B82EA05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5F4E77-1504-4541-AB0F-6CECE1E1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085BC-FCBB-450B-AD56-8160835D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D5B36-2BB2-4422-AF13-821ABDE4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642969-162D-4708-99F9-4993ACEFD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D87A2-5FDA-44F4-921D-800E0CEC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F15F12-8B37-42AF-809C-FDA52140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B35440-237A-4EDB-B4D7-6FB67333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9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5B05D-E525-400C-8243-1EAE2800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DE3FBE-59F0-4E2C-9982-B33D97789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477541-C6D8-47DE-8DFF-6D7972293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5C3A42-F6C7-4B44-91C8-41BCDBF1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9F1FEC-986D-4DA6-99E6-706D0438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74C60C-21A2-47A1-9F32-C4A841CD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42A75-E522-42A4-AB28-C7C8104D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619B4-39B1-4EF2-AF1D-F2525EA75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2C11A6-572A-42ED-B7A9-D41BAAE38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5283-CA53-40C5-A42F-B56911B96EFB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D48B3-4298-4829-A7BB-AD435D39B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55D0C2-58BD-4479-ABB2-1D1CE9880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.ohga.it/wp-content/uploads/sites/24/2018/09/istock-4946391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2"/>
          <a:stretch/>
        </p:blipFill>
        <p:spPr bwMode="auto">
          <a:xfrm flipH="1">
            <a:off x="4335591" y="0"/>
            <a:ext cx="7856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68000">
                <a:srgbClr val="FFFFFF">
                  <a:alpha val="85000"/>
                </a:srgbClr>
              </a:gs>
              <a:gs pos="42000">
                <a:schemeClr val="bg1"/>
              </a:gs>
              <a:gs pos="100000">
                <a:schemeClr val="bg1"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75" name="TextBox 4">
            <a:extLst>
              <a:ext uri="{FF2B5EF4-FFF2-40B4-BE49-F238E27FC236}">
                <a16:creationId xmlns:a16="http://schemas.microsoft.com/office/drawing/2014/main" id="{4C34B96C-4214-4ADF-8489-829190C8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606" y="2343009"/>
            <a:ext cx="3486008" cy="8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4762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3076" name="Прямоугольник 1">
            <a:extLst>
              <a:ext uri="{FF2B5EF4-FFF2-40B4-BE49-F238E27FC236}">
                <a16:creationId xmlns:a16="http://schemas.microsoft.com/office/drawing/2014/main" id="{1AC37E19-050E-4CFD-8769-606A7BB1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606" y="2400962"/>
            <a:ext cx="3400338" cy="8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4762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69512" y="1633477"/>
            <a:ext cx="10847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400" b="1" dirty="0">
              <a:solidFill>
                <a:srgbClr val="014B92"/>
              </a:solidFill>
            </a:endParaRPr>
          </a:p>
          <a:p>
            <a:r>
              <a:rPr lang="ru-RU" altLang="ru-RU" sz="3600" b="1" dirty="0">
                <a:solidFill>
                  <a:srgbClr val="FF0000"/>
                </a:solidFill>
              </a:rPr>
              <a:t>Неделя безопасности пациента и популяризации центров здоровья </a:t>
            </a:r>
          </a:p>
          <a:p>
            <a:endParaRPr lang="ru-RU" altLang="ru-RU" sz="3600" b="1" dirty="0">
              <a:solidFill>
                <a:srgbClr val="FF0000"/>
              </a:solidFill>
            </a:endParaRPr>
          </a:p>
          <a:p>
            <a:r>
              <a:rPr lang="ru-RU" altLang="ru-RU" sz="2400" b="1" dirty="0">
                <a:solidFill>
                  <a:srgbClr val="0070C0"/>
                </a:solidFill>
              </a:rPr>
              <a:t>с 16 сентября по 22 сентября 2024 года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79ABCC-FC49-9821-644A-1794561E7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53" y="383804"/>
            <a:ext cx="2631556" cy="73958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FB6AF4D-2053-08C2-C229-601651CDE08E}"/>
              </a:ext>
            </a:extLst>
          </p:cNvPr>
          <p:cNvCxnSpPr>
            <a:cxnSpLocks/>
          </p:cNvCxnSpPr>
          <p:nvPr/>
        </p:nvCxnSpPr>
        <p:spPr>
          <a:xfrm>
            <a:off x="0" y="4778591"/>
            <a:ext cx="8595545" cy="0"/>
          </a:xfrm>
          <a:prstGeom prst="line">
            <a:avLst/>
          </a:prstGeom>
          <a:ln w="57150">
            <a:solidFill>
              <a:srgbClr val="76C5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user\Downloads\photo1709547805.jpeg">
            <a:extLst>
              <a:ext uri="{FF2B5EF4-FFF2-40B4-BE49-F238E27FC236}">
                <a16:creationId xmlns:a16="http://schemas.microsoft.com/office/drawing/2014/main" id="{CB4A754B-AAB1-7F04-FC34-5EA1ABC56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69888" y="136760"/>
            <a:ext cx="1583129" cy="1221523"/>
          </a:xfrm>
          <a:prstGeom prst="rect">
            <a:avLst/>
          </a:prstGeom>
          <a:noFill/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2C3E6E0-4688-4861-9D80-6073E466595F}"/>
              </a:ext>
            </a:extLst>
          </p:cNvPr>
          <p:cNvSpPr txBox="1">
            <a:spLocks/>
          </p:cNvSpPr>
          <p:nvPr/>
        </p:nvSpPr>
        <p:spPr>
          <a:xfrm>
            <a:off x="2351584" y="5445224"/>
            <a:ext cx="6243961" cy="1094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2B7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Макаров Дмитрий Викторович</a:t>
            </a:r>
            <a:br>
              <a:rPr lang="ru-RU" sz="1600" b="1" dirty="0">
                <a:solidFill>
                  <a:srgbClr val="2B71B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2B7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отделом медицинской профилактики</a:t>
            </a:r>
            <a:br>
              <a:rPr lang="ru-RU" sz="1600" b="1" dirty="0">
                <a:solidFill>
                  <a:srgbClr val="2B71B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2B71B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ГБУЗ «Кузбасский центр общественного здоровья и медицинской профилактики»</a:t>
            </a:r>
            <a:endParaRPr lang="ru-RU" sz="1600" b="1" dirty="0">
              <a:solidFill>
                <a:srgbClr val="2B7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6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12" y="147396"/>
            <a:ext cx="9614065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Центры здоровья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242277" y="895555"/>
            <a:ext cx="891947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Clr>
                <a:srgbClr val="FF0000"/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работы Центров Здоровья осуществляется приказом Министерства Здравоохранения РФ от 19 августа 2009 г. № 597н «Об организации деятельности центров здоровья по формированию здорового образа жизни у граждан Российской Федерации, включая сокращение потребления алкоголя и табака»</a:t>
            </a:r>
          </a:p>
          <a:p>
            <a:pPr marL="342900" indent="-342900"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</a:pP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Учетно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отчетная документация ЦЗ:</a:t>
            </a:r>
          </a:p>
          <a:p>
            <a:pPr marL="342900" indent="-342900"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учетную форму N 025-ЦЗ/у - "Карта центра здоровья" согласно приложению N 2;</a:t>
            </a:r>
          </a:p>
          <a:p>
            <a:pPr algn="l" fontAlgn="base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учетную форму N 002-ЦЗ/у - "Карта здорового образа жизни" согласно приложению N 3;</a:t>
            </a:r>
          </a:p>
          <a:p>
            <a:pPr algn="l" fontAlgn="base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форму отраслевого статистического наблюдения N 68 "Сведения о деятельности центра здоровья" (месячная, годовая) согласно приложению N 4;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Центры здоровья - Министерство здравоохранения Тамбовской области">
            <a:extLst>
              <a:ext uri="{FF2B5EF4-FFF2-40B4-BE49-F238E27FC236}">
                <a16:creationId xmlns:a16="http://schemas.microsoft.com/office/drawing/2014/main" id="{EA937A24-22A6-4FEB-9392-26F1A7A8F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495" y="1340528"/>
            <a:ext cx="2979535" cy="2322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5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391" y="394286"/>
            <a:ext cx="9614065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Учетно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отчетная документация ЦЗ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428707" y="2097081"/>
            <a:ext cx="109080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DBB8A0-3DD9-4FCD-A9A5-AE2FF23240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69" t="29385" r="28375" b="3819"/>
          <a:stretch/>
        </p:blipFill>
        <p:spPr>
          <a:xfrm>
            <a:off x="336570" y="1512708"/>
            <a:ext cx="3717565" cy="45808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88813D-438B-425C-8EB0-19AF3A81C3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42" t="27314" r="28276" b="4078"/>
          <a:stretch/>
        </p:blipFill>
        <p:spPr>
          <a:xfrm>
            <a:off x="4552474" y="1568659"/>
            <a:ext cx="3572564" cy="45808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0AA73A-CB95-4DDD-B62D-A71FB4A875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607" t="28479" r="14733" b="13528"/>
          <a:stretch/>
        </p:blipFill>
        <p:spPr>
          <a:xfrm>
            <a:off x="8588562" y="1456755"/>
            <a:ext cx="3391269" cy="46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5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676" y="368414"/>
            <a:ext cx="9614065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Функции центра здоровья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508607" y="1216016"/>
            <a:ext cx="10188986" cy="5167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0" i="0" dirty="0">
              <a:solidFill>
                <a:srgbClr val="332F2F"/>
              </a:solidFill>
              <a:effectLst/>
              <a:latin typeface="Source Sans Pro" panose="020B05030304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 населения о вредных и опасных для здоровья человека факторах;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Пропаганда здорового образа жизни;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функциональных и адаптивных резервов организма, прогноз состояния здоровья;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граждан ответственного отношения к своему здоровью и здоровью своих близких;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населения принципов «ответственного родительства»;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граждан, в том числе детей, гигиеническим навыкам и мотивирование их к отказу от вредных привычек, включающих помощь в отказе от потребления алкоголя и табака;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граждан эффективным методам профилактики заболеваний;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Консультирование по сохранению и укреплению здоровья, включая рекомендации по коррекции питания, двигательной активности, занятиям физкультурой и спортом, режиму сна, условиям быта, труда (учебы) и отдыха;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индивидуальных рекомендаций сохранения здоровья;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в зоне своей ответственности, в том числе в сельской местности, мероприятий по формированию здорового образа жизни;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показателей в области профилактики неинфекционных заболеваний и формирования здорового образа жизни.</a:t>
            </a:r>
          </a:p>
          <a:p>
            <a:pPr indent="457200" algn="just">
              <a:lnSpc>
                <a:spcPct val="150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0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526" y="561574"/>
            <a:ext cx="8388947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Какие исследования делает центр здоровья?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339931" y="1723910"/>
            <a:ext cx="875080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Аппаратно-программный комплекс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скрининг-оценки уровня психофизиологического и соматического здоровья, функциональных и адаптивных резервов организма с комплектом оборудования для измерения параметров физического развития.</a:t>
            </a:r>
          </a:p>
          <a:p>
            <a:pPr indent="457200"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Экспресс-оценка состояния сердца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ЭКГ-сигналам от конечностей (электрокардиограф как компьютеризированная система скрининга сердца).</a:t>
            </a:r>
          </a:p>
          <a:p>
            <a:pPr indent="457200"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ангиологического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скрининга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автоматическим измерением систолического артериального давления и расчета плече-лодыжечного индекса (эта система позволит оценить состояние сосудов нижних конечностей, риск формирования хронической артериальной недостаточности в результате атеросклеротического поражения артерий нижних конечностей).</a:t>
            </a:r>
          </a:p>
          <a:p>
            <a:pPr indent="457200"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для комплексной детальной оценки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дыхательной системы (спирометр компьютеризированный, который позволит оценить состояние бронхолёгочной системы при заболеваниях и курении).</a:t>
            </a:r>
          </a:p>
        </p:txBody>
      </p:sp>
      <p:pic>
        <p:nvPicPr>
          <p:cNvPr id="8200" name="Picture 8" descr="В России в 2023 году появится медицинская диагностика на основе ИИ">
            <a:extLst>
              <a:ext uri="{FF2B5EF4-FFF2-40B4-BE49-F238E27FC236}">
                <a16:creationId xmlns:a16="http://schemas.microsoft.com/office/drawing/2014/main" id="{091BFBA5-D44C-4BDC-9A16-94766F37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735" y="1791219"/>
            <a:ext cx="2938879" cy="2333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0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571" y="68033"/>
            <a:ext cx="9614065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продолжение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82479" y="736829"/>
            <a:ext cx="1168081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Биоимпедансметр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анализа внутренних сред организма (прибор, позволяющий определить процентное соотношение воды, мышечной и жировой ткани, что особенно важно при избыточной массе тела и ожирении для оценки риска возникновения нарушений обмена веществ, сахарного диабета и артериальной гипертонии, а также при наблюдении за динамикой снижения массы тела при похудании).</a:t>
            </a:r>
          </a:p>
          <a:p>
            <a:pPr indent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Экспресс-анализатор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общего холестерина и глюкозы в крови (прибор, который позволяет за несколько минут определить важнейшие параметры углеводного и жирового обмена в организме).</a:t>
            </a:r>
          </a:p>
          <a:p>
            <a:pPr indent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определения токсических веществ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биологических средах организма (газовые хроматографы для определения содержания этилового спирта в биологических жидкостях организма).</a:t>
            </a:r>
          </a:p>
          <a:p>
            <a:pPr indent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окиси углерода выдыхаемого воздуха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определением карбоксигемоглобина, который позволяет оценить степень нарушения газообмена при заболеваниях лёгких и курении, а также риск формирования дыхательной недостаточности и нарушения транспорта кислорода кровью.</a:t>
            </a:r>
          </a:p>
          <a:p>
            <a:pPr indent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Смокелайзеры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определяющие концентрацию угарного газа (СО) в выдыхаемом воздухе. Мониторы угарного газа используются с диагностической целью для выявления курильщиков и для длительного мониторирования уровня СО при проведении терапии, направленной на отказ от курения и снижение количества выкуриваемых сигарет.</a:t>
            </a:r>
          </a:p>
          <a:p>
            <a:pPr indent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(оксиметр пульсовой) для контроля за состоянием кровообращения (пульс) и насыщения артериальной крови кислородом в процессе тренировок.</a:t>
            </a:r>
          </a:p>
          <a:p>
            <a:pPr indent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46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557" y="232118"/>
            <a:ext cx="9614065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Задачи ЦЗ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282415" y="943424"/>
            <a:ext cx="1162716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вредных и опасных для здоровья человека факторах;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и индивидуальная пропаганда здорового образа жизни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профилактика возникновения и развития факторов риска различных заболеваний (курение, алкоголь, гиподинамия и др.) и формирование у граждан ответственного отношения к своему здоровью и здоровью своих детей и близких;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 отношении риска развития заболеваний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первую очередь, сердечно- сосудистых, на основе оценки состояния здоровья по результатам комплексного обследования;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здорового образа жизни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граждан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детей, гигиеническим навыкам и мотивирование их к отказу от вредных привычек, включающих помощь в отказе от потребления алкоголя и табака;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граждан эффективным методам профилактики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с учетом возрастных особенностей;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функциональных и адаптивных резервов организма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возрастных особенностей, прогноз состояния здоровья;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по сохранению и укреплению здоровья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рекомендации по коррекции питания, двигательной активности, занятиям физкультурой и спортом, режиму сна, условиям быта, труда (учебы) и отдыха;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7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228" y="94803"/>
            <a:ext cx="9614065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ЦЗ оказывает следующие услуги гражданам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242276" y="833621"/>
            <a:ext cx="8788222" cy="5859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Впервые обратившимся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отчетном году для проведения комплексного обследования, в том числе детям 15-17 лет и детям, у которых решение о посещении Центра здоровья принято родителями (или другим законным представителем) самостоятельно;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Обратившимся для динамического наблюдения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рекомендациями врача центра здоровья;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Направленным ЛПУ по месту прикрепления;</a:t>
            </a:r>
          </a:p>
          <a:p>
            <a:pPr indent="457200"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аправленным медицинскими работниками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учреждений (в том числе дети по согласованию с родителями);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Направленным врачом,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за проведение дополнительной диспансеризации работающих граждан из I (практически здоров) и II (риск развития заболеваний) групп состояния здоровья;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Направленным работодателем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заключению врача, ответственного за проведение углубленных медицинских осмотров с I и II группами состояния здоровья.</a:t>
            </a:r>
          </a:p>
        </p:txBody>
      </p:sp>
      <p:pic>
        <p:nvPicPr>
          <p:cNvPr id="7" name="Picture 6" descr="Комплексное обследование для мужчин: цена в СПБ">
            <a:extLst>
              <a:ext uri="{FF2B5EF4-FFF2-40B4-BE49-F238E27FC236}">
                <a16:creationId xmlns:a16="http://schemas.microsoft.com/office/drawing/2014/main" id="{B3FA4C93-161A-4D63-9BF0-E404181E2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00" y="1164824"/>
            <a:ext cx="2772698" cy="226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4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ser\Desktop\ИППП\ФОН ДЛЯ ИПП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E37A25-2E93-F5E6-FA5F-6BB0080B2D52}"/>
              </a:ext>
            </a:extLst>
          </p:cNvPr>
          <p:cNvSpPr/>
          <p:nvPr/>
        </p:nvSpPr>
        <p:spPr>
          <a:xfrm>
            <a:off x="-9402" y="4403324"/>
            <a:ext cx="12201401" cy="2454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2312A-04C4-4AF6-B707-F47D3CDF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62" y="4856784"/>
            <a:ext cx="4898415" cy="17666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Зарегистрируйтесь на сайте</a:t>
            </a:r>
            <a:r>
              <a:rPr lang="en-US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 TAKZDOROVO.RU </a:t>
            </a:r>
            <a:r>
              <a:rPr lang="ru-RU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 и получите доступ ко всем сервисам сайта</a:t>
            </a:r>
          </a:p>
        </p:txBody>
      </p:sp>
      <p:pic>
        <p:nvPicPr>
          <p:cNvPr id="14" name="Рисунок 13" descr="Изображение выглядит как шаблон, прямоугольный, искусство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DF3E68C6-AC5A-E43A-CB43-DEC3C2BD8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45" y="1491496"/>
            <a:ext cx="2835118" cy="28351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12BEF0D-9015-9C38-7C7A-61702049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t="31540" r="18103" b="31346"/>
          <a:stretch/>
        </p:blipFill>
        <p:spPr>
          <a:xfrm>
            <a:off x="3826931" y="57455"/>
            <a:ext cx="2541405" cy="1053809"/>
          </a:xfrm>
          <a:prstGeom prst="rect">
            <a:avLst/>
          </a:prstGeom>
        </p:spPr>
      </p:pic>
      <p:pic>
        <p:nvPicPr>
          <p:cNvPr id="5" name="Picture 2" descr="C:\Users\user\Downloads\photo1709547805.jpeg">
            <a:extLst>
              <a:ext uri="{FF2B5EF4-FFF2-40B4-BE49-F238E27FC236}">
                <a16:creationId xmlns:a16="http://schemas.microsoft.com/office/drawing/2014/main" id="{71624A2F-252A-5016-1FC4-0029BCB1D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64681" y="137414"/>
            <a:ext cx="1090115" cy="841119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4646" y="302730"/>
            <a:ext cx="1949728" cy="5472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E0D0A5-CC90-5970-3ACF-A5FC5CFDDC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"/>
          <a:stretch/>
        </p:blipFill>
        <p:spPr>
          <a:xfrm>
            <a:off x="7081900" y="-1"/>
            <a:ext cx="5110100" cy="6858001"/>
          </a:xfrm>
          <a:prstGeom prst="rect">
            <a:avLst/>
          </a:prstGeom>
        </p:spPr>
      </p:pic>
      <p:pic>
        <p:nvPicPr>
          <p:cNvPr id="11" name="Picture 2" descr="C:\Users\user\Downloads\photo1709547805.jpeg">
            <a:extLst>
              <a:ext uri="{FF2B5EF4-FFF2-40B4-BE49-F238E27FC236}">
                <a16:creationId xmlns:a16="http://schemas.microsoft.com/office/drawing/2014/main" id="{A075C9A9-FB17-40A6-B29F-1AA1D422C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11413" y="110780"/>
            <a:ext cx="1090115" cy="841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44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3">
            <a:extLst>
              <a:ext uri="{FF2B5EF4-FFF2-40B4-BE49-F238E27FC236}">
                <a16:creationId xmlns:a16="http://schemas.microsoft.com/office/drawing/2014/main" id="{0648ABC3-D76F-48FD-B570-FB9730DF20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51"/>
            <a:ext cx="1234831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E37A25-2E93-F5E6-FA5F-6BB0080B2D52}"/>
              </a:ext>
            </a:extLst>
          </p:cNvPr>
          <p:cNvSpPr/>
          <p:nvPr/>
        </p:nvSpPr>
        <p:spPr>
          <a:xfrm>
            <a:off x="0" y="4505973"/>
            <a:ext cx="12192000" cy="1681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2312A-04C4-4AF6-B707-F47D3CDF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5" y="4820576"/>
            <a:ext cx="10795246" cy="105883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14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Подписывайтесь, читайте, задавайте нам вопросы, комментируйте, делитесь информацией о ЗОЖ со своими родными, друзьями и коллегами!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2E423-15A3-89E6-0BD3-8192BAF8EE64}"/>
              </a:ext>
            </a:extLst>
          </p:cNvPr>
          <p:cNvSpPr txBox="1"/>
          <p:nvPr/>
        </p:nvSpPr>
        <p:spPr>
          <a:xfrm>
            <a:off x="5794161" y="609601"/>
            <a:ext cx="370879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Наш Телеграмм-канал</a:t>
            </a:r>
          </a:p>
          <a:p>
            <a:pPr algn="ctr"/>
            <a:r>
              <a:rPr lang="en-US" sz="27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t.me/prof42</a:t>
            </a:r>
            <a:endParaRPr lang="ru-RU" sz="2700" dirty="0">
              <a:solidFill>
                <a:srgbClr val="00B0F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CC6B58-1534-01AF-0869-335DBA8D4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357" t="3711" r="4628" b="4052"/>
          <a:stretch/>
        </p:blipFill>
        <p:spPr>
          <a:xfrm>
            <a:off x="2362199" y="1784135"/>
            <a:ext cx="2458375" cy="24913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D69F4F-42B9-4321-8063-F52FF4270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01" y="1748901"/>
            <a:ext cx="2526565" cy="25265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A9F691-6132-4ABB-A20F-14570D202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743" y="164238"/>
            <a:ext cx="1320983" cy="1320983"/>
          </a:xfrm>
          <a:prstGeom prst="rect">
            <a:avLst/>
          </a:prstGeom>
        </p:spPr>
      </p:pic>
      <p:pic>
        <p:nvPicPr>
          <p:cNvPr id="14" name="Picture 2" descr="C:\Users\user\Downloads\photo1709547805.jpeg">
            <a:extLst>
              <a:ext uri="{FF2B5EF4-FFF2-40B4-BE49-F238E27FC236}">
                <a16:creationId xmlns:a16="http://schemas.microsoft.com/office/drawing/2014/main" id="{370BFFF1-C00F-4450-9883-1840D258C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6960" t="18584" r="26373" b="17404"/>
          <a:stretch/>
        </p:blipFill>
        <p:spPr bwMode="auto">
          <a:xfrm>
            <a:off x="560482" y="576353"/>
            <a:ext cx="909854" cy="702032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9BB8A8-9758-439A-B640-B609BB2EAC2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9246" y="585927"/>
            <a:ext cx="2656981" cy="7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0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кампании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9547711" cy="4941386"/>
          </a:xfrm>
        </p:spPr>
        <p:txBody>
          <a:bodyPr>
            <a:normAutofit fontScale="62500" lnSpcReduction="20000"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20000"/>
              </a:lnSpc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безопасности пациентов – это кампания для всех заинтересованных сторон в системе здравоохранения для совместной работы по повышению безопасности пациентов.</a:t>
            </a:r>
          </a:p>
          <a:p>
            <a:pPr algn="just">
              <a:lnSpc>
                <a:spcPct val="120000"/>
              </a:lnSpc>
            </a:pPr>
            <a:endParaRPr lang="ru-RU" altLang="ru-RU" sz="2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 призывает:</a:t>
            </a:r>
          </a:p>
          <a:p>
            <a:pPr algn="just">
              <a:lnSpc>
                <a:spcPct val="120000"/>
              </a:lnSpc>
            </a:pPr>
            <a:endParaRPr lang="ru-RU" sz="2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снижению вреда для пациентов</a:t>
            </a: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осведомленности общественности и СМИ по ключевым вопросам, касающимся безопасности пациентов</a:t>
            </a: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информацией о безопасности пациентов при оказании медицинской помощи</a:t>
            </a: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пациентам в повышении их вклада в обеспечение собственной безопасности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pic>
        <p:nvPicPr>
          <p:cNvPr id="10" name="object 13">
            <a:extLst>
              <a:ext uri="{FF2B5EF4-FFF2-40B4-BE49-F238E27FC236}">
                <a16:creationId xmlns:a16="http://schemas.microsoft.com/office/drawing/2014/main" id="{F2B968C1-51F9-40F2-BB8B-B5B8C72F879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73263" y="1559777"/>
            <a:ext cx="2151888" cy="20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3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как пациент должен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8988418" cy="4171949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активно вовлеченным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сохранение и поддержание вашего собственного здоровья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вопросы: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медицинская помощь начинается с правильного, качественного, открытого общения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полную и точную информацию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Вашем здоровье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pic>
        <p:nvPicPr>
          <p:cNvPr id="2050" name="Picture 2" descr="Как общаться со сложным пациентом медсестре - общение медсестры с  агрессивным пациентом">
            <a:extLst>
              <a:ext uri="{FF2B5EF4-FFF2-40B4-BE49-F238E27FC236}">
                <a16:creationId xmlns:a16="http://schemas.microsoft.com/office/drawing/2014/main" id="{13B49419-DA01-478C-B4AF-487E7CA3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22" y="2241486"/>
            <a:ext cx="3002424" cy="2375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4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856151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как медицинский работник должен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707" y="1075705"/>
            <a:ext cx="8129367" cy="4171949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Работать, прежде всего, в интересах безопасности пациентов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повышать свою квалификацию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углублять знания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культуру безопасности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в медицинских организациях в духе открытости и прозрачности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представлять информацию об обнаруженных ошибках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лечении в интересах извлечения уроков для безопасности пациентов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pic>
        <p:nvPicPr>
          <p:cNvPr id="1026" name="Picture 2" descr="COVID-ситуация в мире: Китай одобрил ещё одну собственную вакцину от  коронавируса | Новости Приднестровья">
            <a:extLst>
              <a:ext uri="{FF2B5EF4-FFF2-40B4-BE49-F238E27FC236}">
                <a16:creationId xmlns:a16="http://schemas.microsoft.com/office/drawing/2014/main" id="{ED86890E-8107-4CEB-AA1E-F9231360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215" y="1917579"/>
            <a:ext cx="3097644" cy="231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2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119" y="395185"/>
            <a:ext cx="856151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Эпидемиологическая безопасность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614929" y="1303000"/>
            <a:ext cx="852637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от внедрения надлежащей практики гигиены рук:</a:t>
            </a:r>
          </a:p>
          <a:p>
            <a:pPr algn="ctr"/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внутрибольничной колонизации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заболеваемости ИСМП (инфекция связанная с оказанием медицинской помощи) пациентов в 2 – 4 раза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средней длительности пребывания пациентов до 76 %</a:t>
            </a:r>
          </a:p>
          <a:p>
            <a:pPr algn="just">
              <a:buClr>
                <a:srgbClr val="FF0000"/>
              </a:buClr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С46 &quot;УМКА&quot; - Санитарно-эпидемиологическая безопасность">
            <a:extLst>
              <a:ext uri="{FF2B5EF4-FFF2-40B4-BE49-F238E27FC236}">
                <a16:creationId xmlns:a16="http://schemas.microsoft.com/office/drawing/2014/main" id="{35B9452A-A9A6-4ED3-A893-CB1D0E2FD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236" y="167798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4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856151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Лекарственная безопасность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336884" y="1720840"/>
            <a:ext cx="85263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корректирующих мероприятий в целях обеспечения правильных условий хранения лекарственных препаратов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хранения расходных материалов в подразделениях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контроля за лекарственными препаратами с истекающим сроком годности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специалистов, ответственных за сбор и направление информации о нежелательных реакциях и проблемах безопасности лекарственных препаратов в Росздравнадзор</a:t>
            </a:r>
          </a:p>
        </p:txBody>
      </p:sp>
      <p:pic>
        <p:nvPicPr>
          <p:cNvPr id="4102" name="Picture 6" descr="Минэкономики Азербайджана о подорожании отдельных лекарств на фоне пандемии">
            <a:extLst>
              <a:ext uri="{FF2B5EF4-FFF2-40B4-BE49-F238E27FC236}">
                <a16:creationId xmlns:a16="http://schemas.microsoft.com/office/drawing/2014/main" id="{3F829826-44AE-43B9-86EF-18DCAE8C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93" y="2177335"/>
            <a:ext cx="2592123" cy="2378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3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856151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Безопасность в </a:t>
            </a:r>
            <a:r>
              <a:rPr lang="ru-RU" sz="40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приемном отделении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428707" y="1389084"/>
            <a:ext cx="85263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Четкое разделение потоков пациентов п приемном отделении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приемном отделении созданы условия для своевременного оказания неотложной помощи вне зависимости от времени суток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круглосуточная готовность к оказанию медицинской помощи в условиях чрезвычайной ситуации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помощь пациентам при внезапных критических состояниях может быть оказана во всех подразделениях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принципов конфиденциальности при приеме пациентов и оказании помощи</a:t>
            </a:r>
          </a:p>
        </p:txBody>
      </p:sp>
      <p:pic>
        <p:nvPicPr>
          <p:cNvPr id="5122" name="Picture 2" descr="ПРИЁМНОЕ ОТДЕЛЕНИЕ">
            <a:extLst>
              <a:ext uri="{FF2B5EF4-FFF2-40B4-BE49-F238E27FC236}">
                <a16:creationId xmlns:a16="http://schemas.microsoft.com/office/drawing/2014/main" id="{10CAFE1E-B9A4-46BD-8E6B-FEC205EC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07" y="1735053"/>
            <a:ext cx="2825272" cy="2409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6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971" y="884459"/>
            <a:ext cx="856151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Безопасность среды и ухода за пациентами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553075" y="1791789"/>
            <a:ext cx="852637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безопасного пребывания пациентов, посетителей и персонала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быстрого реагирования персонала при чрезвычайных ситуациях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травм у пациентов и персонала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рационального пространства, способствующего максимальной безопасности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скрытых потерь, связанных с излишними перемещениями пациентов и персонала</a:t>
            </a: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55D0C10A-D068-4154-872D-B0452F1F875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41476" y="2369681"/>
            <a:ext cx="1476756" cy="17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942" y="584606"/>
            <a:ext cx="9614065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Внутренний контроль качества и безопасности медицинской деятельности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DECD1-A43D-4E40-8C90-754B0C9CDEBD}"/>
              </a:ext>
            </a:extLst>
          </p:cNvPr>
          <p:cNvSpPr txBox="1"/>
          <p:nvPr/>
        </p:nvSpPr>
        <p:spPr>
          <a:xfrm>
            <a:off x="27084" y="1100663"/>
            <a:ext cx="8111837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90 ФЗ от 21.11.2011 № 323 – ФЗ «Об основах охраны здоровья граждан в Российской Федерации»</a:t>
            </a: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Органами, организациями государственной, муниципальной и частной систем  здравоохранения осуществляется внутренний контроль качества и безопасности  медицинской деятельности в порядке, УСТАНОВЛЕННОМ РУКОВОДИТЕЛЯМИ  УКАЗАННЫХ ОРГАНОВ, ОРГАНИЗАЦИЙ</a:t>
            </a: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2019 года в соответствии с требованиями к его организации и проведению, утвержденными уполномоченным федеральным органом исполнительной власти</a:t>
            </a: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 381н от 07.06.2019 –  устанавливает единые Требования к организации и проведению внутреннего  контроля качества и безопасности медицинской деятельности в медицинских  организациях Российской Федерации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Внутренний контроль качества в медицинской организации: цифровизация и  автоматизация – блог CheckOffice">
            <a:extLst>
              <a:ext uri="{FF2B5EF4-FFF2-40B4-BE49-F238E27FC236}">
                <a16:creationId xmlns:a16="http://schemas.microsoft.com/office/drawing/2014/main" id="{B8B09659-9A00-4B5D-825B-03D47FE6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18" y="1549726"/>
            <a:ext cx="3431284" cy="2471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40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1448</Words>
  <Application>Microsoft Office PowerPoint</Application>
  <PresentationFormat>Широкоэкранный</PresentationFormat>
  <Paragraphs>167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Futura PT Medium</vt:lpstr>
      <vt:lpstr>Source Sans Pro</vt:lpstr>
      <vt:lpstr>Times New Roman</vt:lpstr>
      <vt:lpstr>Wingdings</vt:lpstr>
      <vt:lpstr>Тема Office</vt:lpstr>
      <vt:lpstr>Презентация PowerPoint</vt:lpstr>
      <vt:lpstr>Цели кампании</vt:lpstr>
      <vt:lpstr>Я как пациент должен</vt:lpstr>
      <vt:lpstr>Я как медицинский работник должен</vt:lpstr>
      <vt:lpstr>Эпидемиологическая безопасность</vt:lpstr>
      <vt:lpstr>Лекарственная безопасность</vt:lpstr>
      <vt:lpstr> Безопасность в приемном отделении</vt:lpstr>
      <vt:lpstr> Безопасность среды и ухода за пациентами</vt:lpstr>
      <vt:lpstr> Внутренний контроль качества и безопасности медицинской деятельности</vt:lpstr>
      <vt:lpstr> Центры здоровья</vt:lpstr>
      <vt:lpstr> Учетно – отчетная документация ЦЗ </vt:lpstr>
      <vt:lpstr> Функции центра здоровья </vt:lpstr>
      <vt:lpstr> Какие исследования делает центр здоровья?</vt:lpstr>
      <vt:lpstr> продолжение</vt:lpstr>
      <vt:lpstr> Задачи ЦЗ</vt:lpstr>
      <vt:lpstr>  ЦЗ оказывает следующие услуги гражданам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диспансеризации и профилактических медицинских осмотров</dc:title>
  <dc:creator>Пользователь</dc:creator>
  <cp:lastModifiedBy>Ольга</cp:lastModifiedBy>
  <cp:revision>292</cp:revision>
  <dcterms:created xsi:type="dcterms:W3CDTF">2024-03-05T03:19:09Z</dcterms:created>
  <dcterms:modified xsi:type="dcterms:W3CDTF">2024-09-12T02:53:39Z</dcterms:modified>
</cp:coreProperties>
</file>