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18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70" r:id="rId11"/>
    <p:sldId id="273" r:id="rId12"/>
    <p:sldId id="274" r:id="rId13"/>
    <p:sldId id="275" r:id="rId14"/>
    <p:sldId id="276" r:id="rId15"/>
    <p:sldId id="277" r:id="rId16"/>
    <p:sldId id="278" r:id="rId17"/>
    <p:sldId id="290" r:id="rId18"/>
    <p:sldId id="302" r:id="rId19"/>
    <p:sldId id="303" r:id="rId20"/>
    <p:sldId id="305" r:id="rId21"/>
    <p:sldId id="306" r:id="rId22"/>
    <p:sldId id="307" r:id="rId23"/>
    <p:sldId id="316" r:id="rId24"/>
    <p:sldId id="317" r:id="rId25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141347" y="428701"/>
            <a:ext cx="4861305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014727"/>
            <a:ext cx="9144000" cy="40812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096004"/>
            <a:ext cx="9143999" cy="76199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014727"/>
            <a:ext cx="9144000" cy="4081272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6096004"/>
            <a:ext cx="9143999" cy="761994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0" y="61020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37412" y="213817"/>
            <a:ext cx="7669174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52221" y="1511630"/>
            <a:ext cx="7839557" cy="20859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tx1"/>
                </a:solidFill>
                <a:latin typeface="Microsoft Sans Serif"/>
                <a:cs typeface="Microsoft Sans Serif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11/7/2024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endocrincentr.ru/news/institut-diabeta-fgbu-nmic-endokrinologi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E0FB5E87-236B-4F4F-8E9E-39C0DEE2B2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413" y="1179432"/>
            <a:ext cx="7669174" cy="861774"/>
          </a:xfrm>
        </p:spPr>
        <p:txBody>
          <a:bodyPr/>
          <a:lstStyle/>
          <a:p>
            <a:pPr algn="ctr"/>
            <a:r>
              <a:rPr lang="ru-RU" sz="3200" dirty="0">
                <a:solidFill>
                  <a:srgbClr val="0070C0"/>
                </a:solidFill>
              </a:rPr>
              <a:t>Неделя борьбы с диабетом</a:t>
            </a:r>
            <a:br>
              <a:rPr lang="ru-RU" dirty="0">
                <a:solidFill>
                  <a:srgbClr val="0070C0"/>
                </a:solidFill>
              </a:rPr>
            </a:br>
            <a:r>
              <a:rPr lang="ru-RU" dirty="0">
                <a:solidFill>
                  <a:srgbClr val="0070C0"/>
                </a:solidFill>
              </a:rPr>
              <a:t>11-17 ноября 2024 года</a:t>
            </a:r>
          </a:p>
        </p:txBody>
      </p:sp>
      <p:pic>
        <p:nvPicPr>
          <p:cNvPr id="8" name="object 2">
            <a:extLst>
              <a:ext uri="{FF2B5EF4-FFF2-40B4-BE49-F238E27FC236}">
                <a16:creationId xmlns:a16="http://schemas.microsoft.com/office/drawing/2014/main" id="{5AF96B62-E971-4EBE-B6EF-D80ABCA8D77D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76400" y="2100385"/>
            <a:ext cx="5791200" cy="3995615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C29E610-6D7C-4666-91CA-DA538CC0CC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152400"/>
            <a:ext cx="3127519" cy="906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5689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1000" y="3505200"/>
            <a:ext cx="8382000" cy="2504532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90"/>
              </a:spcBef>
            </a:pP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Сахарный</a:t>
            </a:r>
            <a:r>
              <a:rPr b="1" spc="5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диабет</a:t>
            </a:r>
            <a:r>
              <a:rPr b="1" spc="5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b="1" spc="5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b="1" spc="-5" dirty="0">
                <a:solidFill>
                  <a:srgbClr val="FF0000"/>
                </a:solidFill>
                <a:latin typeface="Arial"/>
                <a:cs typeface="Arial"/>
              </a:rPr>
              <a:t>типа</a:t>
            </a:r>
            <a:r>
              <a:rPr b="1" spc="54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pc="-10" dirty="0">
                <a:latin typeface="Microsoft Sans Serif"/>
                <a:cs typeface="Microsoft Sans Serif"/>
              </a:rPr>
              <a:t>чаще</a:t>
            </a:r>
            <a:r>
              <a:rPr spc="509" dirty="0">
                <a:latin typeface="Microsoft Sans Serif"/>
                <a:cs typeface="Microsoft Sans Serif"/>
              </a:rPr>
              <a:t> </a:t>
            </a:r>
            <a:r>
              <a:rPr spc="-30" dirty="0">
                <a:latin typeface="Microsoft Sans Serif"/>
                <a:cs typeface="Microsoft Sans Serif"/>
              </a:rPr>
              <a:t>всего</a:t>
            </a:r>
            <a:r>
              <a:rPr spc="975" dirty="0">
                <a:latin typeface="Microsoft Sans Serif"/>
                <a:cs typeface="Microsoft Sans Serif"/>
              </a:rPr>
              <a:t> </a:t>
            </a:r>
            <a:r>
              <a:rPr spc="-40" dirty="0">
                <a:latin typeface="Microsoft Sans Serif"/>
                <a:cs typeface="Microsoft Sans Serif"/>
              </a:rPr>
              <a:t>возникает </a:t>
            </a:r>
            <a:r>
              <a:rPr spc="-35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в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spc="-40" dirty="0">
                <a:latin typeface="Microsoft Sans Serif"/>
                <a:cs typeface="Microsoft Sans Serif"/>
              </a:rPr>
              <a:t>детском,</a:t>
            </a:r>
            <a:r>
              <a:rPr spc="-35" dirty="0">
                <a:latin typeface="Microsoft Sans Serif"/>
                <a:cs typeface="Microsoft Sans Serif"/>
              </a:rPr>
              <a:t> </a:t>
            </a:r>
            <a:r>
              <a:rPr spc="-25" dirty="0">
                <a:latin typeface="Microsoft Sans Serif"/>
                <a:cs typeface="Microsoft Sans Serif"/>
              </a:rPr>
              <a:t>подростковом</a:t>
            </a:r>
            <a:r>
              <a:rPr spc="-20" dirty="0">
                <a:latin typeface="Microsoft Sans Serif"/>
                <a:cs typeface="Microsoft Sans Serif"/>
              </a:rPr>
              <a:t> </a:t>
            </a:r>
            <a:r>
              <a:rPr dirty="0">
                <a:latin typeface="Microsoft Sans Serif"/>
                <a:cs typeface="Microsoft Sans Serif"/>
              </a:rPr>
              <a:t>или</a:t>
            </a:r>
            <a:r>
              <a:rPr spc="5" dirty="0">
                <a:latin typeface="Microsoft Sans Serif"/>
                <a:cs typeface="Microsoft Sans Serif"/>
              </a:rPr>
              <a:t> </a:t>
            </a:r>
            <a:r>
              <a:rPr spc="-25" dirty="0">
                <a:latin typeface="Microsoft Sans Serif"/>
                <a:cs typeface="Microsoft Sans Serif"/>
              </a:rPr>
              <a:t>юношеском</a:t>
            </a:r>
            <a:r>
              <a:rPr spc="480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возрасте.</a:t>
            </a:r>
            <a:r>
              <a:rPr spc="490" dirty="0">
                <a:latin typeface="Microsoft Sans Serif"/>
                <a:cs typeface="Microsoft Sans Serif"/>
              </a:rPr>
              <a:t> </a:t>
            </a:r>
            <a:r>
              <a:rPr spc="-5" dirty="0">
                <a:latin typeface="Microsoft Sans Serif"/>
                <a:cs typeface="Microsoft Sans Serif"/>
              </a:rPr>
              <a:t>При </a:t>
            </a:r>
            <a:r>
              <a:rPr dirty="0">
                <a:latin typeface="Microsoft Sans Serif"/>
                <a:cs typeface="Microsoft Sans Serif"/>
              </a:rPr>
              <a:t> </a:t>
            </a:r>
            <a:r>
              <a:rPr spc="-30" dirty="0">
                <a:latin typeface="Microsoft Sans Serif"/>
                <a:cs typeface="Microsoft Sans Serif"/>
              </a:rPr>
              <a:t>этом</a:t>
            </a:r>
            <a:r>
              <a:rPr spc="-25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типе</a:t>
            </a:r>
            <a:r>
              <a:rPr spc="-10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сахарного</a:t>
            </a:r>
            <a:r>
              <a:rPr spc="-15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диабета</a:t>
            </a:r>
            <a:r>
              <a:rPr spc="-15" dirty="0">
                <a:latin typeface="Microsoft Sans Serif"/>
                <a:cs typeface="Microsoft Sans Serif"/>
              </a:rPr>
              <a:t> </a:t>
            </a:r>
            <a:r>
              <a:rPr spc="-40" dirty="0">
                <a:latin typeface="Microsoft Sans Serif"/>
                <a:cs typeface="Microsoft Sans Serif"/>
              </a:rPr>
              <a:t>бета-клетки</a:t>
            </a:r>
            <a:r>
              <a:rPr spc="-35" dirty="0">
                <a:latin typeface="Microsoft Sans Serif"/>
                <a:cs typeface="Microsoft Sans Serif"/>
              </a:rPr>
              <a:t> </a:t>
            </a:r>
            <a:r>
              <a:rPr spc="-30" dirty="0">
                <a:latin typeface="Microsoft Sans Serif"/>
                <a:cs typeface="Microsoft Sans Serif"/>
              </a:rPr>
              <a:t>поджелудочной </a:t>
            </a:r>
            <a:r>
              <a:rPr spc="-25" dirty="0">
                <a:latin typeface="Microsoft Sans Serif"/>
                <a:cs typeface="Microsoft Sans Serif"/>
              </a:rPr>
              <a:t> </a:t>
            </a:r>
            <a:r>
              <a:rPr spc="-45" dirty="0">
                <a:latin typeface="Microsoft Sans Serif"/>
                <a:cs typeface="Microsoft Sans Serif"/>
              </a:rPr>
              <a:t>железы,</a:t>
            </a:r>
            <a:r>
              <a:rPr spc="-40" dirty="0">
                <a:latin typeface="Microsoft Sans Serif"/>
                <a:cs typeface="Microsoft Sans Serif"/>
              </a:rPr>
              <a:t> </a:t>
            </a:r>
            <a:r>
              <a:rPr spc="-10" dirty="0">
                <a:latin typeface="Microsoft Sans Serif"/>
                <a:cs typeface="Microsoft Sans Serif"/>
              </a:rPr>
              <a:t>вырабатывающие</a:t>
            </a:r>
            <a:r>
              <a:rPr spc="-5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инсулин,</a:t>
            </a:r>
            <a:r>
              <a:rPr spc="-10" dirty="0">
                <a:latin typeface="Microsoft Sans Serif"/>
                <a:cs typeface="Microsoft Sans Serif"/>
              </a:rPr>
              <a:t> </a:t>
            </a:r>
            <a:r>
              <a:rPr spc="-45" dirty="0">
                <a:latin typeface="Microsoft Sans Serif"/>
                <a:cs typeface="Microsoft Sans Serif"/>
              </a:rPr>
              <a:t>погибают.</a:t>
            </a:r>
            <a:r>
              <a:rPr spc="-40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Это</a:t>
            </a:r>
            <a:r>
              <a:rPr spc="-10" dirty="0">
                <a:latin typeface="Microsoft Sans Serif"/>
                <a:cs typeface="Microsoft Sans Serif"/>
              </a:rPr>
              <a:t> </a:t>
            </a:r>
            <a:r>
              <a:rPr spc="-50" dirty="0">
                <a:latin typeface="Microsoft Sans Serif"/>
                <a:cs typeface="Microsoft Sans Serif"/>
              </a:rPr>
              <a:t>может </a:t>
            </a:r>
            <a:r>
              <a:rPr spc="-45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произойти</a:t>
            </a:r>
            <a:r>
              <a:rPr spc="-15" dirty="0">
                <a:latin typeface="Microsoft Sans Serif"/>
                <a:cs typeface="Microsoft Sans Serif"/>
              </a:rPr>
              <a:t> </a:t>
            </a:r>
            <a:r>
              <a:rPr spc="-10" dirty="0">
                <a:latin typeface="Microsoft Sans Serif"/>
                <a:cs typeface="Microsoft Sans Serif"/>
              </a:rPr>
              <a:t>вследствие</a:t>
            </a:r>
            <a:r>
              <a:rPr spc="509" dirty="0">
                <a:latin typeface="Microsoft Sans Serif"/>
                <a:cs typeface="Microsoft Sans Serif"/>
              </a:rPr>
              <a:t> </a:t>
            </a:r>
            <a:r>
              <a:rPr spc="-30" dirty="0">
                <a:latin typeface="Microsoft Sans Serif"/>
                <a:cs typeface="Microsoft Sans Serif"/>
              </a:rPr>
              <a:t>генетической</a:t>
            </a:r>
            <a:r>
              <a:rPr spc="470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предрасположенности </a:t>
            </a:r>
            <a:r>
              <a:rPr spc="-520" dirty="0">
                <a:latin typeface="Microsoft Sans Serif"/>
                <a:cs typeface="Microsoft Sans Serif"/>
              </a:rPr>
              <a:t> </a:t>
            </a:r>
            <a:r>
              <a:rPr spc="-130" dirty="0">
                <a:latin typeface="Microsoft Sans Serif"/>
                <a:cs typeface="Microsoft Sans Serif"/>
              </a:rPr>
              <a:t>к</a:t>
            </a:r>
            <a:r>
              <a:rPr spc="-125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заболеванию,</a:t>
            </a:r>
            <a:r>
              <a:rPr spc="-10" dirty="0">
                <a:latin typeface="Microsoft Sans Serif"/>
                <a:cs typeface="Microsoft Sans Serif"/>
              </a:rPr>
              <a:t> </a:t>
            </a:r>
            <a:r>
              <a:rPr spc="-30" dirty="0">
                <a:latin typeface="Microsoft Sans Serif"/>
                <a:cs typeface="Microsoft Sans Serif"/>
              </a:rPr>
              <a:t>которая</a:t>
            </a:r>
            <a:r>
              <a:rPr spc="-25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проявляется</a:t>
            </a:r>
            <a:r>
              <a:rPr spc="-15" dirty="0">
                <a:latin typeface="Microsoft Sans Serif"/>
                <a:cs typeface="Microsoft Sans Serif"/>
              </a:rPr>
              <a:t> </a:t>
            </a:r>
            <a:r>
              <a:rPr spc="-25" dirty="0">
                <a:latin typeface="Microsoft Sans Serif"/>
                <a:cs typeface="Microsoft Sans Serif"/>
              </a:rPr>
              <a:t>под</a:t>
            </a:r>
            <a:r>
              <a:rPr spc="-20" dirty="0">
                <a:latin typeface="Microsoft Sans Serif"/>
                <a:cs typeface="Microsoft Sans Serif"/>
              </a:rPr>
              <a:t> </a:t>
            </a:r>
            <a:r>
              <a:rPr spc="-25" dirty="0">
                <a:latin typeface="Microsoft Sans Serif"/>
                <a:cs typeface="Microsoft Sans Serif"/>
              </a:rPr>
              <a:t>воздействием </a:t>
            </a:r>
            <a:r>
              <a:rPr spc="-20" dirty="0">
                <a:latin typeface="Microsoft Sans Serif"/>
                <a:cs typeface="Microsoft Sans Serif"/>
              </a:rPr>
              <a:t> </a:t>
            </a:r>
            <a:r>
              <a:rPr spc="-30" dirty="0">
                <a:latin typeface="Microsoft Sans Serif"/>
                <a:cs typeface="Microsoft Sans Serif"/>
              </a:rPr>
              <a:t>фактора</a:t>
            </a:r>
            <a:r>
              <a:rPr spc="85" dirty="0">
                <a:latin typeface="Microsoft Sans Serif"/>
                <a:cs typeface="Microsoft Sans Serif"/>
              </a:rPr>
              <a:t> </a:t>
            </a:r>
            <a:r>
              <a:rPr spc="-10" dirty="0">
                <a:latin typeface="Microsoft Sans Serif"/>
                <a:cs typeface="Microsoft Sans Serif"/>
              </a:rPr>
              <a:t>внешней</a:t>
            </a:r>
            <a:r>
              <a:rPr spc="15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среды</a:t>
            </a:r>
            <a:r>
              <a:rPr spc="55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(чаще</a:t>
            </a:r>
            <a:r>
              <a:rPr spc="45" dirty="0">
                <a:latin typeface="Microsoft Sans Serif"/>
                <a:cs typeface="Microsoft Sans Serif"/>
              </a:rPr>
              <a:t> </a:t>
            </a:r>
            <a:r>
              <a:rPr spc="-30" dirty="0">
                <a:latin typeface="Microsoft Sans Serif"/>
                <a:cs typeface="Microsoft Sans Serif"/>
              </a:rPr>
              <a:t>всего</a:t>
            </a:r>
            <a:r>
              <a:rPr spc="40" dirty="0">
                <a:latin typeface="Microsoft Sans Serif"/>
                <a:cs typeface="Microsoft Sans Serif"/>
              </a:rPr>
              <a:t> </a:t>
            </a:r>
            <a:r>
              <a:rPr spc="819" dirty="0">
                <a:latin typeface="Microsoft Sans Serif"/>
                <a:cs typeface="Microsoft Sans Serif"/>
              </a:rPr>
              <a:t>—</a:t>
            </a:r>
            <a:r>
              <a:rPr spc="20" dirty="0">
                <a:latin typeface="Microsoft Sans Serif"/>
                <a:cs typeface="Microsoft Sans Serif"/>
              </a:rPr>
              <a:t> </a:t>
            </a:r>
            <a:r>
              <a:rPr spc="-30" dirty="0">
                <a:latin typeface="Microsoft Sans Serif"/>
                <a:cs typeface="Microsoft Sans Serif"/>
              </a:rPr>
              <a:t>инфекции)</a:t>
            </a:r>
            <a:endParaRPr dirty="0">
              <a:latin typeface="Microsoft Sans Serif"/>
              <a:cs typeface="Microsoft Sans Serif"/>
            </a:endParaRPr>
          </a:p>
          <a:p>
            <a:pPr marL="12700" marR="12065" indent="914400" algn="just">
              <a:lnSpc>
                <a:spcPct val="100000"/>
              </a:lnSpc>
              <a:spcBef>
                <a:spcPts val="10"/>
              </a:spcBef>
            </a:pPr>
            <a:r>
              <a:rPr spc="-60" dirty="0">
                <a:latin typeface="Microsoft Sans Serif"/>
                <a:cs typeface="Microsoft Sans Serif"/>
              </a:rPr>
              <a:t>Таким</a:t>
            </a:r>
            <a:r>
              <a:rPr spc="-55" dirty="0">
                <a:latin typeface="Microsoft Sans Serif"/>
                <a:cs typeface="Microsoft Sans Serif"/>
              </a:rPr>
              <a:t> </a:t>
            </a:r>
            <a:r>
              <a:rPr spc="-25" dirty="0">
                <a:latin typeface="Microsoft Sans Serif"/>
                <a:cs typeface="Microsoft Sans Serif"/>
              </a:rPr>
              <a:t>образом,</a:t>
            </a:r>
            <a:r>
              <a:rPr spc="-20" dirty="0">
                <a:latin typeface="Microsoft Sans Serif"/>
                <a:cs typeface="Microsoft Sans Serif"/>
              </a:rPr>
              <a:t> </a:t>
            </a:r>
            <a:r>
              <a:rPr spc="-40" dirty="0">
                <a:latin typeface="Microsoft Sans Serif"/>
                <a:cs typeface="Microsoft Sans Serif"/>
              </a:rPr>
              <a:t>возникает</a:t>
            </a:r>
            <a:r>
              <a:rPr spc="-35" dirty="0">
                <a:latin typeface="Microsoft Sans Serif"/>
                <a:cs typeface="Microsoft Sans Serif"/>
              </a:rPr>
              <a:t> </a:t>
            </a:r>
            <a:r>
              <a:rPr spc="-10" dirty="0">
                <a:latin typeface="Microsoft Sans Serif"/>
                <a:cs typeface="Microsoft Sans Serif"/>
              </a:rPr>
              <a:t>абсолютный</a:t>
            </a:r>
            <a:r>
              <a:rPr spc="-5" dirty="0">
                <a:latin typeface="Microsoft Sans Serif"/>
                <a:cs typeface="Microsoft Sans Serif"/>
              </a:rPr>
              <a:t> </a:t>
            </a:r>
            <a:r>
              <a:rPr spc="-10" dirty="0">
                <a:latin typeface="Microsoft Sans Serif"/>
                <a:cs typeface="Microsoft Sans Serif"/>
              </a:rPr>
              <a:t>дефицит </a:t>
            </a:r>
            <a:r>
              <a:rPr spc="-520" dirty="0">
                <a:latin typeface="Microsoft Sans Serif"/>
                <a:cs typeface="Microsoft Sans Serif"/>
              </a:rPr>
              <a:t> </a:t>
            </a:r>
            <a:r>
              <a:rPr spc="-15" dirty="0">
                <a:latin typeface="Microsoft Sans Serif"/>
                <a:cs typeface="Microsoft Sans Serif"/>
              </a:rPr>
              <a:t>инсулина,</a:t>
            </a:r>
            <a:r>
              <a:rPr spc="-10" dirty="0">
                <a:latin typeface="Microsoft Sans Serif"/>
                <a:cs typeface="Microsoft Sans Serif"/>
              </a:rPr>
              <a:t> и</a:t>
            </a:r>
            <a:r>
              <a:rPr spc="-5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единственным</a:t>
            </a:r>
            <a:r>
              <a:rPr spc="-15" dirty="0">
                <a:latin typeface="Microsoft Sans Serif"/>
                <a:cs typeface="Microsoft Sans Serif"/>
              </a:rPr>
              <a:t> способом</a:t>
            </a:r>
            <a:r>
              <a:rPr spc="-10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поддержания </a:t>
            </a:r>
            <a:r>
              <a:rPr spc="-15" dirty="0">
                <a:latin typeface="Microsoft Sans Serif"/>
                <a:cs typeface="Microsoft Sans Serif"/>
              </a:rPr>
              <a:t> </a:t>
            </a:r>
            <a:r>
              <a:rPr spc="-20" dirty="0">
                <a:latin typeface="Microsoft Sans Serif"/>
                <a:cs typeface="Microsoft Sans Serif"/>
              </a:rPr>
              <a:t>нормального уровня </a:t>
            </a:r>
            <a:r>
              <a:rPr spc="-10" dirty="0">
                <a:latin typeface="Microsoft Sans Serif"/>
                <a:cs typeface="Microsoft Sans Serif"/>
              </a:rPr>
              <a:t>сахара </a:t>
            </a:r>
            <a:r>
              <a:rPr spc="-5" dirty="0">
                <a:latin typeface="Microsoft Sans Serif"/>
                <a:cs typeface="Microsoft Sans Serif"/>
              </a:rPr>
              <a:t>в </a:t>
            </a:r>
            <a:r>
              <a:rPr spc="-30" dirty="0">
                <a:latin typeface="Microsoft Sans Serif"/>
                <a:cs typeface="Microsoft Sans Serif"/>
              </a:rPr>
              <a:t>крови </a:t>
            </a:r>
            <a:r>
              <a:rPr spc="-20" dirty="0">
                <a:latin typeface="Microsoft Sans Serif"/>
                <a:cs typeface="Microsoft Sans Serif"/>
              </a:rPr>
              <a:t>является </a:t>
            </a:r>
            <a:r>
              <a:rPr spc="-30" dirty="0">
                <a:latin typeface="Microsoft Sans Serif"/>
                <a:cs typeface="Microsoft Sans Serif"/>
              </a:rPr>
              <a:t>пожизненное </a:t>
            </a:r>
            <a:r>
              <a:rPr spc="-25" dirty="0">
                <a:latin typeface="Microsoft Sans Serif"/>
                <a:cs typeface="Microsoft Sans Serif"/>
              </a:rPr>
              <a:t> введение</a:t>
            </a:r>
            <a:r>
              <a:rPr spc="60" dirty="0">
                <a:latin typeface="Microsoft Sans Serif"/>
                <a:cs typeface="Microsoft Sans Serif"/>
              </a:rPr>
              <a:t> </a:t>
            </a:r>
            <a:r>
              <a:rPr spc="-25" dirty="0">
                <a:latin typeface="Microsoft Sans Serif"/>
                <a:cs typeface="Microsoft Sans Serif"/>
              </a:rPr>
              <a:t>инсулина</a:t>
            </a:r>
            <a:endParaRPr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509775" y="210769"/>
            <a:ext cx="559244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Сахарный</a:t>
            </a:r>
            <a:r>
              <a:rPr sz="3600" spc="-25" dirty="0"/>
              <a:t> </a:t>
            </a:r>
            <a:r>
              <a:rPr sz="3600" spc="-15" dirty="0"/>
              <a:t>диабет</a:t>
            </a:r>
            <a:r>
              <a:rPr sz="3600" spc="-5" dirty="0"/>
              <a:t> </a:t>
            </a:r>
            <a:r>
              <a:rPr sz="3600" dirty="0"/>
              <a:t>1</a:t>
            </a:r>
            <a:r>
              <a:rPr sz="3600" spc="-35" dirty="0"/>
              <a:t> </a:t>
            </a:r>
            <a:r>
              <a:rPr sz="3600" spc="-15" dirty="0"/>
              <a:t>типа</a:t>
            </a:r>
            <a:endParaRPr sz="3600"/>
          </a:p>
        </p:txBody>
      </p:sp>
      <p:pic>
        <p:nvPicPr>
          <p:cNvPr id="4" name="object 4">
            <a:extLst>
              <a:ext uri="{FF2B5EF4-FFF2-40B4-BE49-F238E27FC236}">
                <a16:creationId xmlns:a16="http://schemas.microsoft.com/office/drawing/2014/main" id="{CCB1682A-BECE-4803-838D-BF013B1CC3E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09800" y="838200"/>
            <a:ext cx="3581400" cy="2667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676400" y="1371600"/>
            <a:ext cx="4867275" cy="2948940"/>
            <a:chOff x="0" y="1398974"/>
            <a:chExt cx="9144000" cy="5387340"/>
          </a:xfrm>
        </p:grpSpPr>
        <p:sp>
          <p:nvSpPr>
            <p:cNvPr id="3" name="object 3"/>
            <p:cNvSpPr/>
            <p:nvPr/>
          </p:nvSpPr>
          <p:spPr>
            <a:xfrm>
              <a:off x="0" y="6102095"/>
              <a:ext cx="9144000" cy="0"/>
            </a:xfrm>
            <a:custGeom>
              <a:avLst/>
              <a:gdLst/>
              <a:ahLst/>
              <a:cxnLst/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7719" y="1398974"/>
              <a:ext cx="6941693" cy="538721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44855" marR="5080" indent="-732155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Сахарный</a:t>
            </a:r>
            <a:r>
              <a:rPr sz="3200" spc="10" dirty="0"/>
              <a:t> </a:t>
            </a:r>
            <a:r>
              <a:rPr sz="3200" spc="-15" dirty="0"/>
              <a:t>диабет</a:t>
            </a:r>
            <a:r>
              <a:rPr sz="3200" spc="5" dirty="0"/>
              <a:t> </a:t>
            </a:r>
            <a:r>
              <a:rPr sz="3200" spc="-5" dirty="0"/>
              <a:t>2</a:t>
            </a:r>
            <a:r>
              <a:rPr sz="3200" spc="-20" dirty="0"/>
              <a:t> </a:t>
            </a:r>
            <a:r>
              <a:rPr sz="3200" spc="-10" dirty="0"/>
              <a:t>типа:</a:t>
            </a:r>
            <a:r>
              <a:rPr sz="3200" spc="20" dirty="0"/>
              <a:t> </a:t>
            </a:r>
            <a:r>
              <a:rPr sz="3200" spc="-20" dirty="0"/>
              <a:t>нарушенная </a:t>
            </a:r>
            <a:r>
              <a:rPr sz="3200" spc="-875" dirty="0"/>
              <a:t> </a:t>
            </a:r>
            <a:r>
              <a:rPr sz="3200" spc="-20" dirty="0"/>
              <a:t>чувствительность</a:t>
            </a:r>
            <a:r>
              <a:rPr sz="3200" spc="80" dirty="0"/>
              <a:t> </a:t>
            </a:r>
            <a:r>
              <a:rPr sz="3200" spc="-5" dirty="0"/>
              <a:t>к </a:t>
            </a:r>
            <a:r>
              <a:rPr sz="3200" spc="-20" dirty="0"/>
              <a:t>инсулину</a:t>
            </a:r>
            <a:endParaRPr sz="3200"/>
          </a:p>
        </p:txBody>
      </p:sp>
      <p:sp>
        <p:nvSpPr>
          <p:cNvPr id="6" name="object 2">
            <a:extLst>
              <a:ext uri="{FF2B5EF4-FFF2-40B4-BE49-F238E27FC236}">
                <a16:creationId xmlns:a16="http://schemas.microsoft.com/office/drawing/2014/main" id="{6F2A0583-710E-47E7-805E-AA3941ED43BE}"/>
              </a:ext>
            </a:extLst>
          </p:cNvPr>
          <p:cNvSpPr txBox="1"/>
          <p:nvPr/>
        </p:nvSpPr>
        <p:spPr>
          <a:xfrm>
            <a:off x="609600" y="4267200"/>
            <a:ext cx="7626350" cy="61087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sz="1800" b="1" spc="-5" dirty="0">
                <a:latin typeface="Arial"/>
                <a:cs typeface="Arial"/>
              </a:rPr>
              <a:t>Инсулинорезистентность</a:t>
            </a:r>
            <a:r>
              <a:rPr sz="1800" b="1" spc="135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=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сниженная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чувствительность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spc="-114" dirty="0">
                <a:latin typeface="Microsoft Sans Serif"/>
                <a:cs typeface="Microsoft Sans Serif"/>
              </a:rPr>
              <a:t>к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действию</a:t>
            </a: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800" spc="-10" dirty="0">
                <a:latin typeface="Microsoft Sans Serif"/>
                <a:cs typeface="Microsoft Sans Serif"/>
              </a:rPr>
              <a:t>инсулина</a:t>
            </a:r>
            <a:endParaRPr sz="1800" dirty="0">
              <a:latin typeface="Microsoft Sans Serif"/>
              <a:cs typeface="Microsoft Sans Serif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1B202947-5E2E-486E-AAE7-2670180A03C1}"/>
              </a:ext>
            </a:extLst>
          </p:cNvPr>
          <p:cNvSpPr txBox="1"/>
          <p:nvPr/>
        </p:nvSpPr>
        <p:spPr>
          <a:xfrm>
            <a:off x="533400" y="5105400"/>
            <a:ext cx="8153400" cy="575479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L="12700" marR="5080">
              <a:lnSpc>
                <a:spcPct val="106200"/>
              </a:lnSpc>
              <a:spcBef>
                <a:spcPts val="80"/>
              </a:spcBef>
              <a:tabLst>
                <a:tab pos="1393190" algn="l"/>
                <a:tab pos="2052320" algn="l"/>
                <a:tab pos="2951480" algn="l"/>
                <a:tab pos="3597910" algn="l"/>
                <a:tab pos="3832860" algn="l"/>
                <a:tab pos="5430520" algn="l"/>
                <a:tab pos="6061710" algn="l"/>
              </a:tabLst>
            </a:pPr>
            <a:r>
              <a:rPr sz="1800" b="1" spc="10" dirty="0">
                <a:latin typeface="Arial"/>
                <a:cs typeface="Arial"/>
              </a:rPr>
              <a:t>О</a:t>
            </a:r>
            <a:r>
              <a:rPr sz="1800" b="1" spc="-45" dirty="0">
                <a:latin typeface="Arial"/>
                <a:cs typeface="Arial"/>
              </a:rPr>
              <a:t>т</a:t>
            </a:r>
            <a:r>
              <a:rPr sz="1800" b="1" spc="-10" dirty="0">
                <a:latin typeface="Arial"/>
                <a:cs typeface="Arial"/>
              </a:rPr>
              <a:t>н</a:t>
            </a:r>
            <a:r>
              <a:rPr sz="1800" b="1" spc="-20" dirty="0">
                <a:latin typeface="Arial"/>
                <a:cs typeface="Arial"/>
              </a:rPr>
              <a:t>о</a:t>
            </a:r>
            <a:r>
              <a:rPr sz="1800" b="1" spc="25" dirty="0">
                <a:latin typeface="Arial"/>
                <a:cs typeface="Arial"/>
              </a:rPr>
              <a:t>с</a:t>
            </a:r>
            <a:r>
              <a:rPr sz="1800" b="1" spc="20" dirty="0">
                <a:latin typeface="Arial"/>
                <a:cs typeface="Arial"/>
              </a:rPr>
              <a:t>и</a:t>
            </a:r>
            <a:r>
              <a:rPr sz="1800" b="1" spc="-45" dirty="0">
                <a:latin typeface="Arial"/>
                <a:cs typeface="Arial"/>
              </a:rPr>
              <a:t>т</a:t>
            </a:r>
            <a:r>
              <a:rPr sz="1800" b="1" spc="5" dirty="0">
                <a:latin typeface="Arial"/>
                <a:cs typeface="Arial"/>
              </a:rPr>
              <a:t>ел</a:t>
            </a:r>
            <a:r>
              <a:rPr sz="1800" b="1" dirty="0">
                <a:latin typeface="Arial"/>
                <a:cs typeface="Arial"/>
              </a:rPr>
              <a:t>ь</a:t>
            </a:r>
            <a:r>
              <a:rPr sz="1800" b="1" spc="-15" dirty="0">
                <a:latin typeface="Arial"/>
                <a:cs typeface="Arial"/>
              </a:rPr>
              <a:t>н</a:t>
            </a:r>
            <a:r>
              <a:rPr sz="1800" b="1" spc="5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я	</a:t>
            </a:r>
            <a:r>
              <a:rPr sz="1800" b="1" spc="20" dirty="0">
                <a:latin typeface="Arial"/>
                <a:cs typeface="Arial"/>
              </a:rPr>
              <a:t>и</a:t>
            </a:r>
            <a:r>
              <a:rPr sz="1800" b="1" spc="-10" dirty="0">
                <a:latin typeface="Arial"/>
                <a:cs typeface="Arial"/>
              </a:rPr>
              <a:t>н</a:t>
            </a:r>
            <a:r>
              <a:rPr sz="1800" b="1" spc="50" dirty="0">
                <a:latin typeface="Arial"/>
                <a:cs typeface="Arial"/>
              </a:rPr>
              <a:t>с</a:t>
            </a:r>
            <a:r>
              <a:rPr sz="1800" b="1" spc="-114" dirty="0">
                <a:latin typeface="Arial"/>
                <a:cs typeface="Arial"/>
              </a:rPr>
              <a:t>у</a:t>
            </a:r>
            <a:r>
              <a:rPr sz="1800" b="1" spc="30" dirty="0">
                <a:latin typeface="Arial"/>
                <a:cs typeface="Arial"/>
              </a:rPr>
              <a:t>л</a:t>
            </a:r>
            <a:r>
              <a:rPr sz="1800" b="1" dirty="0">
                <a:latin typeface="Arial"/>
                <a:cs typeface="Arial"/>
              </a:rPr>
              <a:t>и</a:t>
            </a:r>
            <a:r>
              <a:rPr sz="1800" b="1" spc="10" dirty="0">
                <a:latin typeface="Arial"/>
                <a:cs typeface="Arial"/>
              </a:rPr>
              <a:t>н</a:t>
            </a:r>
            <a:r>
              <a:rPr sz="1800" b="1" dirty="0">
                <a:latin typeface="Arial"/>
                <a:cs typeface="Arial"/>
              </a:rPr>
              <a:t>о</a:t>
            </a:r>
            <a:r>
              <a:rPr sz="1800" b="1" spc="-25" dirty="0">
                <a:latin typeface="Arial"/>
                <a:cs typeface="Arial"/>
              </a:rPr>
              <a:t>в</a:t>
            </a:r>
            <a:r>
              <a:rPr sz="1800" b="1" spc="5" dirty="0">
                <a:latin typeface="Arial"/>
                <a:cs typeface="Arial"/>
              </a:rPr>
              <a:t>а</a:t>
            </a:r>
            <a:r>
              <a:rPr sz="1800" b="1" dirty="0">
                <a:latin typeface="Arial"/>
                <a:cs typeface="Arial"/>
              </a:rPr>
              <a:t>я		</a:t>
            </a:r>
            <a:r>
              <a:rPr sz="1800" b="1" spc="-10" dirty="0" err="1">
                <a:latin typeface="Arial"/>
                <a:cs typeface="Arial"/>
              </a:rPr>
              <a:t>н</a:t>
            </a:r>
            <a:r>
              <a:rPr sz="1800" b="1" spc="5" dirty="0" err="1">
                <a:latin typeface="Arial"/>
                <a:cs typeface="Arial"/>
              </a:rPr>
              <a:t>ед</a:t>
            </a:r>
            <a:r>
              <a:rPr sz="1800" b="1" spc="-20" dirty="0" err="1">
                <a:latin typeface="Arial"/>
                <a:cs typeface="Arial"/>
              </a:rPr>
              <a:t>о</a:t>
            </a:r>
            <a:r>
              <a:rPr sz="1800" b="1" spc="25" dirty="0" err="1">
                <a:latin typeface="Arial"/>
                <a:cs typeface="Arial"/>
              </a:rPr>
              <a:t>с</a:t>
            </a:r>
            <a:r>
              <a:rPr sz="1800" b="1" spc="-70" dirty="0" err="1">
                <a:latin typeface="Arial"/>
                <a:cs typeface="Arial"/>
              </a:rPr>
              <a:t>т</a:t>
            </a:r>
            <a:r>
              <a:rPr sz="1800" b="1" spc="25" dirty="0" err="1">
                <a:latin typeface="Arial"/>
                <a:cs typeface="Arial"/>
              </a:rPr>
              <a:t>а</a:t>
            </a:r>
            <a:r>
              <a:rPr sz="1800" b="1" spc="-70" dirty="0" err="1">
                <a:latin typeface="Arial"/>
                <a:cs typeface="Arial"/>
              </a:rPr>
              <a:t>т</a:t>
            </a:r>
            <a:r>
              <a:rPr sz="1800" b="1" spc="-45" dirty="0" err="1">
                <a:latin typeface="Arial"/>
                <a:cs typeface="Arial"/>
              </a:rPr>
              <a:t>о</a:t>
            </a:r>
            <a:r>
              <a:rPr sz="1800" b="1" spc="5" dirty="0" err="1">
                <a:latin typeface="Arial"/>
                <a:cs typeface="Arial"/>
              </a:rPr>
              <a:t>ч</a:t>
            </a:r>
            <a:r>
              <a:rPr sz="1800" b="1" spc="-10" dirty="0" err="1">
                <a:latin typeface="Arial"/>
                <a:cs typeface="Arial"/>
              </a:rPr>
              <a:t>н</a:t>
            </a:r>
            <a:r>
              <a:rPr sz="1800" b="1" spc="-20" dirty="0" err="1">
                <a:latin typeface="Arial"/>
                <a:cs typeface="Arial"/>
              </a:rPr>
              <a:t>о</a:t>
            </a:r>
            <a:r>
              <a:rPr sz="1800" b="1" spc="50" dirty="0" err="1">
                <a:latin typeface="Arial"/>
                <a:cs typeface="Arial"/>
              </a:rPr>
              <a:t>с</a:t>
            </a:r>
            <a:r>
              <a:rPr sz="1800" b="1" spc="-45" dirty="0" err="1">
                <a:latin typeface="Arial"/>
                <a:cs typeface="Arial"/>
              </a:rPr>
              <a:t>т</a:t>
            </a:r>
            <a:r>
              <a:rPr sz="1800" b="1" dirty="0" err="1">
                <a:latin typeface="Arial"/>
                <a:cs typeface="Arial"/>
              </a:rPr>
              <a:t>ь</a:t>
            </a:r>
            <a:r>
              <a:rPr lang="ru-RU" sz="1800" b="1" dirty="0">
                <a:latin typeface="Arial"/>
                <a:cs typeface="Arial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=  </a:t>
            </a:r>
            <a:r>
              <a:rPr lang="ru-RU" sz="1800" dirty="0">
                <a:latin typeface="Microsoft Sans Serif"/>
                <a:cs typeface="Microsoft Sans Serif"/>
              </a:rPr>
              <a:t>выработка </a:t>
            </a:r>
            <a:r>
              <a:rPr sz="1800" spc="-10" dirty="0" err="1">
                <a:latin typeface="Microsoft Sans Serif"/>
                <a:cs typeface="Microsoft Sans Serif"/>
              </a:rPr>
              <a:t>инсулина</a:t>
            </a:r>
            <a:r>
              <a:rPr lang="ru-RU" sz="1800" spc="-10" dirty="0">
                <a:latin typeface="Microsoft Sans Serif"/>
                <a:cs typeface="Microsoft Sans Serif"/>
              </a:rPr>
              <a:t> </a:t>
            </a:r>
            <a:r>
              <a:rPr sz="1800" spc="-5" dirty="0" err="1">
                <a:latin typeface="Microsoft Sans Serif"/>
                <a:cs typeface="Microsoft Sans Serif"/>
              </a:rPr>
              <a:t>повышена</a:t>
            </a:r>
            <a:r>
              <a:rPr sz="1800" spc="-5" dirty="0">
                <a:latin typeface="Microsoft Sans Serif"/>
                <a:cs typeface="Microsoft Sans Serif"/>
              </a:rPr>
              <a:t>,</a:t>
            </a:r>
            <a:r>
              <a:rPr lang="ru-RU" sz="1800" spc="-5" dirty="0">
                <a:latin typeface="Microsoft Sans Serif"/>
                <a:cs typeface="Microsoft Sans Serif"/>
              </a:rPr>
              <a:t> </a:t>
            </a:r>
            <a:r>
              <a:rPr sz="1800" dirty="0" err="1">
                <a:latin typeface="Microsoft Sans Serif"/>
                <a:cs typeface="Microsoft Sans Serif"/>
              </a:rPr>
              <a:t>но</a:t>
            </a:r>
            <a:r>
              <a:rPr lang="ru-RU" dirty="0">
                <a:latin typeface="Microsoft Sans Serif"/>
                <a:cs typeface="Microsoft Sans Serif"/>
              </a:rPr>
              <a:t> </a:t>
            </a:r>
            <a:r>
              <a:rPr sz="1800" spc="-25" dirty="0" err="1">
                <a:latin typeface="Microsoft Sans Serif"/>
                <a:cs typeface="Microsoft Sans Serif"/>
              </a:rPr>
              <a:t>недостаточно</a:t>
            </a:r>
            <a:r>
              <a:rPr lang="ru-RU" sz="1800" spc="-25" dirty="0">
                <a:latin typeface="Microsoft Sans Serif"/>
                <a:cs typeface="Microsoft Sans Serif"/>
              </a:rPr>
              <a:t> </a:t>
            </a:r>
            <a:r>
              <a:rPr sz="1800" spc="5" dirty="0" err="1">
                <a:latin typeface="Microsoft Sans Serif"/>
                <a:cs typeface="Microsoft Sans Serif"/>
              </a:rPr>
              <a:t>для</a:t>
            </a:r>
            <a:r>
              <a:rPr lang="ru-RU" sz="1800" spc="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инсулинорезистентности</a:t>
            </a:r>
            <a:endParaRPr sz="1800" dirty="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715645" marR="5080" indent="932815">
              <a:lnSpc>
                <a:spcPct val="100000"/>
              </a:lnSpc>
              <a:spcBef>
                <a:spcPts val="95"/>
              </a:spcBef>
            </a:pPr>
            <a:r>
              <a:rPr sz="3200" spc="-10" dirty="0"/>
              <a:t>Основные</a:t>
            </a:r>
            <a:r>
              <a:rPr sz="3200" spc="45" dirty="0"/>
              <a:t> </a:t>
            </a:r>
            <a:r>
              <a:rPr sz="3200" spc="-10" dirty="0"/>
              <a:t>различия </a:t>
            </a:r>
            <a:r>
              <a:rPr sz="3200" spc="-5" dirty="0"/>
              <a:t> </a:t>
            </a:r>
            <a:r>
              <a:rPr sz="3200" spc="-10" dirty="0"/>
              <a:t>сахарного</a:t>
            </a:r>
            <a:r>
              <a:rPr sz="3200" spc="20" dirty="0"/>
              <a:t> </a:t>
            </a:r>
            <a:r>
              <a:rPr sz="3200" spc="-15" dirty="0"/>
              <a:t>диабета</a:t>
            </a:r>
            <a:r>
              <a:rPr sz="3200" spc="30" dirty="0"/>
              <a:t> </a:t>
            </a:r>
            <a:r>
              <a:rPr sz="3200" spc="-5" dirty="0"/>
              <a:t>1</a:t>
            </a:r>
            <a:r>
              <a:rPr sz="3200" spc="-20" dirty="0"/>
              <a:t> </a:t>
            </a:r>
            <a:r>
              <a:rPr sz="3200" spc="-5" dirty="0"/>
              <a:t>и</a:t>
            </a:r>
            <a:r>
              <a:rPr sz="3200" spc="-10" dirty="0"/>
              <a:t> </a:t>
            </a:r>
            <a:r>
              <a:rPr sz="3200" spc="-5" dirty="0"/>
              <a:t>2</a:t>
            </a:r>
            <a:r>
              <a:rPr sz="3200" spc="-20" dirty="0"/>
              <a:t> </a:t>
            </a:r>
            <a:r>
              <a:rPr sz="3200" spc="-10" dirty="0"/>
              <a:t>типа</a:t>
            </a:r>
            <a:endParaRPr sz="3200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652625"/>
              </p:ext>
            </p:extLst>
          </p:nvPr>
        </p:nvGraphicFramePr>
        <p:xfrm>
          <a:off x="-15875" y="1838325"/>
          <a:ext cx="9177654" cy="331304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2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7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15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46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2737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88238"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Признак</a:t>
                      </a:r>
                      <a:endParaRPr sz="1400" dirty="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Сахарный</a:t>
                      </a:r>
                      <a:r>
                        <a:rPr sz="1400" b="1" spc="3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диабет</a:t>
                      </a:r>
                      <a:r>
                        <a:rPr sz="1400" b="1" spc="-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1 </a:t>
                      </a:r>
                      <a:r>
                        <a:rPr sz="1400" b="1" spc="-2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типа</a:t>
                      </a:r>
                      <a:endParaRPr sz="140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b="1" spc="-1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Сахарный</a:t>
                      </a:r>
                      <a:r>
                        <a:rPr sz="1400" b="1" spc="3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400" b="1" spc="-1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диабет</a:t>
                      </a:r>
                      <a:r>
                        <a:rPr sz="1400" b="1" spc="-5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 2 </a:t>
                      </a:r>
                      <a:r>
                        <a:rPr sz="1400" b="1" spc="-20" dirty="0">
                          <a:solidFill>
                            <a:srgbClr val="002060"/>
                          </a:solidFill>
                          <a:latin typeface="Arial"/>
                          <a:cs typeface="Arial"/>
                        </a:rPr>
                        <a:t>типа</a:t>
                      </a:r>
                      <a:endParaRPr sz="1400">
                        <a:solidFill>
                          <a:srgbClr val="002060"/>
                        </a:solidFill>
                        <a:latin typeface="Arial"/>
                        <a:cs typeface="Arial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</a:tcPr>
                </a:tc>
                <a:tc row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26414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 marR="38417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Возраст</a:t>
                      </a:r>
                      <a:r>
                        <a:rPr sz="1400" spc="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момент</a:t>
                      </a:r>
                      <a:r>
                        <a:rPr sz="1400" spc="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начала </a:t>
                      </a:r>
                      <a:r>
                        <a:rPr sz="1400" spc="-35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заболевания</a:t>
                      </a:r>
                      <a:endParaRPr sz="1400" dirty="0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Молодой,</a:t>
                      </a:r>
                      <a:r>
                        <a:rPr sz="1400" spc="4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обычно</a:t>
                      </a:r>
                      <a:r>
                        <a:rPr sz="1400" spc="4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до 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30</a:t>
                      </a:r>
                      <a:r>
                        <a:rPr sz="1400" spc="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endParaRPr sz="1400" dirty="0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sz="1400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Старше</a:t>
                      </a:r>
                      <a:r>
                        <a:rPr sz="1400" spc="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40</a:t>
                      </a:r>
                      <a:r>
                        <a:rPr sz="1400" spc="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лет</a:t>
                      </a:r>
                      <a:endParaRPr sz="1400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254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8238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Начало</a:t>
                      </a:r>
                      <a:r>
                        <a:rPr sz="1400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болезни</a:t>
                      </a:r>
                      <a:endParaRPr sz="1400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Острое</a:t>
                      </a:r>
                      <a:endParaRPr sz="1400" dirty="0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Постепенное</a:t>
                      </a:r>
                      <a:endParaRPr sz="1400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26542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Масса</a:t>
                      </a:r>
                      <a:r>
                        <a:rPr sz="1400" spc="3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тела</a:t>
                      </a:r>
                      <a:r>
                        <a:rPr sz="1400" spc="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момент</a:t>
                      </a:r>
                      <a:r>
                        <a:rPr sz="1400" spc="3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начала</a:t>
                      </a:r>
                      <a:endParaRPr sz="1400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Снижена</a:t>
                      </a:r>
                      <a:endParaRPr sz="1400" dirty="0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648335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большинстве</a:t>
                      </a:r>
                      <a:r>
                        <a:rPr sz="1400" spc="4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случаев </a:t>
                      </a:r>
                      <a:r>
                        <a:rPr sz="1400" spc="-35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ожирение</a:t>
                      </a:r>
                      <a:endParaRPr sz="1400" dirty="0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18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Инсулин</a:t>
                      </a:r>
                      <a:r>
                        <a:rPr sz="1400" spc="7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в </a:t>
                      </a:r>
                      <a:r>
                        <a:rPr sz="1400" spc="-3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крови</a:t>
                      </a:r>
                      <a:endParaRPr sz="1400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Инсулина</a:t>
                      </a:r>
                      <a:r>
                        <a:rPr sz="1400" spc="8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крови</a:t>
                      </a:r>
                      <a:r>
                        <a:rPr sz="1400" spc="6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нет</a:t>
                      </a:r>
                      <a:r>
                        <a:rPr sz="1400" spc="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ил</a:t>
                      </a:r>
                      <a:r>
                        <a:rPr sz="1400" spc="3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его</a:t>
                      </a:r>
                      <a:endParaRPr sz="1400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  <a:p>
                      <a:pPr marL="92710">
                        <a:lnSpc>
                          <a:spcPct val="100000"/>
                        </a:lnSpc>
                      </a:pPr>
                      <a:r>
                        <a:rPr sz="1400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совсем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мало</a:t>
                      </a:r>
                      <a:endParaRPr sz="1400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97790">
                        <a:lnSpc>
                          <a:spcPct val="100000"/>
                        </a:lnSpc>
                        <a:spcBef>
                          <a:spcPts val="340"/>
                        </a:spcBef>
                      </a:pPr>
                      <a:r>
                        <a:rPr sz="1400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Содержание</a:t>
                      </a:r>
                      <a:r>
                        <a:rPr sz="1400" spc="5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инсулина</a:t>
                      </a:r>
                      <a:r>
                        <a:rPr sz="1400" spc="7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3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крови </a:t>
                      </a:r>
                      <a:r>
                        <a:rPr sz="1400" spc="-36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4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может</a:t>
                      </a:r>
                      <a:r>
                        <a:rPr sz="1400" spc="3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быть</a:t>
                      </a:r>
                      <a:r>
                        <a:rPr sz="140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в</a:t>
                      </a:r>
                      <a:r>
                        <a:rPr sz="1400" spc="2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норме</a:t>
                      </a:r>
                      <a:r>
                        <a:rPr sz="1400" spc="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или </a:t>
                      </a:r>
                      <a:r>
                        <a:rPr sz="1400" spc="-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повышено</a:t>
                      </a:r>
                      <a:endParaRPr sz="1400" dirty="0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18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1807"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R w="1270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9144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3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Лечение</a:t>
                      </a:r>
                      <a:endParaRPr sz="1400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4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Только</a:t>
                      </a:r>
                      <a:r>
                        <a:rPr sz="1400" spc="1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инсулинотерапия</a:t>
                      </a:r>
                      <a:endParaRPr sz="1400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 marR="243840" algn="just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400" spc="-4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Диета, </a:t>
                      </a:r>
                      <a:r>
                        <a:rPr sz="1400" spc="-3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физические </a:t>
                      </a:r>
                      <a:r>
                        <a:rPr sz="1400" spc="-4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нагрузки, </a:t>
                      </a:r>
                      <a:r>
                        <a:rPr sz="1400" spc="-36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1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сахароснижающие </a:t>
                      </a:r>
                      <a:r>
                        <a:rPr sz="1400" spc="-35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таблетки, </a:t>
                      </a:r>
                      <a:r>
                        <a:rPr sz="1400" spc="-36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 </a:t>
                      </a:r>
                      <a:r>
                        <a:rPr sz="1400" spc="-20" dirty="0">
                          <a:solidFill>
                            <a:srgbClr val="002060"/>
                          </a:solidFill>
                          <a:latin typeface="Microsoft Sans Serif"/>
                          <a:cs typeface="Microsoft Sans Serif"/>
                        </a:rPr>
                        <a:t>инсулин</a:t>
                      </a:r>
                      <a:endParaRPr sz="1400" dirty="0">
                        <a:solidFill>
                          <a:srgbClr val="002060"/>
                        </a:solidFill>
                        <a:latin typeface="Microsoft Sans Serif"/>
                        <a:cs typeface="Microsoft Sans Serif"/>
                      </a:endParaRPr>
                    </a:p>
                  </a:txBody>
                  <a:tcPr marL="0" marR="0" marT="438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020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56458" y="423163"/>
            <a:ext cx="2653030" cy="6508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100" spc="-5" dirty="0"/>
              <a:t>Ожирение</a:t>
            </a:r>
            <a:endParaRPr sz="4100"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76439" y="1496822"/>
            <a:ext cx="5807214" cy="23685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1392936" y="2054351"/>
            <a:ext cx="5507990" cy="3472179"/>
            <a:chOff x="1392936" y="2054351"/>
            <a:chExt cx="5507990" cy="3472179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02080" y="2923031"/>
              <a:ext cx="5489448" cy="2593848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397508" y="2918459"/>
              <a:ext cx="5499100" cy="2603500"/>
            </a:xfrm>
            <a:custGeom>
              <a:avLst/>
              <a:gdLst/>
              <a:ahLst/>
              <a:cxnLst/>
              <a:rect l="l" t="t" r="r" b="b"/>
              <a:pathLst>
                <a:path w="5499100" h="2603500">
                  <a:moveTo>
                    <a:pt x="0" y="2602991"/>
                  </a:moveTo>
                  <a:lnTo>
                    <a:pt x="5498592" y="2602991"/>
                  </a:lnTo>
                  <a:lnTo>
                    <a:pt x="5498592" y="0"/>
                  </a:lnTo>
                  <a:lnTo>
                    <a:pt x="0" y="0"/>
                  </a:lnTo>
                  <a:lnTo>
                    <a:pt x="0" y="2602991"/>
                  </a:lnTo>
                  <a:close/>
                </a:path>
              </a:pathLst>
            </a:custGeom>
            <a:ln w="9144">
              <a:solidFill>
                <a:srgbClr val="B920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06652" y="2061971"/>
              <a:ext cx="5471160" cy="914400"/>
            </a:xfrm>
            <a:custGeom>
              <a:avLst/>
              <a:gdLst/>
              <a:ahLst/>
              <a:cxnLst/>
              <a:rect l="l" t="t" r="r" b="b"/>
              <a:pathLst>
                <a:path w="5471159" h="914400">
                  <a:moveTo>
                    <a:pt x="5471160" y="0"/>
                  </a:moveTo>
                  <a:lnTo>
                    <a:pt x="0" y="0"/>
                  </a:lnTo>
                  <a:lnTo>
                    <a:pt x="0" y="914400"/>
                  </a:lnTo>
                  <a:lnTo>
                    <a:pt x="5471160" y="914400"/>
                  </a:lnTo>
                  <a:lnTo>
                    <a:pt x="5471160" y="0"/>
                  </a:lnTo>
                  <a:close/>
                </a:path>
              </a:pathLst>
            </a:custGeom>
            <a:solidFill>
              <a:srgbClr val="F8DA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406652" y="2061971"/>
              <a:ext cx="5471160" cy="914400"/>
            </a:xfrm>
            <a:custGeom>
              <a:avLst/>
              <a:gdLst/>
              <a:ahLst/>
              <a:cxnLst/>
              <a:rect l="l" t="t" r="r" b="b"/>
              <a:pathLst>
                <a:path w="5471159" h="914400">
                  <a:moveTo>
                    <a:pt x="0" y="914400"/>
                  </a:moveTo>
                  <a:lnTo>
                    <a:pt x="5471160" y="914400"/>
                  </a:lnTo>
                  <a:lnTo>
                    <a:pt x="5471160" y="0"/>
                  </a:lnTo>
                  <a:lnTo>
                    <a:pt x="0" y="0"/>
                  </a:lnTo>
                  <a:lnTo>
                    <a:pt x="0" y="914400"/>
                  </a:lnTo>
                  <a:close/>
                </a:path>
              </a:pathLst>
            </a:custGeom>
            <a:ln w="15240">
              <a:solidFill>
                <a:srgbClr val="B9206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77719" y="2432430"/>
              <a:ext cx="4102354" cy="223647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3421380" y="2997707"/>
              <a:ext cx="1369060" cy="502920"/>
            </a:xfrm>
            <a:custGeom>
              <a:avLst/>
              <a:gdLst/>
              <a:ahLst/>
              <a:cxnLst/>
              <a:rect l="l" t="t" r="r" b="b"/>
              <a:pathLst>
                <a:path w="1369060" h="502920">
                  <a:moveTo>
                    <a:pt x="1368552" y="0"/>
                  </a:moveTo>
                  <a:lnTo>
                    <a:pt x="0" y="0"/>
                  </a:lnTo>
                  <a:lnTo>
                    <a:pt x="0" y="502920"/>
                  </a:lnTo>
                  <a:lnTo>
                    <a:pt x="1368552" y="502920"/>
                  </a:lnTo>
                  <a:lnTo>
                    <a:pt x="136855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421380" y="2997707"/>
              <a:ext cx="1369060" cy="502920"/>
            </a:xfrm>
            <a:custGeom>
              <a:avLst/>
              <a:gdLst/>
              <a:ahLst/>
              <a:cxnLst/>
              <a:rect l="l" t="t" r="r" b="b"/>
              <a:pathLst>
                <a:path w="1369060" h="502920">
                  <a:moveTo>
                    <a:pt x="0" y="502920"/>
                  </a:moveTo>
                  <a:lnTo>
                    <a:pt x="1368552" y="502920"/>
                  </a:lnTo>
                  <a:lnTo>
                    <a:pt x="1368552" y="0"/>
                  </a:lnTo>
                  <a:lnTo>
                    <a:pt x="0" y="0"/>
                  </a:lnTo>
                  <a:lnTo>
                    <a:pt x="0" y="502920"/>
                  </a:lnTo>
                  <a:close/>
                </a:path>
              </a:pathLst>
            </a:custGeom>
            <a:ln w="1524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48615" marR="5080" indent="97155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Признаки</a:t>
            </a:r>
            <a:r>
              <a:rPr sz="3200" spc="-20" dirty="0"/>
              <a:t> повышенного</a:t>
            </a:r>
            <a:r>
              <a:rPr sz="3200" spc="85" dirty="0"/>
              <a:t> </a:t>
            </a:r>
            <a:r>
              <a:rPr sz="3200" spc="-30" dirty="0"/>
              <a:t>уровня </a:t>
            </a:r>
            <a:r>
              <a:rPr sz="3200" spc="-875" dirty="0"/>
              <a:t> </a:t>
            </a:r>
            <a:r>
              <a:rPr sz="3200" spc="-35" dirty="0"/>
              <a:t>глюкозы</a:t>
            </a:r>
            <a:r>
              <a:rPr sz="3200" spc="20" dirty="0"/>
              <a:t> </a:t>
            </a:r>
            <a:r>
              <a:rPr sz="3200" spc="-10" dirty="0"/>
              <a:t>крови</a:t>
            </a:r>
            <a:r>
              <a:rPr sz="3200" spc="-25" dirty="0"/>
              <a:t> </a:t>
            </a:r>
            <a:r>
              <a:rPr sz="3200" spc="-15" dirty="0"/>
              <a:t>(гипергликемия)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266571" y="1636217"/>
            <a:ext cx="2985770" cy="3376929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360"/>
              </a:spcBef>
              <a:buClr>
                <a:srgbClr val="FF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600" dirty="0">
                <a:latin typeface="Microsoft Sans Serif"/>
                <a:cs typeface="Microsoft Sans Serif"/>
              </a:rPr>
              <a:t>Жажда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265"/>
              </a:spcBef>
              <a:buClr>
                <a:srgbClr val="FF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Сухость</a:t>
            </a:r>
            <a:r>
              <a:rPr sz="1600" spc="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во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рту</a:t>
            </a:r>
            <a:endParaRPr sz="1600">
              <a:latin typeface="Microsoft Sans Serif"/>
              <a:cs typeface="Microsoft Sans Serif"/>
            </a:endParaRPr>
          </a:p>
          <a:p>
            <a:pPr marL="299085" marR="71755" indent="-287020">
              <a:lnSpc>
                <a:spcPct val="114999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Сухость</a:t>
            </a:r>
            <a:r>
              <a:rPr sz="1600" spc="4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кожных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25" dirty="0">
                <a:latin typeface="Microsoft Sans Serif"/>
                <a:cs typeface="Microsoft Sans Serif"/>
              </a:rPr>
              <a:t>покровов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и </a:t>
            </a:r>
            <a:r>
              <a:rPr sz="1600" spc="-409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слизистых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оболочек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260"/>
              </a:spcBef>
              <a:buClr>
                <a:srgbClr val="FF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Учащенное</a:t>
            </a:r>
            <a:r>
              <a:rPr sz="1600" spc="-20" dirty="0">
                <a:latin typeface="Microsoft Sans Serif"/>
                <a:cs typeface="Microsoft Sans Serif"/>
              </a:rPr>
              <a:t> мочеиспускание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290"/>
              </a:spcBef>
              <a:buClr>
                <a:srgbClr val="FF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Полиурия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(много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мочи)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290"/>
              </a:spcBef>
              <a:buClr>
                <a:srgbClr val="FF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600" dirty="0">
                <a:latin typeface="Microsoft Sans Serif"/>
                <a:cs typeface="Microsoft Sans Serif"/>
              </a:rPr>
              <a:t>Слабость,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утомляемость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265"/>
              </a:spcBef>
              <a:buClr>
                <a:srgbClr val="FF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600" spc="-15" dirty="0">
                <a:latin typeface="Microsoft Sans Serif"/>
                <a:cs typeface="Microsoft Sans Serif"/>
              </a:rPr>
              <a:t>Потеря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веса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290"/>
              </a:spcBef>
              <a:buClr>
                <a:srgbClr val="FF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600" spc="-5" dirty="0">
                <a:latin typeface="Microsoft Sans Serif"/>
                <a:cs typeface="Microsoft Sans Serif"/>
              </a:rPr>
              <a:t>Чувство</a:t>
            </a:r>
            <a:r>
              <a:rPr sz="1600" spc="-6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голода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290"/>
              </a:spcBef>
              <a:buClr>
                <a:srgbClr val="FF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600" spc="-40" dirty="0">
                <a:latin typeface="Microsoft Sans Serif"/>
                <a:cs typeface="Microsoft Sans Serif"/>
              </a:rPr>
              <a:t>Зуд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45" dirty="0">
                <a:latin typeface="Microsoft Sans Serif"/>
                <a:cs typeface="Microsoft Sans Serif"/>
              </a:rPr>
              <a:t>кожи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265"/>
              </a:spcBef>
              <a:buClr>
                <a:srgbClr val="FF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600" spc="-10" dirty="0">
                <a:latin typeface="Microsoft Sans Serif"/>
                <a:cs typeface="Microsoft Sans Serif"/>
              </a:rPr>
              <a:t>Плохое</a:t>
            </a:r>
            <a:r>
              <a:rPr sz="1600" spc="30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заживление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ран</a:t>
            </a:r>
            <a:endParaRPr sz="16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spcBef>
                <a:spcPts val="285"/>
              </a:spcBef>
              <a:buClr>
                <a:srgbClr val="FF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600" spc="-20" dirty="0">
                <a:latin typeface="Microsoft Sans Serif"/>
                <a:cs typeface="Microsoft Sans Serif"/>
              </a:rPr>
              <a:t>Запах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кетоновых </a:t>
            </a:r>
            <a:r>
              <a:rPr sz="1600" spc="-15" dirty="0">
                <a:latin typeface="Microsoft Sans Serif"/>
                <a:cs typeface="Microsoft Sans Serif"/>
              </a:rPr>
              <a:t>тел</a:t>
            </a:r>
            <a:endParaRPr sz="16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04103" y="1206950"/>
            <a:ext cx="3281045" cy="5634101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1345" marR="5080" indent="-155575">
              <a:lnSpc>
                <a:spcPct val="100000"/>
              </a:lnSpc>
              <a:spcBef>
                <a:spcPts val="95"/>
              </a:spcBef>
            </a:pPr>
            <a:r>
              <a:rPr sz="3200" spc="-5" dirty="0"/>
              <a:t>Признаки</a:t>
            </a:r>
            <a:r>
              <a:rPr sz="3200" spc="-20" dirty="0"/>
              <a:t> повышенного</a:t>
            </a:r>
            <a:r>
              <a:rPr sz="3200" spc="85" dirty="0"/>
              <a:t> </a:t>
            </a:r>
            <a:r>
              <a:rPr sz="3200" spc="-30" dirty="0"/>
              <a:t>уровня </a:t>
            </a:r>
            <a:r>
              <a:rPr sz="3200" spc="-875" dirty="0"/>
              <a:t> </a:t>
            </a:r>
            <a:r>
              <a:rPr sz="3200" spc="-35" dirty="0"/>
              <a:t>глюкозы</a:t>
            </a:r>
            <a:r>
              <a:rPr sz="3200" spc="40" dirty="0"/>
              <a:t> </a:t>
            </a:r>
            <a:r>
              <a:rPr sz="3200" spc="-5" dirty="0"/>
              <a:t>в </a:t>
            </a:r>
            <a:r>
              <a:rPr sz="3200" spc="-40" dirty="0"/>
              <a:t>моче</a:t>
            </a:r>
            <a:r>
              <a:rPr sz="3200" spc="5" dirty="0"/>
              <a:t> </a:t>
            </a:r>
            <a:r>
              <a:rPr sz="3200" spc="-40" dirty="0"/>
              <a:t>(глюкозурия)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763320" y="1774042"/>
            <a:ext cx="7906384" cy="659130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sz="1800" spc="-45" dirty="0">
                <a:latin typeface="Microsoft Sans Serif"/>
                <a:cs typeface="Microsoft Sans Serif"/>
              </a:rPr>
              <a:t>Глюкоза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появляется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1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моче,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когда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уровень</a:t>
            </a:r>
            <a:r>
              <a:rPr sz="1800" spc="1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глюкозы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крови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станет</a:t>
            </a:r>
            <a:r>
              <a:rPr sz="1800" spc="114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выше</a:t>
            </a:r>
            <a:endParaRPr sz="18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почечного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порога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(обычно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9 </a:t>
            </a:r>
            <a:r>
              <a:rPr sz="1800" spc="475" dirty="0">
                <a:latin typeface="Microsoft Sans Serif"/>
                <a:cs typeface="Microsoft Sans Serif"/>
              </a:rPr>
              <a:t>–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10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ммоль/л)</a:t>
            </a:r>
            <a:endParaRPr sz="18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05384" y="3206495"/>
            <a:ext cx="8170036" cy="2043556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65300" y="1992319"/>
            <a:ext cx="6764655" cy="2364105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927100">
              <a:lnSpc>
                <a:spcPct val="100000"/>
              </a:lnSpc>
              <a:spcBef>
                <a:spcPts val="480"/>
              </a:spcBef>
              <a:tabLst>
                <a:tab pos="2521585" algn="l"/>
                <a:tab pos="2792730" algn="l"/>
                <a:tab pos="3896995" algn="l"/>
                <a:tab pos="4173854" algn="l"/>
                <a:tab pos="4631690" algn="l"/>
                <a:tab pos="4869180" algn="l"/>
                <a:tab pos="5869305" algn="l"/>
              </a:tabLst>
            </a:pPr>
            <a:r>
              <a:rPr sz="1600" b="1" spc="-50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п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о</a:t>
            </a:r>
            <a:r>
              <a:rPr sz="1600" b="1" spc="-45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л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b="1" spc="5" dirty="0">
                <a:solidFill>
                  <a:srgbClr val="FF0000"/>
                </a:solidFill>
                <a:latin typeface="Arial"/>
                <a:cs typeface="Arial"/>
              </a:rPr>
              <a:t>к</a:t>
            </a:r>
            <a:r>
              <a:rPr sz="1600" b="1" spc="-55" dirty="0">
                <a:solidFill>
                  <a:srgbClr val="FF0000"/>
                </a:solidFill>
                <a:latin typeface="Arial"/>
                <a:cs typeface="Arial"/>
              </a:rPr>
              <a:t>е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м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и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я	</a:t>
            </a:r>
            <a:r>
              <a:rPr sz="1600" b="1" dirty="0">
                <a:latin typeface="Arial"/>
                <a:cs typeface="Arial"/>
              </a:rPr>
              <a:t>у	че</a:t>
            </a:r>
            <a:r>
              <a:rPr sz="1600" b="1" spc="-15" dirty="0">
                <a:latin typeface="Arial"/>
                <a:cs typeface="Arial"/>
              </a:rPr>
              <a:t>л</a:t>
            </a:r>
            <a:r>
              <a:rPr sz="1600" b="1" dirty="0">
                <a:latin typeface="Arial"/>
                <a:cs typeface="Arial"/>
              </a:rPr>
              <a:t>о</a:t>
            </a:r>
            <a:r>
              <a:rPr sz="1600" b="1" spc="-30" dirty="0">
                <a:latin typeface="Arial"/>
                <a:cs typeface="Arial"/>
              </a:rPr>
              <a:t>в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5" dirty="0">
                <a:latin typeface="Arial"/>
                <a:cs typeface="Arial"/>
              </a:rPr>
              <a:t>к</a:t>
            </a:r>
            <a:r>
              <a:rPr sz="1600" b="1" dirty="0">
                <a:latin typeface="Arial"/>
                <a:cs typeface="Arial"/>
              </a:rPr>
              <a:t>а	с	</a:t>
            </a:r>
            <a:r>
              <a:rPr sz="1600" b="1" spc="-30" dirty="0">
                <a:latin typeface="Arial"/>
                <a:cs typeface="Arial"/>
              </a:rPr>
              <a:t>С</a:t>
            </a:r>
            <a:r>
              <a:rPr sz="1600" b="1" spc="5" dirty="0">
                <a:latin typeface="Arial"/>
                <a:cs typeface="Arial"/>
              </a:rPr>
              <a:t>Д</a:t>
            </a:r>
            <a:r>
              <a:rPr sz="1600" b="1" dirty="0">
                <a:latin typeface="Arial"/>
                <a:cs typeface="Arial"/>
              </a:rPr>
              <a:t>	-	</a:t>
            </a:r>
            <a:r>
              <a:rPr sz="1600" b="1" spc="-105" dirty="0">
                <a:latin typeface="Arial"/>
                <a:cs typeface="Arial"/>
              </a:rPr>
              <a:t>у</a:t>
            </a:r>
            <a:r>
              <a:rPr sz="1600" b="1" dirty="0">
                <a:latin typeface="Arial"/>
                <a:cs typeface="Arial"/>
              </a:rPr>
              <a:t>ро</a:t>
            </a:r>
            <a:r>
              <a:rPr sz="1600" b="1" spc="-30" dirty="0">
                <a:latin typeface="Arial"/>
                <a:cs typeface="Arial"/>
              </a:rPr>
              <a:t>в</a:t>
            </a:r>
            <a:r>
              <a:rPr sz="1600" b="1" spc="-10" dirty="0">
                <a:latin typeface="Arial"/>
                <a:cs typeface="Arial"/>
              </a:rPr>
              <a:t>е</a:t>
            </a:r>
            <a:r>
              <a:rPr sz="1600" b="1" spc="-15" dirty="0">
                <a:latin typeface="Arial"/>
                <a:cs typeface="Arial"/>
              </a:rPr>
              <a:t>н</a:t>
            </a:r>
            <a:r>
              <a:rPr sz="1600" b="1" dirty="0">
                <a:latin typeface="Arial"/>
                <a:cs typeface="Arial"/>
              </a:rPr>
              <a:t>ь	</a:t>
            </a:r>
            <a:r>
              <a:rPr sz="1600" b="1" spc="-50" dirty="0">
                <a:latin typeface="Arial"/>
                <a:cs typeface="Arial"/>
              </a:rPr>
              <a:t>г</a:t>
            </a:r>
            <a:r>
              <a:rPr sz="1600" b="1" spc="10" dirty="0">
                <a:latin typeface="Arial"/>
                <a:cs typeface="Arial"/>
              </a:rPr>
              <a:t>л</a:t>
            </a:r>
            <a:r>
              <a:rPr sz="1600" b="1" dirty="0">
                <a:latin typeface="Arial"/>
                <a:cs typeface="Arial"/>
              </a:rPr>
              <a:t>ю</a:t>
            </a:r>
            <a:r>
              <a:rPr sz="1600" b="1" spc="-15" dirty="0">
                <a:latin typeface="Arial"/>
                <a:cs typeface="Arial"/>
              </a:rPr>
              <a:t>к</a:t>
            </a:r>
            <a:r>
              <a:rPr sz="1600" b="1" spc="-25" dirty="0">
                <a:latin typeface="Arial"/>
                <a:cs typeface="Arial"/>
              </a:rPr>
              <a:t>о</a:t>
            </a:r>
            <a:r>
              <a:rPr sz="1600" b="1" spc="-10" dirty="0">
                <a:latin typeface="Arial"/>
                <a:cs typeface="Arial"/>
              </a:rPr>
              <a:t>з</a:t>
            </a:r>
            <a:r>
              <a:rPr sz="1600" b="1" spc="5" dirty="0">
                <a:latin typeface="Arial"/>
                <a:cs typeface="Arial"/>
              </a:rPr>
              <a:t>ы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1600" b="1" spc="-5" dirty="0">
                <a:latin typeface="Arial"/>
                <a:cs typeface="Arial"/>
              </a:rPr>
              <a:t>плазмы</a:t>
            </a:r>
            <a:r>
              <a:rPr sz="1600" b="1" spc="-20" dirty="0"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менее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dirty="0">
                <a:solidFill>
                  <a:srgbClr val="FF0000"/>
                </a:solidFill>
                <a:latin typeface="Arial"/>
                <a:cs typeface="Arial"/>
              </a:rPr>
              <a:t>3,9</a:t>
            </a:r>
            <a:r>
              <a:rPr sz="16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ммоль/л</a:t>
            </a:r>
            <a:r>
              <a:rPr sz="1600" b="1" spc="-5" dirty="0">
                <a:latin typeface="Arial"/>
                <a:cs typeface="Arial"/>
              </a:rPr>
              <a:t>,</a:t>
            </a:r>
            <a:r>
              <a:rPr sz="1600" b="1" spc="-5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независимо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20" dirty="0">
                <a:latin typeface="Arial"/>
                <a:cs typeface="Arial"/>
              </a:rPr>
              <a:t>от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10" dirty="0">
                <a:latin typeface="Arial"/>
                <a:cs typeface="Arial"/>
              </a:rPr>
              <a:t>симптомов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950">
              <a:latin typeface="Arial"/>
              <a:cs typeface="Arial"/>
            </a:endParaRPr>
          </a:p>
          <a:p>
            <a:pPr marL="12700" marR="7620" indent="914400" algn="just">
              <a:lnSpc>
                <a:spcPct val="120100"/>
              </a:lnSpc>
            </a:pPr>
            <a:r>
              <a:rPr sz="1600" spc="-20" dirty="0">
                <a:latin typeface="Microsoft Sans Serif"/>
                <a:cs typeface="Microsoft Sans Serif"/>
              </a:rPr>
              <a:t>Иногда </a:t>
            </a:r>
            <a:r>
              <a:rPr sz="1600" spc="-5" dirty="0">
                <a:latin typeface="Microsoft Sans Serif"/>
                <a:cs typeface="Microsoft Sans Serif"/>
              </a:rPr>
              <a:t>пациенты </a:t>
            </a:r>
            <a:r>
              <a:rPr sz="1600" spc="-10" dirty="0">
                <a:latin typeface="Microsoft Sans Serif"/>
                <a:cs typeface="Microsoft Sans Serif"/>
              </a:rPr>
              <a:t>испытывают </a:t>
            </a:r>
            <a:r>
              <a:rPr sz="1600" spc="-15" dirty="0">
                <a:latin typeface="Microsoft Sans Serif"/>
                <a:cs typeface="Microsoft Sans Serif"/>
              </a:rPr>
              <a:t>симптомы </a:t>
            </a:r>
            <a:r>
              <a:rPr sz="1600" spc="-25" dirty="0">
                <a:latin typeface="Microsoft Sans Serif"/>
                <a:cs typeface="Microsoft Sans Serif"/>
              </a:rPr>
              <a:t>гипогликемии </a:t>
            </a:r>
            <a:r>
              <a:rPr sz="1600" spc="-10" dirty="0">
                <a:latin typeface="Microsoft Sans Serif"/>
                <a:cs typeface="Microsoft Sans Serif"/>
              </a:rPr>
              <a:t>при </a:t>
            </a:r>
            <a:r>
              <a:rPr sz="1600" spc="-5" dirty="0">
                <a:latin typeface="Microsoft Sans Serif"/>
                <a:cs typeface="Microsoft Sans Serif"/>
              </a:rPr>
              <a:t> нормальных </a:t>
            </a:r>
            <a:r>
              <a:rPr sz="1600" spc="-15" dirty="0">
                <a:latin typeface="Microsoft Sans Serif"/>
                <a:cs typeface="Microsoft Sans Serif"/>
              </a:rPr>
              <a:t>значениях </a:t>
            </a:r>
            <a:r>
              <a:rPr sz="1600" spc="-10" dirty="0">
                <a:latin typeface="Microsoft Sans Serif"/>
                <a:cs typeface="Microsoft Sans Serif"/>
              </a:rPr>
              <a:t>уровня </a:t>
            </a:r>
            <a:r>
              <a:rPr sz="1600" spc="-30" dirty="0">
                <a:latin typeface="Microsoft Sans Serif"/>
                <a:cs typeface="Microsoft Sans Serif"/>
              </a:rPr>
              <a:t>глюкозы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крови.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40" dirty="0">
                <a:latin typeface="Microsoft Sans Serif"/>
                <a:cs typeface="Microsoft Sans Serif"/>
              </a:rPr>
              <a:t>Такие</a:t>
            </a:r>
            <a:r>
              <a:rPr sz="1600" spc="-3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гипогликемии 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называются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b="1" spc="-5" dirty="0">
                <a:latin typeface="Arial"/>
                <a:cs typeface="Arial"/>
              </a:rPr>
              <a:t>ложными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и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возникают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они</a:t>
            </a:r>
            <a:r>
              <a:rPr sz="1600" dirty="0">
                <a:latin typeface="Microsoft Sans Serif"/>
                <a:cs typeface="Microsoft Sans Serif"/>
              </a:rPr>
              <a:t> </a:t>
            </a:r>
            <a:r>
              <a:rPr sz="1600" spc="5" dirty="0">
                <a:latin typeface="Microsoft Sans Serif"/>
                <a:cs typeface="Microsoft Sans Serif"/>
              </a:rPr>
              <a:t>в</a:t>
            </a:r>
            <a:r>
              <a:rPr sz="1600" spc="1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случае,</a:t>
            </a:r>
            <a:r>
              <a:rPr sz="1600" dirty="0">
                <a:latin typeface="Microsoft Sans Serif"/>
                <a:cs typeface="Microsoft Sans Serif"/>
              </a:rPr>
              <a:t> если</a:t>
            </a:r>
            <a:r>
              <a:rPr sz="1600" spc="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пациент </a:t>
            </a:r>
            <a:r>
              <a:rPr sz="1600" spc="-10" dirty="0">
                <a:latin typeface="Microsoft Sans Serif"/>
                <a:cs typeface="Microsoft Sans Serif"/>
              </a:rPr>
              <a:t> длительное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время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жил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с </a:t>
            </a:r>
            <a:r>
              <a:rPr sz="1600" spc="-25" dirty="0">
                <a:latin typeface="Microsoft Sans Serif"/>
                <a:cs typeface="Microsoft Sans Serif"/>
              </a:rPr>
              <a:t>высоким</a:t>
            </a:r>
            <a:r>
              <a:rPr sz="1600" spc="-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уровнем</a:t>
            </a:r>
            <a:r>
              <a:rPr sz="1600" spc="-10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глюкозы</a:t>
            </a:r>
            <a:r>
              <a:rPr sz="1600" spc="-25" dirty="0">
                <a:latin typeface="Microsoft Sans Serif"/>
                <a:cs typeface="Microsoft Sans Serif"/>
              </a:rPr>
              <a:t> </a:t>
            </a:r>
            <a:r>
              <a:rPr sz="1600" spc="-20" dirty="0">
                <a:latin typeface="Microsoft Sans Serif"/>
                <a:cs typeface="Microsoft Sans Serif"/>
              </a:rPr>
              <a:t>крови.</a:t>
            </a:r>
            <a:r>
              <a:rPr sz="1600" spc="-15" dirty="0">
                <a:latin typeface="Microsoft Sans Serif"/>
                <a:cs typeface="Microsoft Sans Serif"/>
              </a:rPr>
              <a:t> </a:t>
            </a:r>
            <a:r>
              <a:rPr sz="1600" spc="-30" dirty="0">
                <a:latin typeface="Microsoft Sans Serif"/>
                <a:cs typeface="Microsoft Sans Serif"/>
              </a:rPr>
              <a:t>Ложные </a:t>
            </a:r>
            <a:r>
              <a:rPr sz="1600" spc="-25" dirty="0">
                <a:latin typeface="Microsoft Sans Serif"/>
                <a:cs typeface="Microsoft Sans Serif"/>
              </a:rPr>
              <a:t> гипогликемии</a:t>
            </a:r>
            <a:r>
              <a:rPr sz="1600" spc="75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5" dirty="0">
                <a:latin typeface="Microsoft Sans Serif"/>
                <a:cs typeface="Microsoft Sans Serif"/>
              </a:rPr>
              <a:t>опасны </a:t>
            </a:r>
            <a:r>
              <a:rPr sz="1600" dirty="0">
                <a:latin typeface="Microsoft Sans Serif"/>
                <a:cs typeface="Microsoft Sans Serif"/>
              </a:rPr>
              <a:t>и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dirty="0">
                <a:latin typeface="Microsoft Sans Serif"/>
                <a:cs typeface="Microsoft Sans Serif"/>
              </a:rPr>
              <a:t>не</a:t>
            </a:r>
            <a:r>
              <a:rPr sz="1600" spc="20" dirty="0">
                <a:latin typeface="Microsoft Sans Serif"/>
                <a:cs typeface="Microsoft Sans Serif"/>
              </a:rPr>
              <a:t> </a:t>
            </a:r>
            <a:r>
              <a:rPr sz="1600" spc="-15" dirty="0">
                <a:latin typeface="Microsoft Sans Serif"/>
                <a:cs typeface="Microsoft Sans Serif"/>
              </a:rPr>
              <a:t>требуют</a:t>
            </a:r>
            <a:r>
              <a:rPr sz="1600" spc="-5" dirty="0">
                <a:latin typeface="Microsoft Sans Serif"/>
                <a:cs typeface="Microsoft Sans Serif"/>
              </a:rPr>
              <a:t> </a:t>
            </a:r>
            <a:r>
              <a:rPr sz="1600" spc="-35" dirty="0">
                <a:latin typeface="Microsoft Sans Serif"/>
                <a:cs typeface="Microsoft Sans Serif"/>
              </a:rPr>
              <a:t>никаких</a:t>
            </a:r>
            <a:r>
              <a:rPr sz="1600" spc="65" dirty="0">
                <a:latin typeface="Microsoft Sans Serif"/>
                <a:cs typeface="Microsoft Sans Serif"/>
              </a:rPr>
              <a:t> </a:t>
            </a:r>
            <a:r>
              <a:rPr sz="1600" spc="-10" dirty="0">
                <a:latin typeface="Microsoft Sans Serif"/>
                <a:cs typeface="Microsoft Sans Serif"/>
              </a:rPr>
              <a:t>мероприятий</a:t>
            </a:r>
            <a:endParaRPr sz="16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110740" marR="5080" indent="-1619250">
              <a:lnSpc>
                <a:spcPct val="100000"/>
              </a:lnSpc>
              <a:spcBef>
                <a:spcPts val="95"/>
              </a:spcBef>
            </a:pPr>
            <a:r>
              <a:rPr sz="3200" spc="-15" dirty="0"/>
              <a:t>Пониженный</a:t>
            </a:r>
            <a:r>
              <a:rPr sz="3200" spc="55" dirty="0"/>
              <a:t> </a:t>
            </a:r>
            <a:r>
              <a:rPr sz="3200" spc="-35" dirty="0"/>
              <a:t>уровень</a:t>
            </a:r>
            <a:r>
              <a:rPr sz="3200" spc="65" dirty="0"/>
              <a:t> </a:t>
            </a:r>
            <a:r>
              <a:rPr sz="3200" spc="-35" dirty="0"/>
              <a:t>глюкозы </a:t>
            </a:r>
            <a:r>
              <a:rPr sz="3200" spc="-875" dirty="0"/>
              <a:t> </a:t>
            </a:r>
            <a:r>
              <a:rPr sz="3200" spc="-20" dirty="0"/>
              <a:t>(гипогликемия)</a:t>
            </a:r>
            <a:endParaRPr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0349" y="213817"/>
            <a:ext cx="8218805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27685" marR="5080" indent="-515620">
              <a:lnSpc>
                <a:spcPct val="100000"/>
              </a:lnSpc>
              <a:spcBef>
                <a:spcPts val="95"/>
              </a:spcBef>
            </a:pPr>
            <a:r>
              <a:rPr sz="3200" spc="-10" dirty="0"/>
              <a:t>Питание</a:t>
            </a:r>
            <a:r>
              <a:rPr sz="3200" spc="5" dirty="0"/>
              <a:t> </a:t>
            </a:r>
            <a:r>
              <a:rPr sz="3200" spc="-15" dirty="0"/>
              <a:t>при</a:t>
            </a:r>
            <a:r>
              <a:rPr sz="3200" spc="20" dirty="0"/>
              <a:t> </a:t>
            </a:r>
            <a:r>
              <a:rPr sz="3200" spc="-20" dirty="0"/>
              <a:t>диабете</a:t>
            </a:r>
            <a:r>
              <a:rPr sz="3200" spc="35" dirty="0"/>
              <a:t> </a:t>
            </a:r>
            <a:r>
              <a:rPr sz="3200" spc="-30" dirty="0"/>
              <a:t>должно</a:t>
            </a:r>
            <a:r>
              <a:rPr sz="3200" spc="55" dirty="0"/>
              <a:t> </a:t>
            </a:r>
            <a:r>
              <a:rPr sz="3200" spc="-20" dirty="0"/>
              <a:t>содержать </a:t>
            </a:r>
            <a:r>
              <a:rPr sz="3200" spc="-875" dirty="0"/>
              <a:t> </a:t>
            </a:r>
            <a:r>
              <a:rPr sz="3200" spc="-30" dirty="0"/>
              <a:t>достаточное</a:t>
            </a:r>
            <a:r>
              <a:rPr sz="3200" spc="100" dirty="0"/>
              <a:t> </a:t>
            </a:r>
            <a:r>
              <a:rPr sz="3200" spc="-35" dirty="0"/>
              <a:t>количество</a:t>
            </a:r>
            <a:r>
              <a:rPr sz="3200" spc="55" dirty="0"/>
              <a:t> </a:t>
            </a:r>
            <a:r>
              <a:rPr sz="3200" spc="-40" dirty="0"/>
              <a:t>углеводов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7217" y="1584782"/>
            <a:ext cx="7910830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marR="5080" indent="-287020" algn="just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800" dirty="0">
                <a:latin typeface="Microsoft Sans Serif"/>
                <a:cs typeface="Microsoft Sans Serif"/>
              </a:rPr>
              <a:t>С </a:t>
            </a:r>
            <a:r>
              <a:rPr sz="1800" spc="-45" dirty="0">
                <a:latin typeface="Microsoft Sans Serif"/>
                <a:cs typeface="Microsoft Sans Serif"/>
              </a:rPr>
              <a:t>точки </a:t>
            </a:r>
            <a:r>
              <a:rPr sz="1800" spc="-15" dirty="0">
                <a:latin typeface="Microsoft Sans Serif"/>
                <a:cs typeface="Microsoft Sans Serif"/>
              </a:rPr>
              <a:t>зрения </a:t>
            </a:r>
            <a:r>
              <a:rPr sz="1800" spc="-25" dirty="0">
                <a:latin typeface="Microsoft Sans Serif"/>
                <a:cs typeface="Microsoft Sans Serif"/>
              </a:rPr>
              <a:t>общего </a:t>
            </a:r>
            <a:r>
              <a:rPr sz="1800" spc="-20" dirty="0">
                <a:latin typeface="Microsoft Sans Serif"/>
                <a:cs typeface="Microsoft Sans Serif"/>
              </a:rPr>
              <a:t>здоровья, следует </a:t>
            </a:r>
            <a:r>
              <a:rPr sz="1800" spc="-25" dirty="0">
                <a:latin typeface="Microsoft Sans Serif"/>
                <a:cs typeface="Microsoft Sans Serif"/>
              </a:rPr>
              <a:t>рекомендовать </a:t>
            </a:r>
            <a:r>
              <a:rPr sz="1800" spc="-20" dirty="0">
                <a:latin typeface="Microsoft Sans Serif"/>
                <a:cs typeface="Microsoft Sans Serif"/>
              </a:rPr>
              <a:t>потребление </a:t>
            </a:r>
            <a:r>
              <a:rPr sz="1800" spc="-15" dirty="0">
                <a:latin typeface="Microsoft Sans Serif"/>
                <a:cs typeface="Microsoft Sans Serif"/>
              </a:rPr>
              <a:t> углеводов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-5" dirty="0">
                <a:latin typeface="Microsoft Sans Serif"/>
                <a:cs typeface="Microsoft Sans Serif"/>
              </a:rPr>
              <a:t>составе </a:t>
            </a:r>
            <a:r>
              <a:rPr sz="1800" spc="-15" dirty="0">
                <a:latin typeface="Microsoft Sans Serif"/>
                <a:cs typeface="Microsoft Sans Serif"/>
              </a:rPr>
              <a:t>овощей, </a:t>
            </a:r>
            <a:r>
              <a:rPr sz="1800" spc="-20" dirty="0">
                <a:latin typeface="Microsoft Sans Serif"/>
                <a:cs typeface="Microsoft Sans Serif"/>
              </a:rPr>
              <a:t>цельнозерновых, </a:t>
            </a:r>
            <a:r>
              <a:rPr sz="1800" spc="-15" dirty="0">
                <a:latin typeface="Microsoft Sans Serif"/>
                <a:cs typeface="Microsoft Sans Serif"/>
              </a:rPr>
              <a:t>молочных </a:t>
            </a:r>
            <a:r>
              <a:rPr sz="1800" spc="-20" dirty="0">
                <a:latin typeface="Microsoft Sans Serif"/>
                <a:cs typeface="Microsoft Sans Serif"/>
              </a:rPr>
              <a:t>продуктов,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противовес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другим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источникам</a:t>
            </a:r>
            <a:r>
              <a:rPr sz="1800" spc="43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углеводов,</a:t>
            </a:r>
            <a:r>
              <a:rPr sz="1800" spc="45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содержащих </a:t>
            </a:r>
            <a:r>
              <a:rPr sz="1800" spc="-10" dirty="0">
                <a:latin typeface="Microsoft Sans Serif"/>
                <a:cs typeface="Microsoft Sans Serif"/>
              </a:rPr>
              <a:t> дополнительно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насыщенные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или </a:t>
            </a:r>
            <a:r>
              <a:rPr sz="1800" spc="-10" dirty="0">
                <a:latin typeface="Microsoft Sans Serif"/>
                <a:cs typeface="Microsoft Sans Serif"/>
              </a:rPr>
              <a:t>трансжиры,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сахара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или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натрий</a:t>
            </a:r>
            <a:endParaRPr sz="18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Clr>
                <a:srgbClr val="FF0000"/>
              </a:buClr>
              <a:buFont typeface="Wingdings"/>
              <a:buChar char=""/>
            </a:pPr>
            <a:endParaRPr sz="1900">
              <a:latin typeface="Microsoft Sans Serif"/>
              <a:cs typeface="Microsoft Sans Serif"/>
            </a:endParaRPr>
          </a:p>
          <a:p>
            <a:pPr marL="299085" indent="-28702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Предпочтительны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сложные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углеводы,</a:t>
            </a:r>
            <a:r>
              <a:rPr sz="1800" spc="6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содержащие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пищевые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волокна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1307" y="428701"/>
            <a:ext cx="542671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5" dirty="0"/>
              <a:t>Рекомендации</a:t>
            </a:r>
            <a:r>
              <a:rPr sz="3200" spc="-5" dirty="0"/>
              <a:t> по</a:t>
            </a:r>
            <a:r>
              <a:rPr sz="3200" spc="-25" dirty="0"/>
              <a:t> </a:t>
            </a:r>
            <a:r>
              <a:rPr sz="3200" spc="-15" dirty="0"/>
              <a:t>питанию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547217" y="1272123"/>
            <a:ext cx="8054975" cy="4294505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299085" indent="-287020" algn="just">
              <a:lnSpc>
                <a:spcPct val="100000"/>
              </a:lnSpc>
              <a:spcBef>
                <a:spcPts val="335"/>
              </a:spcBef>
              <a:buClr>
                <a:srgbClr val="FF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Общее</a:t>
            </a:r>
            <a:r>
              <a:rPr sz="1800" spc="1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потребление</a:t>
            </a:r>
            <a:r>
              <a:rPr sz="1800" spc="1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углеводов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при</a:t>
            </a:r>
            <a:r>
              <a:rPr sz="1800" spc="135" dirty="0">
                <a:latin typeface="Microsoft Sans Serif"/>
                <a:cs typeface="Microsoft Sans Serif"/>
              </a:rPr>
              <a:t> </a:t>
            </a:r>
            <a:r>
              <a:rPr sz="1800" spc="-120" dirty="0">
                <a:latin typeface="Microsoft Sans Serif"/>
                <a:cs typeface="Microsoft Sans Serif"/>
              </a:rPr>
              <a:t>СД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1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типа</a:t>
            </a:r>
            <a:r>
              <a:rPr sz="1800" spc="15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не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должно</a:t>
            </a:r>
            <a:r>
              <a:rPr sz="1800" spc="13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отличаться</a:t>
            </a:r>
            <a:r>
              <a:rPr sz="1800" spc="160" dirty="0">
                <a:latin typeface="Microsoft Sans Serif"/>
                <a:cs typeface="Microsoft Sans Serif"/>
              </a:rPr>
              <a:t> </a:t>
            </a:r>
            <a:r>
              <a:rPr sz="1800" spc="-45" dirty="0">
                <a:latin typeface="Microsoft Sans Serif"/>
                <a:cs typeface="Microsoft Sans Serif"/>
              </a:rPr>
              <a:t>от</a:t>
            </a:r>
            <a:endParaRPr sz="1800">
              <a:latin typeface="Microsoft Sans Serif"/>
              <a:cs typeface="Microsoft Sans Serif"/>
            </a:endParaRPr>
          </a:p>
          <a:p>
            <a:pPr marL="299085" algn="just">
              <a:lnSpc>
                <a:spcPct val="100000"/>
              </a:lnSpc>
              <a:spcBef>
                <a:spcPts val="240"/>
              </a:spcBef>
            </a:pPr>
            <a:r>
              <a:rPr sz="1800" spc="-30" dirty="0">
                <a:latin typeface="Microsoft Sans Serif"/>
                <a:cs typeface="Microsoft Sans Serif"/>
              </a:rPr>
              <a:t>такового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у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здорового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человека</a:t>
            </a:r>
            <a:endParaRPr sz="1800">
              <a:latin typeface="Microsoft Sans Serif"/>
              <a:cs typeface="Microsoft Sans Serif"/>
            </a:endParaRPr>
          </a:p>
          <a:p>
            <a:pPr marL="299085" marR="6350" indent="-287020" algn="just">
              <a:lnSpc>
                <a:spcPct val="111200"/>
              </a:lnSpc>
              <a:buClr>
                <a:srgbClr val="FF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Не </a:t>
            </a:r>
            <a:r>
              <a:rPr sz="1800" spc="-25" dirty="0">
                <a:latin typeface="Microsoft Sans Serif"/>
                <a:cs typeface="Microsoft Sans Serif"/>
              </a:rPr>
              <a:t>рекомендуется</a:t>
            </a:r>
            <a:r>
              <a:rPr sz="1800" spc="425" dirty="0">
                <a:latin typeface="Microsoft Sans Serif"/>
                <a:cs typeface="Microsoft Sans Serif"/>
              </a:rPr>
              <a:t> </a:t>
            </a:r>
            <a:r>
              <a:rPr sz="1800" spc="10" dirty="0">
                <a:latin typeface="Microsoft Sans Serif"/>
                <a:cs typeface="Microsoft Sans Serif"/>
              </a:rPr>
              <a:t>для </a:t>
            </a:r>
            <a:r>
              <a:rPr sz="1800" spc="-10" dirty="0">
                <a:latin typeface="Microsoft Sans Serif"/>
                <a:cs typeface="Microsoft Sans Serif"/>
              </a:rPr>
              <a:t>больных </a:t>
            </a:r>
            <a:r>
              <a:rPr sz="1800" spc="5" dirty="0">
                <a:latin typeface="Microsoft Sans Serif"/>
                <a:cs typeface="Microsoft Sans Serif"/>
              </a:rPr>
              <a:t>сладости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-40" dirty="0">
                <a:latin typeface="Microsoft Sans Serif"/>
                <a:cs typeface="Microsoft Sans Serif"/>
              </a:rPr>
              <a:t>жидком</a:t>
            </a:r>
            <a:r>
              <a:rPr sz="1800" spc="40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виде </a:t>
            </a:r>
            <a:r>
              <a:rPr sz="1800" spc="-5" dirty="0">
                <a:latin typeface="Microsoft Sans Serif"/>
                <a:cs typeface="Microsoft Sans Serif"/>
              </a:rPr>
              <a:t>(лимонад, </a:t>
            </a:r>
            <a:r>
              <a:rPr sz="1800" spc="-10" dirty="0">
                <a:latin typeface="Microsoft Sans Serif"/>
                <a:cs typeface="Microsoft Sans Serif"/>
              </a:rPr>
              <a:t>чай </a:t>
            </a:r>
            <a:r>
              <a:rPr sz="1800" spc="-4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с </a:t>
            </a:r>
            <a:r>
              <a:rPr sz="1800" spc="-15" dirty="0">
                <a:latin typeface="Microsoft Sans Serif"/>
                <a:cs typeface="Microsoft Sans Serif"/>
              </a:rPr>
              <a:t>сахаром, </a:t>
            </a:r>
            <a:r>
              <a:rPr sz="1800" spc="-20" dirty="0">
                <a:latin typeface="Microsoft Sans Serif"/>
                <a:cs typeface="Microsoft Sans Serif"/>
              </a:rPr>
              <a:t>фруктовые </a:t>
            </a:r>
            <a:r>
              <a:rPr sz="1800" spc="-30" dirty="0">
                <a:latin typeface="Microsoft Sans Serif"/>
                <a:cs typeface="Microsoft Sans Serif"/>
              </a:rPr>
              <a:t>соки </a:t>
            </a:r>
            <a:r>
              <a:rPr sz="1800" dirty="0">
                <a:latin typeface="Microsoft Sans Serif"/>
                <a:cs typeface="Microsoft Sans Serif"/>
              </a:rPr>
              <a:t>и </a:t>
            </a:r>
            <a:r>
              <a:rPr sz="1800" spc="-35" dirty="0">
                <a:latin typeface="Microsoft Sans Serif"/>
                <a:cs typeface="Microsoft Sans Serif"/>
              </a:rPr>
              <a:t>т.д.). </a:t>
            </a:r>
            <a:r>
              <a:rPr sz="1800" spc="-5" dirty="0">
                <a:latin typeface="Microsoft Sans Serif"/>
                <a:cs typeface="Microsoft Sans Serif"/>
              </a:rPr>
              <a:t>Но </a:t>
            </a:r>
            <a:r>
              <a:rPr sz="1800" spc="-25" dirty="0">
                <a:latin typeface="Microsoft Sans Serif"/>
                <a:cs typeface="Microsoft Sans Serif"/>
              </a:rPr>
              <a:t>эта проблема </a:t>
            </a:r>
            <a:r>
              <a:rPr sz="1800" spc="-30" dirty="0">
                <a:latin typeface="Microsoft Sans Serif"/>
                <a:cs typeface="Microsoft Sans Serif"/>
              </a:rPr>
              <a:t>легко </a:t>
            </a:r>
            <a:r>
              <a:rPr sz="1800" spc="-15" dirty="0">
                <a:latin typeface="Microsoft Sans Serif"/>
                <a:cs typeface="Microsoft Sans Serif"/>
              </a:rPr>
              <a:t>решается при 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использовании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сахарозаменителей</a:t>
            </a:r>
            <a:endParaRPr sz="1800">
              <a:latin typeface="Microsoft Sans Serif"/>
              <a:cs typeface="Microsoft Sans Serif"/>
            </a:endParaRPr>
          </a:p>
          <a:p>
            <a:pPr marL="299085" marR="6985" indent="-287020" algn="just">
              <a:lnSpc>
                <a:spcPts val="2400"/>
              </a:lnSpc>
              <a:spcBef>
                <a:spcPts val="120"/>
              </a:spcBef>
              <a:buClr>
                <a:srgbClr val="FF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Необходимость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заранее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запланировать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количество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хлебных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единиц, 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поскольку</a:t>
            </a:r>
            <a:r>
              <a:rPr sz="1800" spc="-4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инсулин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вводится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до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еды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 algn="just">
              <a:lnSpc>
                <a:spcPct val="100000"/>
              </a:lnSpc>
              <a:spcBef>
                <a:spcPts val="125"/>
              </a:spcBef>
              <a:buClr>
                <a:srgbClr val="FF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Необходима</a:t>
            </a:r>
            <a:r>
              <a:rPr sz="1800" spc="10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оценка</a:t>
            </a:r>
            <a:r>
              <a:rPr sz="1800" spc="104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усваиваемых</a:t>
            </a:r>
            <a:r>
              <a:rPr sz="1800" spc="103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углеводов</a:t>
            </a:r>
            <a:r>
              <a:rPr sz="1800" spc="107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по</a:t>
            </a:r>
            <a:r>
              <a:rPr sz="1800" spc="104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системе</a:t>
            </a:r>
            <a:r>
              <a:rPr sz="1800" spc="107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хлебных</a:t>
            </a:r>
            <a:endParaRPr sz="1800">
              <a:latin typeface="Microsoft Sans Serif"/>
              <a:cs typeface="Microsoft Sans Serif"/>
            </a:endParaRPr>
          </a:p>
          <a:p>
            <a:pPr marL="299085" algn="just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Microsoft Sans Serif"/>
                <a:cs typeface="Microsoft Sans Serif"/>
              </a:rPr>
              <a:t>единиц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(ХЕ)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для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коррекции</a:t>
            </a:r>
            <a:r>
              <a:rPr sz="1800" spc="-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дозы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инсулина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перед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едой.</a:t>
            </a:r>
            <a:endParaRPr sz="1800">
              <a:latin typeface="Microsoft Sans Serif"/>
              <a:cs typeface="Microsoft Sans Serif"/>
            </a:endParaRPr>
          </a:p>
          <a:p>
            <a:pPr marL="299085" indent="-287020" algn="just">
              <a:lnSpc>
                <a:spcPct val="100000"/>
              </a:lnSpc>
              <a:spcBef>
                <a:spcPts val="240"/>
              </a:spcBef>
              <a:buClr>
                <a:srgbClr val="FF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Не</a:t>
            </a:r>
            <a:r>
              <a:rPr sz="1800" spc="75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рекомендуется</a:t>
            </a:r>
            <a:r>
              <a:rPr sz="1800" spc="76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есть</a:t>
            </a:r>
            <a:r>
              <a:rPr sz="1800" spc="75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большими</a:t>
            </a:r>
            <a:r>
              <a:rPr sz="1800" spc="75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порциями,</a:t>
            </a:r>
            <a:r>
              <a:rPr sz="1800" spc="76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лучше</a:t>
            </a:r>
            <a:r>
              <a:rPr sz="1800" spc="73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понемногу,</a:t>
            </a:r>
            <a:r>
              <a:rPr sz="1800" spc="76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но</a:t>
            </a:r>
            <a:endParaRPr sz="1800">
              <a:latin typeface="Microsoft Sans Serif"/>
              <a:cs typeface="Microsoft Sans Serif"/>
            </a:endParaRPr>
          </a:p>
          <a:p>
            <a:pPr marL="299085" algn="just">
              <a:lnSpc>
                <a:spcPct val="100000"/>
              </a:lnSpc>
              <a:spcBef>
                <a:spcPts val="240"/>
              </a:spcBef>
            </a:pPr>
            <a:r>
              <a:rPr sz="1800" spc="-10" dirty="0">
                <a:latin typeface="Microsoft Sans Serif"/>
                <a:cs typeface="Microsoft Sans Serif"/>
              </a:rPr>
              <a:t>часто: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при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сахарном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диабете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советуют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питаться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5-6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раз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день</a:t>
            </a:r>
            <a:endParaRPr sz="1800">
              <a:latin typeface="Microsoft Sans Serif"/>
              <a:cs typeface="Microsoft Sans Serif"/>
            </a:endParaRPr>
          </a:p>
          <a:p>
            <a:pPr marL="299085" marR="6350" indent="-287020" algn="just">
              <a:lnSpc>
                <a:spcPct val="111200"/>
              </a:lnSpc>
              <a:buClr>
                <a:srgbClr val="FF0000"/>
              </a:buClr>
              <a:buFont typeface="Wingdings"/>
              <a:buChar char=""/>
              <a:tabLst>
                <a:tab pos="299720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Обычно </a:t>
            </a:r>
            <a:r>
              <a:rPr sz="18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ХЕ </a:t>
            </a:r>
            <a:r>
              <a:rPr sz="1800" dirty="0">
                <a:latin typeface="Microsoft Sans Serif"/>
                <a:cs typeface="Microsoft Sans Serif"/>
              </a:rPr>
              <a:t>в </a:t>
            </a:r>
            <a:r>
              <a:rPr sz="1800" spc="-30" dirty="0">
                <a:latin typeface="Microsoft Sans Serif"/>
                <a:cs typeface="Microsoft Sans Serif"/>
              </a:rPr>
              <a:t>сутки </a:t>
            </a:r>
            <a:r>
              <a:rPr sz="1800" spc="-10" dirty="0">
                <a:latin typeface="Microsoft Sans Serif"/>
                <a:cs typeface="Microsoft Sans Serif"/>
              </a:rPr>
              <a:t>составляет </a:t>
            </a:r>
            <a:r>
              <a:rPr sz="1800" spc="-25" dirty="0">
                <a:latin typeface="Microsoft Sans Serif"/>
                <a:cs typeface="Microsoft Sans Serif"/>
              </a:rPr>
              <a:t>от </a:t>
            </a: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18 до 25 </a:t>
            </a:r>
            <a:r>
              <a:rPr sz="18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единиц</a:t>
            </a:r>
            <a:r>
              <a:rPr sz="1800" spc="-15" dirty="0">
                <a:latin typeface="Microsoft Sans Serif"/>
                <a:cs typeface="Microsoft Sans Serif"/>
              </a:rPr>
              <a:t>. </a:t>
            </a:r>
            <a:r>
              <a:rPr sz="1800" spc="-5" dirty="0">
                <a:latin typeface="Microsoft Sans Serif"/>
                <a:cs typeface="Microsoft Sans Serif"/>
              </a:rPr>
              <a:t>На </a:t>
            </a:r>
            <a:r>
              <a:rPr sz="1800" spc="-30" dirty="0">
                <a:latin typeface="Microsoft Sans Serif"/>
                <a:cs typeface="Microsoft Sans Serif"/>
              </a:rPr>
              <a:t>завтрак, </a:t>
            </a:r>
            <a:r>
              <a:rPr sz="1800" spc="-15" dirty="0">
                <a:latin typeface="Microsoft Sans Serif"/>
                <a:cs typeface="Microsoft Sans Serif"/>
              </a:rPr>
              <a:t>обед </a:t>
            </a:r>
            <a:r>
              <a:rPr sz="1800" spc="-5" dirty="0">
                <a:latin typeface="Microsoft Sans Serif"/>
                <a:cs typeface="Microsoft Sans Serif"/>
              </a:rPr>
              <a:t>и 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ужин </a:t>
            </a:r>
            <a:r>
              <a:rPr sz="1800" spc="-35" dirty="0">
                <a:latin typeface="Microsoft Sans Serif"/>
                <a:cs typeface="Microsoft Sans Serif"/>
              </a:rPr>
              <a:t>можно </a:t>
            </a:r>
            <a:r>
              <a:rPr sz="1800" spc="-15" dirty="0">
                <a:latin typeface="Microsoft Sans Serif"/>
                <a:cs typeface="Microsoft Sans Serif"/>
              </a:rPr>
              <a:t>употребить </a:t>
            </a: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3-5 </a:t>
            </a:r>
            <a:r>
              <a:rPr sz="18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ХЕ</a:t>
            </a:r>
            <a:r>
              <a:rPr sz="18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(75% </a:t>
            </a:r>
            <a:r>
              <a:rPr sz="1800" spc="-20" dirty="0">
                <a:latin typeface="Microsoft Sans Serif"/>
                <a:cs typeface="Microsoft Sans Serif"/>
              </a:rPr>
              <a:t>объема </a:t>
            </a:r>
            <a:r>
              <a:rPr sz="1800" spc="-25" dirty="0">
                <a:latin typeface="Microsoft Sans Serif"/>
                <a:cs typeface="Microsoft Sans Serif"/>
              </a:rPr>
              <a:t>суточного </a:t>
            </a:r>
            <a:r>
              <a:rPr sz="1800" spc="-5" dirty="0">
                <a:latin typeface="Microsoft Sans Serif"/>
                <a:cs typeface="Microsoft Sans Serif"/>
              </a:rPr>
              <a:t>рациона), </a:t>
            </a:r>
            <a:r>
              <a:rPr sz="1800" spc="-20" dirty="0">
                <a:latin typeface="Microsoft Sans Serif"/>
                <a:cs typeface="Microsoft Sans Serif"/>
              </a:rPr>
              <a:t>на </a:t>
            </a:r>
            <a:r>
              <a:rPr sz="1800" spc="-15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полдник</a:t>
            </a:r>
            <a:r>
              <a:rPr sz="180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и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30" dirty="0">
                <a:latin typeface="Microsoft Sans Serif"/>
                <a:cs typeface="Microsoft Sans Serif"/>
              </a:rPr>
              <a:t>поздний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ужин</a:t>
            </a:r>
            <a:r>
              <a:rPr sz="1800" spc="35" dirty="0">
                <a:latin typeface="Microsoft Sans Serif"/>
                <a:cs typeface="Microsoft Sans Serif"/>
              </a:rPr>
              <a:t> </a:t>
            </a:r>
            <a:r>
              <a:rPr sz="1800" spc="470" dirty="0">
                <a:latin typeface="Microsoft Sans Serif"/>
                <a:cs typeface="Microsoft Sans Serif"/>
              </a:rPr>
              <a:t>–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FF0000"/>
                </a:solidFill>
                <a:latin typeface="Microsoft Sans Serif"/>
                <a:cs typeface="Microsoft Sans Serif"/>
              </a:rPr>
              <a:t>1-2</a:t>
            </a:r>
            <a:r>
              <a:rPr sz="1800" spc="3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ХЕ</a:t>
            </a:r>
            <a:r>
              <a:rPr sz="1800" spc="2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(25%).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62225" y="428701"/>
            <a:ext cx="39509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15" dirty="0"/>
              <a:t>Заменители</a:t>
            </a:r>
            <a:r>
              <a:rPr sz="3200" spc="10" dirty="0"/>
              <a:t> </a:t>
            </a:r>
            <a:r>
              <a:rPr sz="3200" spc="-5" dirty="0"/>
              <a:t>сахара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900683" y="1342644"/>
            <a:ext cx="3240405" cy="2030095"/>
          </a:xfrm>
          <a:prstGeom prst="rect">
            <a:avLst/>
          </a:prstGeom>
          <a:solidFill>
            <a:srgbClr val="E3DFEE"/>
          </a:solidFill>
          <a:ln w="9144">
            <a:solidFill>
              <a:srgbClr val="B71E42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542290" marR="640715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Некалорийные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5" dirty="0">
                <a:solidFill>
                  <a:srgbClr val="006FC0"/>
                </a:solidFill>
                <a:latin typeface="Microsoft Sans Serif"/>
                <a:cs typeface="Microsoft Sans Serif"/>
              </a:rPr>
              <a:t>заменители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сахара </a:t>
            </a:r>
            <a:r>
              <a:rPr sz="1800" spc="-459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(подсластители)</a:t>
            </a:r>
            <a:r>
              <a:rPr sz="1800" spc="-10" dirty="0"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 marL="1121410" indent="-28702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"/>
              <a:tabLst>
                <a:tab pos="1122045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Сукралоза</a:t>
            </a:r>
            <a:endParaRPr sz="1800">
              <a:latin typeface="Microsoft Sans Serif"/>
              <a:cs typeface="Microsoft Sans Serif"/>
            </a:endParaRPr>
          </a:p>
          <a:p>
            <a:pPr marL="1121410" indent="-28702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1122045" algn="l"/>
              </a:tabLst>
            </a:pPr>
            <a:r>
              <a:rPr sz="1800" spc="-15" dirty="0">
                <a:latin typeface="Microsoft Sans Serif"/>
                <a:cs typeface="Microsoft Sans Serif"/>
              </a:rPr>
              <a:t>Аспартам</a:t>
            </a:r>
            <a:endParaRPr sz="1800">
              <a:latin typeface="Microsoft Sans Serif"/>
              <a:cs typeface="Microsoft Sans Serif"/>
            </a:endParaRPr>
          </a:p>
          <a:p>
            <a:pPr marL="1121410" indent="-28702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1122045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Цикламат</a:t>
            </a:r>
            <a:endParaRPr sz="1800">
              <a:latin typeface="Microsoft Sans Serif"/>
              <a:cs typeface="Microsoft Sans Serif"/>
            </a:endParaRPr>
          </a:p>
          <a:p>
            <a:pPr marL="1121410" indent="-28702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1122045" algn="l"/>
              </a:tabLst>
            </a:pPr>
            <a:r>
              <a:rPr sz="1800" spc="-10" dirty="0">
                <a:latin typeface="Microsoft Sans Serif"/>
                <a:cs typeface="Microsoft Sans Serif"/>
              </a:rPr>
              <a:t>Стевия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57115" y="1342644"/>
            <a:ext cx="3816350" cy="2030095"/>
          </a:xfrm>
          <a:prstGeom prst="rect">
            <a:avLst/>
          </a:prstGeom>
          <a:solidFill>
            <a:srgbClr val="F8DAE8"/>
          </a:solidFill>
          <a:ln w="9144">
            <a:solidFill>
              <a:srgbClr val="B71E42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542925" marR="454659">
              <a:lnSpc>
                <a:spcPct val="100000"/>
              </a:lnSpc>
              <a:spcBef>
                <a:spcPts val="305"/>
              </a:spcBef>
            </a:pP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Наряду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с </a:t>
            </a: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некалорийными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сахарозаменителями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в </a:t>
            </a:r>
            <a:r>
              <a:rPr sz="18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продаже имеются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аналоги </a:t>
            </a:r>
            <a:r>
              <a:rPr sz="1800" spc="-4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сахара</a:t>
            </a:r>
            <a:r>
              <a:rPr sz="18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:</a:t>
            </a:r>
            <a:endParaRPr sz="1800">
              <a:latin typeface="Microsoft Sans Serif"/>
              <a:cs typeface="Microsoft Sans Serif"/>
            </a:endParaRPr>
          </a:p>
          <a:p>
            <a:pPr marL="1186180" indent="-35115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"/>
              <a:tabLst>
                <a:tab pos="1186180" algn="l"/>
                <a:tab pos="1186815" algn="l"/>
              </a:tabLst>
            </a:pPr>
            <a:r>
              <a:rPr sz="1800" spc="-20" dirty="0">
                <a:latin typeface="Microsoft Sans Serif"/>
                <a:cs typeface="Microsoft Sans Serif"/>
              </a:rPr>
              <a:t>Ксилит</a:t>
            </a:r>
            <a:endParaRPr sz="1800">
              <a:latin typeface="Microsoft Sans Serif"/>
              <a:cs typeface="Microsoft Sans Serif"/>
            </a:endParaRPr>
          </a:p>
          <a:p>
            <a:pPr marL="1186180" indent="-351155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1186180" algn="l"/>
                <a:tab pos="1186815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Сорбит</a:t>
            </a:r>
            <a:endParaRPr sz="1800">
              <a:latin typeface="Microsoft Sans Serif"/>
              <a:cs typeface="Microsoft Sans Serif"/>
            </a:endParaRPr>
          </a:p>
          <a:p>
            <a:pPr marL="1186180" indent="-351155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1186180" algn="l"/>
                <a:tab pos="1186815" algn="l"/>
              </a:tabLst>
            </a:pPr>
            <a:r>
              <a:rPr sz="1800" spc="-55" dirty="0">
                <a:latin typeface="Microsoft Sans Serif"/>
                <a:cs typeface="Microsoft Sans Serif"/>
              </a:rPr>
              <a:t>Фруктоза</a:t>
            </a:r>
            <a:endParaRPr sz="18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00683" y="3863340"/>
            <a:ext cx="7345680" cy="1198245"/>
          </a:xfrm>
          <a:prstGeom prst="rect">
            <a:avLst/>
          </a:prstGeom>
          <a:solidFill>
            <a:srgbClr val="E0E9EB"/>
          </a:solidFill>
          <a:ln w="9144">
            <a:solidFill>
              <a:srgbClr val="B71E42"/>
            </a:solidFill>
          </a:ln>
        </p:spPr>
        <p:txBody>
          <a:bodyPr vert="horz" wrap="square" lIns="0" tIns="38735" rIns="0" bIns="0" rtlCol="0">
            <a:spAutoFit/>
          </a:bodyPr>
          <a:lstStyle/>
          <a:p>
            <a:pPr marL="377825" indent="-287655">
              <a:lnSpc>
                <a:spcPct val="100000"/>
              </a:lnSpc>
              <a:spcBef>
                <a:spcPts val="305"/>
              </a:spcBef>
              <a:buClr>
                <a:srgbClr val="FF0000"/>
              </a:buClr>
              <a:buFont typeface="Wingdings"/>
              <a:buChar char=""/>
              <a:tabLst>
                <a:tab pos="37846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На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напитках</a:t>
            </a:r>
            <a:r>
              <a:rPr sz="1800" spc="-2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названии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можно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встретить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spc="5" dirty="0">
                <a:latin typeface="Microsoft Sans Serif"/>
                <a:cs typeface="Microsoft Sans Serif"/>
              </a:rPr>
              <a:t>слово:</a:t>
            </a:r>
            <a:endParaRPr sz="1800">
              <a:latin typeface="Microsoft Sans Serif"/>
              <a:cs typeface="Microsoft Sans Serif"/>
            </a:endParaRPr>
          </a:p>
          <a:p>
            <a:pPr marL="542290">
              <a:lnSpc>
                <a:spcPct val="100000"/>
              </a:lnSpc>
            </a:pP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light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dirty="0">
                <a:solidFill>
                  <a:srgbClr val="006FC0"/>
                </a:solidFill>
                <a:latin typeface="Microsoft Sans Serif"/>
                <a:cs typeface="Microsoft Sans Serif"/>
              </a:rPr>
              <a:t>(лайт)</a:t>
            </a:r>
            <a:r>
              <a:rPr sz="1800" spc="1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10" dirty="0">
                <a:solidFill>
                  <a:srgbClr val="006FC0"/>
                </a:solidFill>
                <a:latin typeface="Microsoft Sans Serif"/>
                <a:cs typeface="Microsoft Sans Serif"/>
              </a:rPr>
              <a:t>или</a:t>
            </a:r>
            <a:r>
              <a:rPr sz="1800" spc="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5" dirty="0">
                <a:solidFill>
                  <a:srgbClr val="006FC0"/>
                </a:solidFill>
                <a:latin typeface="Microsoft Sans Serif"/>
                <a:cs typeface="Microsoft Sans Serif"/>
              </a:rPr>
              <a:t>diet</a:t>
            </a:r>
            <a:r>
              <a:rPr sz="1800" spc="-20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(диет).</a:t>
            </a:r>
            <a:endParaRPr sz="1800">
              <a:latin typeface="Microsoft Sans Serif"/>
              <a:cs typeface="Microsoft Sans Serif"/>
            </a:endParaRPr>
          </a:p>
          <a:p>
            <a:pPr marL="377825" indent="-287655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"/>
              <a:tabLst>
                <a:tab pos="378460" algn="l"/>
              </a:tabLst>
            </a:pPr>
            <a:r>
              <a:rPr sz="1800" spc="-5" dirty="0">
                <a:latin typeface="Microsoft Sans Serif"/>
                <a:cs typeface="Microsoft Sans Serif"/>
              </a:rPr>
              <a:t>На</a:t>
            </a:r>
            <a:r>
              <a:rPr sz="1800" spc="2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этикетке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отечественных</a:t>
            </a:r>
            <a:r>
              <a:rPr sz="1800" spc="9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напитков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можно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найти</a:t>
            </a:r>
            <a:r>
              <a:rPr sz="1800" spc="30" dirty="0">
                <a:latin typeface="Microsoft Sans Serif"/>
                <a:cs typeface="Microsoft Sans Serif"/>
              </a:rPr>
              <a:t> </a:t>
            </a:r>
            <a:r>
              <a:rPr sz="1800" spc="-25" dirty="0">
                <a:latin typeface="Microsoft Sans Serif"/>
                <a:cs typeface="Microsoft Sans Serif"/>
              </a:rPr>
              <a:t>фразу:</a:t>
            </a:r>
            <a:endParaRPr sz="1800">
              <a:latin typeface="Microsoft Sans Serif"/>
              <a:cs typeface="Microsoft Sans Serif"/>
            </a:endParaRPr>
          </a:p>
          <a:p>
            <a:pPr marL="606425">
              <a:lnSpc>
                <a:spcPct val="100000"/>
              </a:lnSpc>
            </a:pPr>
            <a:r>
              <a:rPr sz="1800" spc="-10" dirty="0">
                <a:solidFill>
                  <a:srgbClr val="006FC0"/>
                </a:solidFill>
                <a:latin typeface="Microsoft Sans Serif"/>
                <a:cs typeface="Microsoft Sans Serif"/>
              </a:rPr>
              <a:t>не содержит</a:t>
            </a:r>
            <a:r>
              <a:rPr sz="1800" spc="-65" dirty="0">
                <a:solidFill>
                  <a:srgbClr val="006FC0"/>
                </a:solidFill>
                <a:latin typeface="Microsoft Sans Serif"/>
                <a:cs typeface="Microsoft Sans Serif"/>
              </a:rPr>
              <a:t> </a:t>
            </a:r>
            <a:r>
              <a:rPr sz="1800" spc="-15" dirty="0">
                <a:solidFill>
                  <a:srgbClr val="006FC0"/>
                </a:solidFill>
                <a:latin typeface="Microsoft Sans Serif"/>
                <a:cs typeface="Microsoft Sans Serif"/>
              </a:rPr>
              <a:t>углеводов.</a:t>
            </a:r>
            <a:endParaRPr sz="18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59126" y="358216"/>
            <a:ext cx="3519170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5" dirty="0"/>
              <a:t>Немного</a:t>
            </a:r>
            <a:r>
              <a:rPr sz="3200" spc="-15" dirty="0"/>
              <a:t> истории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472846" y="1296416"/>
            <a:ext cx="5679440" cy="368363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44170" indent="-344170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"/>
              <a:tabLst>
                <a:tab pos="344170" algn="l"/>
                <a:tab pos="35750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Первое</a:t>
            </a:r>
            <a:r>
              <a:rPr sz="2000" spc="44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упоминание</a:t>
            </a:r>
            <a:r>
              <a:rPr sz="2000" spc="44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о</a:t>
            </a:r>
            <a:r>
              <a:rPr sz="2000" spc="415" dirty="0">
                <a:latin typeface="Microsoft Sans Serif"/>
                <a:cs typeface="Microsoft Sans Serif"/>
              </a:rPr>
              <a:t> </a:t>
            </a:r>
            <a:r>
              <a:rPr sz="2000" spc="-25" dirty="0">
                <a:latin typeface="Microsoft Sans Serif"/>
                <a:cs typeface="Microsoft Sans Serif"/>
              </a:rPr>
              <a:t>диабете</a:t>
            </a:r>
            <a:r>
              <a:rPr sz="2000" spc="45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относится</a:t>
            </a:r>
            <a:r>
              <a:rPr sz="2000" spc="450" dirty="0">
                <a:latin typeface="Microsoft Sans Serif"/>
                <a:cs typeface="Microsoft Sans Serif"/>
              </a:rPr>
              <a:t> </a:t>
            </a:r>
            <a:r>
              <a:rPr sz="2000" spc="-130" dirty="0">
                <a:latin typeface="Microsoft Sans Serif"/>
                <a:cs typeface="Microsoft Sans Serif"/>
              </a:rPr>
              <a:t>к</a:t>
            </a:r>
            <a:endParaRPr sz="2000" dirty="0">
              <a:latin typeface="Microsoft Sans Serif"/>
              <a:cs typeface="Microsoft Sans Serif"/>
            </a:endParaRPr>
          </a:p>
          <a:p>
            <a:pPr marL="356870">
              <a:lnSpc>
                <a:spcPct val="100000"/>
              </a:lnSpc>
            </a:pPr>
            <a:r>
              <a:rPr sz="2000" spc="-10" dirty="0">
                <a:latin typeface="Microsoft Sans Serif"/>
                <a:cs typeface="Microsoft Sans Serif"/>
              </a:rPr>
              <a:t>1500-3000</a:t>
            </a:r>
            <a:r>
              <a:rPr sz="2000" spc="55" dirty="0">
                <a:latin typeface="Microsoft Sans Serif"/>
                <a:cs typeface="Microsoft Sans Serif"/>
              </a:rPr>
              <a:t> </a:t>
            </a:r>
            <a:r>
              <a:rPr sz="2000" spc="-114" dirty="0">
                <a:latin typeface="Microsoft Sans Serif"/>
                <a:cs typeface="Microsoft Sans Serif"/>
              </a:rPr>
              <a:t>гг.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до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н.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dirty="0">
                <a:latin typeface="Microsoft Sans Serif"/>
                <a:cs typeface="Microsoft Sans Serif"/>
              </a:rPr>
              <a:t>э.</a:t>
            </a: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 dirty="0">
              <a:latin typeface="Microsoft Sans Serif"/>
              <a:cs typeface="Microsoft Sans Serif"/>
            </a:endParaRPr>
          </a:p>
          <a:p>
            <a:pPr marL="344170" indent="-34417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44170" algn="l"/>
                <a:tab pos="357505" algn="l"/>
              </a:tabLst>
            </a:pPr>
            <a:r>
              <a:rPr sz="2000" spc="-35" dirty="0">
                <a:latin typeface="Microsoft Sans Serif"/>
                <a:cs typeface="Microsoft Sans Serif"/>
              </a:rPr>
              <a:t>Термин</a:t>
            </a:r>
            <a:r>
              <a:rPr sz="2000" spc="37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«диабет»</a:t>
            </a:r>
            <a:r>
              <a:rPr sz="2000" spc="37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придумал</a:t>
            </a:r>
            <a:r>
              <a:rPr sz="2000" spc="36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древнеримский</a:t>
            </a:r>
            <a:endParaRPr sz="2000" dirty="0">
              <a:latin typeface="Microsoft Sans Serif"/>
              <a:cs typeface="Microsoft Sans Serif"/>
            </a:endParaRPr>
          </a:p>
          <a:p>
            <a:pPr marL="37465" algn="ctr">
              <a:lnSpc>
                <a:spcPct val="100000"/>
              </a:lnSpc>
              <a:spcBef>
                <a:spcPts val="5"/>
              </a:spcBef>
            </a:pPr>
            <a:r>
              <a:rPr sz="2000" spc="-30" dirty="0">
                <a:latin typeface="Microsoft Sans Serif"/>
                <a:cs typeface="Microsoft Sans Serif"/>
              </a:rPr>
              <a:t>врач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Аретей</a:t>
            </a:r>
            <a:r>
              <a:rPr sz="2000" spc="80" dirty="0">
                <a:latin typeface="Microsoft Sans Serif"/>
                <a:cs typeface="Microsoft Sans Serif"/>
              </a:rPr>
              <a:t> </a:t>
            </a:r>
            <a:r>
              <a:rPr sz="2000" spc="-55" dirty="0">
                <a:latin typeface="Microsoft Sans Serif"/>
                <a:cs typeface="Microsoft Sans Serif"/>
              </a:rPr>
              <a:t>из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Каппадокии</a:t>
            </a:r>
            <a:r>
              <a:rPr sz="2000" spc="114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(30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520" dirty="0">
                <a:latin typeface="Microsoft Sans Serif"/>
                <a:cs typeface="Microsoft Sans Serif"/>
              </a:rPr>
              <a:t>–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90</a:t>
            </a:r>
            <a:r>
              <a:rPr sz="2000" spc="40" dirty="0">
                <a:latin typeface="Microsoft Sans Serif"/>
                <a:cs typeface="Microsoft Sans Serif"/>
              </a:rPr>
              <a:t> </a:t>
            </a:r>
            <a:r>
              <a:rPr sz="2000" spc="-150" dirty="0">
                <a:latin typeface="Microsoft Sans Serif"/>
                <a:cs typeface="Microsoft Sans Serif"/>
              </a:rPr>
              <a:t>г.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н</a:t>
            </a:r>
            <a:r>
              <a:rPr sz="200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э.)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 dirty="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В</a:t>
            </a:r>
            <a:r>
              <a:rPr sz="2000" spc="155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переводе</a:t>
            </a:r>
            <a:r>
              <a:rPr sz="2000" spc="15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с</a:t>
            </a:r>
            <a:r>
              <a:rPr sz="2000" spc="204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греческого</a:t>
            </a:r>
            <a:r>
              <a:rPr sz="2000" spc="22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«диабайно»</a:t>
            </a:r>
            <a:r>
              <a:rPr sz="2000" spc="160" dirty="0">
                <a:latin typeface="Microsoft Sans Serif"/>
                <a:cs typeface="Microsoft Sans Serif"/>
              </a:rPr>
              <a:t> </a:t>
            </a:r>
            <a:r>
              <a:rPr sz="2000" spc="-35" dirty="0">
                <a:latin typeface="Microsoft Sans Serif"/>
                <a:cs typeface="Microsoft Sans Serif"/>
              </a:rPr>
              <a:t>значит</a:t>
            </a:r>
            <a:endParaRPr sz="2000" dirty="0">
              <a:latin typeface="Microsoft Sans Serif"/>
              <a:cs typeface="Microsoft Sans Serif"/>
            </a:endParaRPr>
          </a:p>
          <a:p>
            <a:pPr marL="356870">
              <a:lnSpc>
                <a:spcPct val="100000"/>
              </a:lnSpc>
            </a:pPr>
            <a:r>
              <a:rPr sz="2000" spc="-30" dirty="0">
                <a:latin typeface="Microsoft Sans Serif"/>
                <a:cs typeface="Microsoft Sans Serif"/>
              </a:rPr>
              <a:t>«прохожу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через</a:t>
            </a:r>
            <a:r>
              <a:rPr sz="2000" spc="2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что-нибудь,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45" dirty="0">
                <a:latin typeface="Microsoft Sans Serif"/>
                <a:cs typeface="Microsoft Sans Serif"/>
              </a:rPr>
              <a:t>сквозь»</a:t>
            </a:r>
            <a:endParaRPr sz="2000" dirty="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100" dirty="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56870" algn="l"/>
                <a:tab pos="357505" algn="l"/>
                <a:tab pos="762635" algn="l"/>
                <a:tab pos="1564005" algn="l"/>
                <a:tab pos="1932939" algn="l"/>
                <a:tab pos="2280920" algn="l"/>
                <a:tab pos="3188970" algn="l"/>
                <a:tab pos="453072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В	</a:t>
            </a:r>
            <a:r>
              <a:rPr sz="2000" spc="-5" dirty="0">
                <a:latin typeface="Microsoft Sans Serif"/>
                <a:cs typeface="Microsoft Sans Serif"/>
              </a:rPr>
              <a:t>1675	</a:t>
            </a:r>
            <a:r>
              <a:rPr sz="2000" spc="-145" dirty="0">
                <a:latin typeface="Microsoft Sans Serif"/>
                <a:cs typeface="Microsoft Sans Serif"/>
              </a:rPr>
              <a:t>г.	</a:t>
            </a:r>
            <a:r>
              <a:rPr sz="2000" spc="-130" dirty="0">
                <a:latin typeface="Microsoft Sans Serif"/>
                <a:cs typeface="Microsoft Sans Serif"/>
              </a:rPr>
              <a:t>к	</a:t>
            </a:r>
            <a:r>
              <a:rPr sz="2000" spc="-5" dirty="0">
                <a:latin typeface="Microsoft Sans Serif"/>
                <a:cs typeface="Microsoft Sans Serif"/>
              </a:rPr>
              <a:t>слову	</a:t>
            </a:r>
            <a:r>
              <a:rPr sz="2000" spc="-20" dirty="0">
                <a:latin typeface="Microsoft Sans Serif"/>
                <a:cs typeface="Microsoft Sans Serif"/>
              </a:rPr>
              <a:t>«диабет»	</a:t>
            </a:r>
            <a:r>
              <a:rPr sz="2000" spc="-10" dirty="0">
                <a:latin typeface="Microsoft Sans Serif"/>
                <a:cs typeface="Microsoft Sans Serif"/>
              </a:rPr>
              <a:t>добавили</a:t>
            </a:r>
            <a:endParaRPr sz="2000" dirty="0">
              <a:latin typeface="Microsoft Sans Serif"/>
              <a:cs typeface="Microsoft Sans Serif"/>
            </a:endParaRPr>
          </a:p>
          <a:p>
            <a:pPr marL="356870">
              <a:lnSpc>
                <a:spcPct val="100000"/>
              </a:lnSpc>
              <a:tabLst>
                <a:tab pos="1939289" algn="l"/>
                <a:tab pos="2353945" algn="l"/>
                <a:tab pos="3805554" algn="l"/>
                <a:tab pos="4732020" algn="l"/>
                <a:tab pos="5149850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«са</a:t>
            </a:r>
            <a:r>
              <a:rPr sz="2000" spc="-20" dirty="0">
                <a:latin typeface="Microsoft Sans Serif"/>
                <a:cs typeface="Microsoft Sans Serif"/>
              </a:rPr>
              <a:t>х</a:t>
            </a:r>
            <a:r>
              <a:rPr sz="2000" spc="-10" dirty="0">
                <a:latin typeface="Microsoft Sans Serif"/>
                <a:cs typeface="Microsoft Sans Serif"/>
              </a:rPr>
              <a:t>а</a:t>
            </a:r>
            <a:r>
              <a:rPr sz="2000" spc="-20" dirty="0">
                <a:latin typeface="Microsoft Sans Serif"/>
                <a:cs typeface="Microsoft Sans Serif"/>
              </a:rPr>
              <a:t>р</a:t>
            </a:r>
            <a:r>
              <a:rPr sz="2000" spc="-10" dirty="0">
                <a:latin typeface="Microsoft Sans Serif"/>
                <a:cs typeface="Microsoft Sans Serif"/>
              </a:rPr>
              <a:t>н</a:t>
            </a:r>
            <a:r>
              <a:rPr sz="2000" spc="-5" dirty="0">
                <a:latin typeface="Microsoft Sans Serif"/>
                <a:cs typeface="Microsoft Sans Serif"/>
              </a:rPr>
              <a:t>ы</a:t>
            </a:r>
            <a:r>
              <a:rPr sz="2000" spc="-15" dirty="0">
                <a:latin typeface="Microsoft Sans Serif"/>
                <a:cs typeface="Microsoft Sans Serif"/>
              </a:rPr>
              <a:t>й</a:t>
            </a:r>
            <a:r>
              <a:rPr sz="2000" spc="-5" dirty="0">
                <a:latin typeface="Microsoft Sans Serif"/>
                <a:cs typeface="Microsoft Sans Serif"/>
              </a:rPr>
              <a:t>»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60" dirty="0">
                <a:latin typeface="Microsoft Sans Serif"/>
                <a:cs typeface="Microsoft Sans Serif"/>
              </a:rPr>
              <a:t>о</a:t>
            </a:r>
            <a:r>
              <a:rPr sz="2000" spc="-5" dirty="0">
                <a:latin typeface="Microsoft Sans Serif"/>
                <a:cs typeface="Microsoft Sans Serif"/>
              </a:rPr>
              <a:t>т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30" dirty="0">
                <a:latin typeface="Microsoft Sans Serif"/>
                <a:cs typeface="Microsoft Sans Serif"/>
              </a:rPr>
              <a:t>л</a:t>
            </a:r>
            <a:r>
              <a:rPr sz="2000" spc="-60" dirty="0">
                <a:latin typeface="Microsoft Sans Serif"/>
                <a:cs typeface="Microsoft Sans Serif"/>
              </a:rPr>
              <a:t>а</a:t>
            </a:r>
            <a:r>
              <a:rPr sz="2000" spc="-5" dirty="0">
                <a:latin typeface="Microsoft Sans Serif"/>
                <a:cs typeface="Microsoft Sans Serif"/>
              </a:rPr>
              <a:t>т</a:t>
            </a:r>
            <a:r>
              <a:rPr sz="2000" spc="-15" dirty="0">
                <a:latin typeface="Microsoft Sans Serif"/>
                <a:cs typeface="Microsoft Sans Serif"/>
              </a:rPr>
              <a:t>ин</a:t>
            </a:r>
            <a:r>
              <a:rPr sz="2000" spc="5" dirty="0">
                <a:latin typeface="Microsoft Sans Serif"/>
                <a:cs typeface="Microsoft Sans Serif"/>
              </a:rPr>
              <a:t>с</a:t>
            </a:r>
            <a:r>
              <a:rPr sz="2000" spc="-114" dirty="0">
                <a:latin typeface="Microsoft Sans Serif"/>
                <a:cs typeface="Microsoft Sans Serif"/>
              </a:rPr>
              <a:t>к</a:t>
            </a:r>
            <a:r>
              <a:rPr sz="2000" spc="10" dirty="0">
                <a:latin typeface="Microsoft Sans Serif"/>
                <a:cs typeface="Microsoft Sans Serif"/>
              </a:rPr>
              <a:t>о</a:t>
            </a:r>
            <a:r>
              <a:rPr sz="2000" spc="-95" dirty="0">
                <a:latin typeface="Microsoft Sans Serif"/>
                <a:cs typeface="Microsoft Sans Serif"/>
              </a:rPr>
              <a:t>г</a:t>
            </a:r>
            <a:r>
              <a:rPr sz="2000" spc="-5" dirty="0">
                <a:latin typeface="Microsoft Sans Serif"/>
                <a:cs typeface="Microsoft Sans Serif"/>
              </a:rPr>
              <a:t>о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«</a:t>
            </a:r>
            <a:r>
              <a:rPr sz="2000" spc="30" dirty="0">
                <a:latin typeface="Microsoft Sans Serif"/>
                <a:cs typeface="Microsoft Sans Serif"/>
              </a:rPr>
              <a:t>m</a:t>
            </a:r>
            <a:r>
              <a:rPr sz="2000" spc="-15" dirty="0">
                <a:latin typeface="Microsoft Sans Serif"/>
                <a:cs typeface="Microsoft Sans Serif"/>
              </a:rPr>
              <a:t>e</a:t>
            </a:r>
            <a:r>
              <a:rPr sz="2000" spc="-20" dirty="0">
                <a:latin typeface="Microsoft Sans Serif"/>
                <a:cs typeface="Microsoft Sans Serif"/>
              </a:rPr>
              <a:t>l</a:t>
            </a:r>
            <a:r>
              <a:rPr sz="2000" spc="-10" dirty="0">
                <a:latin typeface="Microsoft Sans Serif"/>
                <a:cs typeface="Microsoft Sans Serif"/>
              </a:rPr>
              <a:t>»</a:t>
            </a:r>
            <a:r>
              <a:rPr sz="2000" spc="-5" dirty="0">
                <a:latin typeface="Microsoft Sans Serif"/>
                <a:cs typeface="Microsoft Sans Serif"/>
              </a:rPr>
              <a:t>,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35" dirty="0">
                <a:latin typeface="Microsoft Sans Serif"/>
                <a:cs typeface="Microsoft Sans Serif"/>
              </a:rPr>
              <a:t>т</a:t>
            </a:r>
            <a:r>
              <a:rPr sz="2000" spc="-5" dirty="0">
                <a:latin typeface="Microsoft Sans Serif"/>
                <a:cs typeface="Microsoft Sans Serif"/>
              </a:rPr>
              <a:t>о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0" dirty="0">
                <a:latin typeface="Microsoft Sans Serif"/>
                <a:cs typeface="Microsoft Sans Serif"/>
              </a:rPr>
              <a:t>есть</a:t>
            </a:r>
            <a:endParaRPr sz="2000" dirty="0">
              <a:latin typeface="Microsoft Sans Serif"/>
              <a:cs typeface="Microsoft Sans Serif"/>
            </a:endParaRPr>
          </a:p>
          <a:p>
            <a:pPr marL="356870">
              <a:lnSpc>
                <a:spcPct val="100000"/>
              </a:lnSpc>
            </a:pPr>
            <a:r>
              <a:rPr sz="2000" spc="-35" dirty="0">
                <a:latin typeface="Microsoft Sans Serif"/>
                <a:cs typeface="Microsoft Sans Serif"/>
              </a:rPr>
              <a:t>«мед»</a:t>
            </a:r>
            <a:endParaRPr sz="2000" dirty="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6415" y="1225296"/>
            <a:ext cx="2461133" cy="3735197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09825" y="139953"/>
            <a:ext cx="445643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612775">
              <a:lnSpc>
                <a:spcPct val="100000"/>
              </a:lnSpc>
              <a:spcBef>
                <a:spcPts val="100"/>
              </a:spcBef>
            </a:pPr>
            <a:r>
              <a:rPr spc="-15" dirty="0"/>
              <a:t>Физические</a:t>
            </a:r>
            <a:r>
              <a:rPr spc="635" dirty="0"/>
              <a:t> </a:t>
            </a:r>
            <a:r>
              <a:rPr spc="-15" dirty="0"/>
              <a:t>нагрузки </a:t>
            </a:r>
            <a:r>
              <a:rPr spc="-10" dirty="0"/>
              <a:t> </a:t>
            </a:r>
            <a:r>
              <a:rPr spc="-5" dirty="0"/>
              <a:t>при</a:t>
            </a:r>
            <a:r>
              <a:rPr spc="-30" dirty="0"/>
              <a:t> </a:t>
            </a:r>
            <a:r>
              <a:rPr spc="-5" dirty="0"/>
              <a:t>сахарном</a:t>
            </a:r>
            <a:r>
              <a:rPr spc="-35" dirty="0"/>
              <a:t> </a:t>
            </a:r>
            <a:r>
              <a:rPr spc="-10" dirty="0"/>
              <a:t>диабете</a:t>
            </a:r>
            <a:r>
              <a:rPr spc="25" dirty="0"/>
              <a:t> </a:t>
            </a:r>
            <a:r>
              <a:rPr dirty="0"/>
              <a:t>2</a:t>
            </a:r>
            <a:r>
              <a:rPr spc="-25" dirty="0"/>
              <a:t> </a:t>
            </a:r>
            <a:r>
              <a:rPr spc="-15" dirty="0"/>
              <a:t>типа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75077" y="1505839"/>
            <a:ext cx="4295140" cy="3461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355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Arial"/>
                <a:cs typeface="Arial"/>
              </a:rPr>
              <a:t>Примеры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5" dirty="0">
                <a:latin typeface="Arial"/>
                <a:cs typeface="Arial"/>
              </a:rPr>
              <a:t>физических</a:t>
            </a:r>
            <a:r>
              <a:rPr sz="1800" b="1" spc="15" dirty="0">
                <a:latin typeface="Arial"/>
                <a:cs typeface="Arial"/>
              </a:rPr>
              <a:t> </a:t>
            </a:r>
            <a:r>
              <a:rPr sz="1800" b="1" spc="-30" dirty="0">
                <a:latin typeface="Arial"/>
                <a:cs typeface="Arial"/>
              </a:rPr>
              <a:t>нагрузок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300">
              <a:latin typeface="Arial"/>
              <a:cs typeface="Arial"/>
            </a:endParaRPr>
          </a:p>
          <a:p>
            <a:pPr marL="268605" marR="8255" indent="-256540" algn="just">
              <a:lnSpc>
                <a:spcPct val="89300"/>
              </a:lnSpc>
              <a:buClr>
                <a:srgbClr val="FF0000"/>
              </a:buClr>
              <a:buFont typeface="Wingdings"/>
              <a:buChar char=""/>
              <a:tabLst>
                <a:tab pos="269240" algn="l"/>
              </a:tabLst>
            </a:pPr>
            <a:r>
              <a:rPr sz="1400" b="1" spc="-10" dirty="0">
                <a:latin typeface="Arial"/>
                <a:cs typeface="Arial"/>
              </a:rPr>
              <a:t>Легкие: </a:t>
            </a:r>
            <a:r>
              <a:rPr sz="1400" spc="-25" dirty="0">
                <a:latin typeface="Microsoft Sans Serif"/>
                <a:cs typeface="Microsoft Sans Serif"/>
              </a:rPr>
              <a:t>ходьба, </a:t>
            </a:r>
            <a:r>
              <a:rPr sz="1400" spc="-15" dirty="0">
                <a:latin typeface="Microsoft Sans Serif"/>
                <a:cs typeface="Microsoft Sans Serif"/>
              </a:rPr>
              <a:t>велосипед, </a:t>
            </a:r>
            <a:r>
              <a:rPr sz="1400" spc="-20" dirty="0">
                <a:latin typeface="Microsoft Sans Serif"/>
                <a:cs typeface="Microsoft Sans Serif"/>
              </a:rPr>
              <a:t>работа </a:t>
            </a:r>
            <a:r>
              <a:rPr sz="1400" spc="-10" dirty="0">
                <a:latin typeface="Microsoft Sans Serif"/>
                <a:cs typeface="Microsoft Sans Serif"/>
              </a:rPr>
              <a:t>по </a:t>
            </a:r>
            <a:r>
              <a:rPr sz="1400" spc="-5" dirty="0">
                <a:latin typeface="Microsoft Sans Serif"/>
                <a:cs typeface="Microsoft Sans Serif"/>
              </a:rPr>
              <a:t>дому </a:t>
            </a:r>
            <a:r>
              <a:rPr sz="1400" spc="-10" dirty="0">
                <a:latin typeface="Microsoft Sans Serif"/>
                <a:cs typeface="Microsoft Sans Serif"/>
              </a:rPr>
              <a:t>и </a:t>
            </a:r>
            <a:r>
              <a:rPr sz="1400" spc="-5" dirty="0">
                <a:latin typeface="Microsoft Sans Serif"/>
                <a:cs typeface="Microsoft Sans Serif"/>
              </a:rPr>
              <a:t>в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саду,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занятия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йогой,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боулинг,</a:t>
            </a:r>
            <a:r>
              <a:rPr sz="1400" spc="30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настольный 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теннис,</a:t>
            </a:r>
            <a:r>
              <a:rPr sz="1400" spc="5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катание</a:t>
            </a:r>
            <a:r>
              <a:rPr sz="1400" spc="7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на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коньках,</a:t>
            </a:r>
            <a:r>
              <a:rPr sz="1400" spc="10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танцы</a:t>
            </a:r>
            <a:endParaRPr sz="1400">
              <a:latin typeface="Microsoft Sans Serif"/>
              <a:cs typeface="Microsoft Sans Serif"/>
            </a:endParaRPr>
          </a:p>
          <a:p>
            <a:pPr marL="268605" marR="5080" indent="-256540" algn="just">
              <a:lnSpc>
                <a:spcPct val="89200"/>
              </a:lnSpc>
              <a:spcBef>
                <a:spcPts val="615"/>
              </a:spcBef>
              <a:buClr>
                <a:srgbClr val="FF0000"/>
              </a:buClr>
              <a:buFont typeface="Wingdings"/>
              <a:buChar char=""/>
              <a:tabLst>
                <a:tab pos="269240" algn="l"/>
              </a:tabLst>
            </a:pPr>
            <a:r>
              <a:rPr sz="1400" b="1" spc="-15" dirty="0">
                <a:latin typeface="Arial"/>
                <a:cs typeface="Arial"/>
              </a:rPr>
              <a:t>Умеренные</a:t>
            </a:r>
            <a:r>
              <a:rPr sz="1400" spc="-15" dirty="0">
                <a:latin typeface="Microsoft Sans Serif"/>
                <a:cs typeface="Microsoft Sans Serif"/>
              </a:rPr>
              <a:t>: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быстрая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ходьба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35" dirty="0">
                <a:latin typeface="Microsoft Sans Serif"/>
                <a:cs typeface="Microsoft Sans Serif"/>
              </a:rPr>
              <a:t>езда</a:t>
            </a:r>
            <a:r>
              <a:rPr sz="1400" spc="-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на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велосипеде,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плавание,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аэробика,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поднятие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тяжестей </a:t>
            </a:r>
            <a:r>
              <a:rPr sz="1400" spc="-20" dirty="0">
                <a:latin typeface="Microsoft Sans Serif"/>
                <a:cs typeface="Microsoft Sans Serif"/>
              </a:rPr>
              <a:t>(штанга </a:t>
            </a:r>
            <a:r>
              <a:rPr sz="1400" spc="-5" dirty="0">
                <a:latin typeface="Microsoft Sans Serif"/>
                <a:cs typeface="Microsoft Sans Serif"/>
              </a:rPr>
              <a:t>и </a:t>
            </a:r>
            <a:r>
              <a:rPr sz="1400" spc="-10" dirty="0">
                <a:latin typeface="Microsoft Sans Serif"/>
                <a:cs typeface="Microsoft Sans Serif"/>
              </a:rPr>
              <a:t>др.) </a:t>
            </a:r>
            <a:r>
              <a:rPr sz="1400" spc="-5" dirty="0">
                <a:latin typeface="Microsoft Sans Serif"/>
                <a:cs typeface="Microsoft Sans Serif"/>
              </a:rPr>
              <a:t>с </a:t>
            </a:r>
            <a:r>
              <a:rPr sz="1400" spc="-20" dirty="0">
                <a:latin typeface="Microsoft Sans Serif"/>
                <a:cs typeface="Microsoft Sans Serif"/>
              </a:rPr>
              <a:t>легкими </a:t>
            </a:r>
            <a:r>
              <a:rPr sz="1400" spc="-25" dirty="0">
                <a:latin typeface="Microsoft Sans Serif"/>
                <a:cs typeface="Microsoft Sans Serif"/>
              </a:rPr>
              <a:t>нагрузками, 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теннис,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футбол,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баскетбол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(любительские), </a:t>
            </a:r>
            <a:r>
              <a:rPr sz="1400" spc="-36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движение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вниз</a:t>
            </a:r>
            <a:r>
              <a:rPr sz="1400" spc="33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по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лестнице,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лыжи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(спуск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 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горы),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уборка</a:t>
            </a:r>
            <a:r>
              <a:rPr sz="1400" spc="10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снега,</a:t>
            </a:r>
            <a:r>
              <a:rPr sz="1400" spc="5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танцы</a:t>
            </a:r>
            <a:r>
              <a:rPr sz="1400" spc="4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(в</a:t>
            </a:r>
            <a:r>
              <a:rPr sz="1400" spc="35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танцзале)</a:t>
            </a:r>
            <a:endParaRPr sz="1400">
              <a:latin typeface="Microsoft Sans Serif"/>
              <a:cs typeface="Microsoft Sans Serif"/>
            </a:endParaRPr>
          </a:p>
          <a:p>
            <a:pPr marL="268605" marR="8890" indent="-256540" algn="just">
              <a:lnSpc>
                <a:spcPct val="89300"/>
              </a:lnSpc>
              <a:spcBef>
                <a:spcPts val="615"/>
              </a:spcBef>
              <a:buClr>
                <a:srgbClr val="FF0000"/>
              </a:buClr>
              <a:buFont typeface="Wingdings"/>
              <a:buChar char=""/>
              <a:tabLst>
                <a:tab pos="269240" algn="l"/>
                <a:tab pos="1433195" algn="l"/>
                <a:tab pos="2658745" algn="l"/>
                <a:tab pos="3460750" algn="l"/>
              </a:tabLst>
            </a:pPr>
            <a:r>
              <a:rPr sz="1400" b="1" spc="-15" dirty="0">
                <a:latin typeface="Arial"/>
                <a:cs typeface="Arial"/>
              </a:rPr>
              <a:t>Тяжелые</a:t>
            </a:r>
            <a:r>
              <a:rPr sz="1400" spc="-15" dirty="0">
                <a:latin typeface="Microsoft Sans Serif"/>
                <a:cs typeface="Microsoft Sans Serif"/>
              </a:rPr>
              <a:t>: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30" dirty="0">
                <a:latin typeface="Microsoft Sans Serif"/>
                <a:cs typeface="Microsoft Sans Serif"/>
              </a:rPr>
              <a:t>бег</a:t>
            </a:r>
            <a:r>
              <a:rPr sz="1400" spc="-25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трусцой,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поднятие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тяжестей </a:t>
            </a:r>
            <a:r>
              <a:rPr sz="1400" spc="-10" dirty="0">
                <a:latin typeface="Microsoft Sans Serif"/>
                <a:cs typeface="Microsoft Sans Serif"/>
              </a:rPr>
              <a:t> </a:t>
            </a:r>
            <a:r>
              <a:rPr sz="1400" spc="-20" dirty="0">
                <a:latin typeface="Microsoft Sans Serif"/>
                <a:cs typeface="Microsoft Sans Serif"/>
              </a:rPr>
              <a:t>(штанга</a:t>
            </a:r>
            <a:r>
              <a:rPr sz="1400" spc="-15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и</a:t>
            </a:r>
            <a:r>
              <a:rPr sz="1400" spc="-5" dirty="0">
                <a:latin typeface="Microsoft Sans Serif"/>
                <a:cs typeface="Microsoft Sans Serif"/>
              </a:rPr>
              <a:t> др.)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5" dirty="0">
                <a:latin typeface="Microsoft Sans Serif"/>
                <a:cs typeface="Microsoft Sans Serif"/>
              </a:rPr>
              <a:t>с</a:t>
            </a:r>
            <a:r>
              <a:rPr sz="140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большими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нагрузками,</a:t>
            </a:r>
            <a:r>
              <a:rPr sz="1400" spc="-20" dirty="0">
                <a:latin typeface="Microsoft Sans Serif"/>
                <a:cs typeface="Microsoft Sans Serif"/>
              </a:rPr>
              <a:t> спорт </a:t>
            </a:r>
            <a:r>
              <a:rPr sz="1400" spc="-15" dirty="0">
                <a:latin typeface="Microsoft Sans Serif"/>
                <a:cs typeface="Microsoft Sans Serif"/>
              </a:rPr>
              <a:t> (велосипед,</a:t>
            </a:r>
            <a:r>
              <a:rPr sz="1400" spc="-10" dirty="0">
                <a:latin typeface="Microsoft Sans Serif"/>
                <a:cs typeface="Microsoft Sans Serif"/>
              </a:rPr>
              <a:t> футбол,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-25" dirty="0">
                <a:latin typeface="Microsoft Sans Serif"/>
                <a:cs typeface="Microsoft Sans Serif"/>
              </a:rPr>
              <a:t>баскетбол,</a:t>
            </a:r>
            <a:r>
              <a:rPr sz="1400" spc="-20" dirty="0">
                <a:latin typeface="Microsoft Sans Serif"/>
                <a:cs typeface="Microsoft Sans Serif"/>
              </a:rPr>
              <a:t> </a:t>
            </a:r>
            <a:r>
              <a:rPr sz="1400" spc="-10" dirty="0">
                <a:latin typeface="Microsoft Sans Serif"/>
                <a:cs typeface="Microsoft Sans Serif"/>
              </a:rPr>
              <a:t>плавание, </a:t>
            </a:r>
            <a:r>
              <a:rPr sz="1400" spc="-5" dirty="0">
                <a:latin typeface="Microsoft Sans Serif"/>
                <a:cs typeface="Microsoft Sans Serif"/>
              </a:rPr>
              <a:t> </a:t>
            </a:r>
            <a:r>
              <a:rPr sz="1400" spc="10" dirty="0">
                <a:latin typeface="Microsoft Sans Serif"/>
                <a:cs typeface="Microsoft Sans Serif"/>
              </a:rPr>
              <a:t>л</a:t>
            </a:r>
            <a:r>
              <a:rPr sz="1400" dirty="0">
                <a:latin typeface="Microsoft Sans Serif"/>
                <a:cs typeface="Microsoft Sans Serif"/>
              </a:rPr>
              <a:t>ы</a:t>
            </a:r>
            <a:r>
              <a:rPr sz="1400" spc="-60" dirty="0">
                <a:latin typeface="Microsoft Sans Serif"/>
                <a:cs typeface="Microsoft Sans Serif"/>
              </a:rPr>
              <a:t>ж</a:t>
            </a:r>
            <a:r>
              <a:rPr sz="1400" spc="-20" dirty="0">
                <a:latin typeface="Microsoft Sans Serif"/>
                <a:cs typeface="Microsoft Sans Serif"/>
              </a:rPr>
              <a:t>и</a:t>
            </a:r>
            <a:r>
              <a:rPr sz="1400" spc="-15" dirty="0">
                <a:latin typeface="Microsoft Sans Serif"/>
                <a:cs typeface="Microsoft Sans Serif"/>
              </a:rPr>
              <a:t>)</a:t>
            </a:r>
            <a:r>
              <a:rPr sz="1400" spc="-5" dirty="0">
                <a:latin typeface="Microsoft Sans Serif"/>
                <a:cs typeface="Microsoft Sans Serif"/>
              </a:rPr>
              <a:t>,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40" dirty="0">
                <a:latin typeface="Microsoft Sans Serif"/>
                <a:cs typeface="Microsoft Sans Serif"/>
              </a:rPr>
              <a:t>по</a:t>
            </a:r>
            <a:r>
              <a:rPr sz="1400" spc="-30" dirty="0">
                <a:latin typeface="Microsoft Sans Serif"/>
                <a:cs typeface="Microsoft Sans Serif"/>
              </a:rPr>
              <a:t>д</a:t>
            </a:r>
            <a:r>
              <a:rPr sz="1400" spc="-10" dirty="0">
                <a:latin typeface="Microsoft Sans Serif"/>
                <a:cs typeface="Microsoft Sans Serif"/>
              </a:rPr>
              <a:t>ъ</a:t>
            </a:r>
            <a:r>
              <a:rPr sz="1400" spc="-15" dirty="0">
                <a:latin typeface="Microsoft Sans Serif"/>
                <a:cs typeface="Microsoft Sans Serif"/>
              </a:rPr>
              <a:t>е</a:t>
            </a:r>
            <a:r>
              <a:rPr sz="1400" spc="-45" dirty="0">
                <a:latin typeface="Microsoft Sans Serif"/>
                <a:cs typeface="Microsoft Sans Serif"/>
              </a:rPr>
              <a:t>м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-5" dirty="0">
                <a:latin typeface="Microsoft Sans Serif"/>
                <a:cs typeface="Microsoft Sans Serif"/>
              </a:rPr>
              <a:t>п</a:t>
            </a:r>
            <a:r>
              <a:rPr sz="1400" spc="-15" dirty="0">
                <a:latin typeface="Microsoft Sans Serif"/>
                <a:cs typeface="Microsoft Sans Serif"/>
              </a:rPr>
              <a:t>о</a:t>
            </a:r>
            <a:r>
              <a:rPr sz="1400" dirty="0">
                <a:latin typeface="Microsoft Sans Serif"/>
                <a:cs typeface="Microsoft Sans Serif"/>
              </a:rPr>
              <a:t>	</a:t>
            </a:r>
            <a:r>
              <a:rPr sz="1400" spc="10" dirty="0">
                <a:latin typeface="Microsoft Sans Serif"/>
                <a:cs typeface="Microsoft Sans Serif"/>
              </a:rPr>
              <a:t>л</a:t>
            </a:r>
            <a:r>
              <a:rPr sz="1400" spc="-15" dirty="0">
                <a:latin typeface="Microsoft Sans Serif"/>
                <a:cs typeface="Microsoft Sans Serif"/>
              </a:rPr>
              <a:t>е</a:t>
            </a:r>
            <a:r>
              <a:rPr sz="1400" spc="-5" dirty="0">
                <a:latin typeface="Microsoft Sans Serif"/>
                <a:cs typeface="Microsoft Sans Serif"/>
              </a:rPr>
              <a:t>с</a:t>
            </a:r>
            <a:r>
              <a:rPr sz="1400" dirty="0">
                <a:latin typeface="Microsoft Sans Serif"/>
                <a:cs typeface="Microsoft Sans Serif"/>
              </a:rPr>
              <a:t>т</a:t>
            </a:r>
            <a:r>
              <a:rPr sz="1400" spc="-15" dirty="0">
                <a:latin typeface="Microsoft Sans Serif"/>
                <a:cs typeface="Microsoft Sans Serif"/>
              </a:rPr>
              <a:t>н</a:t>
            </a:r>
            <a:r>
              <a:rPr sz="1400" dirty="0">
                <a:latin typeface="Microsoft Sans Serif"/>
                <a:cs typeface="Microsoft Sans Serif"/>
              </a:rPr>
              <a:t>и</a:t>
            </a:r>
            <a:r>
              <a:rPr sz="1400" spc="-40" dirty="0">
                <a:latin typeface="Microsoft Sans Serif"/>
                <a:cs typeface="Microsoft Sans Serif"/>
              </a:rPr>
              <a:t>ц</a:t>
            </a:r>
            <a:r>
              <a:rPr sz="1400" spc="10" dirty="0">
                <a:latin typeface="Microsoft Sans Serif"/>
                <a:cs typeface="Microsoft Sans Serif"/>
              </a:rPr>
              <a:t>е</a:t>
            </a:r>
            <a:r>
              <a:rPr sz="1400" spc="-5" dirty="0">
                <a:latin typeface="Microsoft Sans Serif"/>
                <a:cs typeface="Microsoft Sans Serif"/>
              </a:rPr>
              <a:t>,  </a:t>
            </a:r>
            <a:r>
              <a:rPr sz="1400" spc="-15" dirty="0">
                <a:latin typeface="Microsoft Sans Serif"/>
                <a:cs typeface="Microsoft Sans Serif"/>
              </a:rPr>
              <a:t>профессиональные</a:t>
            </a:r>
            <a:r>
              <a:rPr sz="1400" spc="130" dirty="0">
                <a:latin typeface="Microsoft Sans Serif"/>
                <a:cs typeface="Microsoft Sans Serif"/>
              </a:rPr>
              <a:t> </a:t>
            </a:r>
            <a:r>
              <a:rPr sz="1400" spc="-15" dirty="0">
                <a:latin typeface="Microsoft Sans Serif"/>
                <a:cs typeface="Microsoft Sans Serif"/>
              </a:rPr>
              <a:t>танцы</a:t>
            </a:r>
            <a:endParaRPr sz="1400">
              <a:latin typeface="Microsoft Sans Serif"/>
              <a:cs typeface="Microsoft Sans Serif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3928" y="1865376"/>
            <a:ext cx="1520952" cy="1021079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19543" y="2977895"/>
            <a:ext cx="1505711" cy="1014983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046976" y="4130040"/>
            <a:ext cx="1527048" cy="1021080"/>
          </a:xfrm>
          <a:prstGeom prst="rect">
            <a:avLst/>
          </a:prstGeom>
        </p:spPr>
      </p:pic>
      <p:grpSp>
        <p:nvGrpSpPr>
          <p:cNvPr id="7" name="object 7"/>
          <p:cNvGrpSpPr/>
          <p:nvPr/>
        </p:nvGrpSpPr>
        <p:grpSpPr>
          <a:xfrm>
            <a:off x="320040" y="2944367"/>
            <a:ext cx="1564005" cy="1033780"/>
            <a:chOff x="320040" y="2944367"/>
            <a:chExt cx="1564005" cy="1033780"/>
          </a:xfrm>
        </p:grpSpPr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184" y="2953511"/>
              <a:ext cx="1545336" cy="101498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324612" y="2948939"/>
              <a:ext cx="1554480" cy="1024255"/>
            </a:xfrm>
            <a:custGeom>
              <a:avLst/>
              <a:gdLst/>
              <a:ahLst/>
              <a:cxnLst/>
              <a:rect l="l" t="t" r="r" b="b"/>
              <a:pathLst>
                <a:path w="1554480" h="1024254">
                  <a:moveTo>
                    <a:pt x="0" y="1024128"/>
                  </a:moveTo>
                  <a:lnTo>
                    <a:pt x="1554480" y="1024128"/>
                  </a:lnTo>
                  <a:lnTo>
                    <a:pt x="1554480" y="0"/>
                  </a:lnTo>
                  <a:lnTo>
                    <a:pt x="0" y="0"/>
                  </a:lnTo>
                  <a:lnTo>
                    <a:pt x="0" y="1024128"/>
                  </a:lnTo>
                  <a:close/>
                </a:path>
              </a:pathLst>
            </a:custGeom>
            <a:ln w="9144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341375" y="4114800"/>
            <a:ext cx="1579245" cy="1042669"/>
            <a:chOff x="341375" y="4114800"/>
            <a:chExt cx="1579245" cy="1042669"/>
          </a:xfrm>
        </p:grpSpPr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50519" y="4123944"/>
              <a:ext cx="1560576" cy="1024127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345947" y="4119372"/>
              <a:ext cx="1569720" cy="1033780"/>
            </a:xfrm>
            <a:custGeom>
              <a:avLst/>
              <a:gdLst/>
              <a:ahLst/>
              <a:cxnLst/>
              <a:rect l="l" t="t" r="r" b="b"/>
              <a:pathLst>
                <a:path w="1569720" h="1033779">
                  <a:moveTo>
                    <a:pt x="0" y="1033271"/>
                  </a:moveTo>
                  <a:lnTo>
                    <a:pt x="1569720" y="1033271"/>
                  </a:lnTo>
                  <a:lnTo>
                    <a:pt x="1569720" y="0"/>
                  </a:lnTo>
                  <a:lnTo>
                    <a:pt x="0" y="0"/>
                  </a:lnTo>
                  <a:lnTo>
                    <a:pt x="0" y="1033271"/>
                  </a:lnTo>
                  <a:close/>
                </a:path>
              </a:pathLst>
            </a:custGeom>
            <a:ln w="9144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277368" y="1862327"/>
            <a:ext cx="1560830" cy="972819"/>
            <a:chOff x="277368" y="1862327"/>
            <a:chExt cx="1560830" cy="972819"/>
          </a:xfrm>
        </p:grpSpPr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86512" y="1871471"/>
              <a:ext cx="1542288" cy="95402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281940" y="1866899"/>
              <a:ext cx="1551940" cy="963294"/>
            </a:xfrm>
            <a:custGeom>
              <a:avLst/>
              <a:gdLst/>
              <a:ahLst/>
              <a:cxnLst/>
              <a:rect l="l" t="t" r="r" b="b"/>
              <a:pathLst>
                <a:path w="1551939" h="963294">
                  <a:moveTo>
                    <a:pt x="0" y="963167"/>
                  </a:moveTo>
                  <a:lnTo>
                    <a:pt x="1551431" y="963167"/>
                  </a:lnTo>
                  <a:lnTo>
                    <a:pt x="1551431" y="0"/>
                  </a:lnTo>
                  <a:lnTo>
                    <a:pt x="0" y="0"/>
                  </a:lnTo>
                  <a:lnTo>
                    <a:pt x="0" y="963167"/>
                  </a:lnTo>
                  <a:close/>
                </a:path>
              </a:pathLst>
            </a:custGeom>
            <a:ln w="9144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93341" y="497585"/>
            <a:ext cx="5657215" cy="438784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700" spc="-10" dirty="0"/>
              <a:t>Рекомендации</a:t>
            </a:r>
            <a:r>
              <a:rPr sz="2700" spc="-95" dirty="0"/>
              <a:t> </a:t>
            </a:r>
            <a:r>
              <a:rPr sz="2700" spc="-10" dirty="0"/>
              <a:t>общего</a:t>
            </a:r>
            <a:r>
              <a:rPr sz="2700" spc="-35" dirty="0"/>
              <a:t> </a:t>
            </a:r>
            <a:r>
              <a:rPr sz="2700" dirty="0"/>
              <a:t>характера</a:t>
            </a:r>
            <a:endParaRPr sz="2700"/>
          </a:p>
        </p:txBody>
      </p:sp>
      <p:sp>
        <p:nvSpPr>
          <p:cNvPr id="3" name="object 3"/>
          <p:cNvSpPr txBox="1"/>
          <p:nvPr/>
        </p:nvSpPr>
        <p:spPr>
          <a:xfrm>
            <a:off x="690168" y="1711843"/>
            <a:ext cx="6311900" cy="1294130"/>
          </a:xfrm>
          <a:prstGeom prst="rect">
            <a:avLst/>
          </a:prstGeom>
        </p:spPr>
        <p:txBody>
          <a:bodyPr vert="horz" wrap="square" lIns="0" tIns="36195" rIns="0" bIns="0" rtlCol="0">
            <a:spAutoFit/>
          </a:bodyPr>
          <a:lstStyle/>
          <a:p>
            <a:pPr marL="283845" indent="-271780">
              <a:lnSpc>
                <a:spcPct val="100000"/>
              </a:lnSpc>
              <a:spcBef>
                <a:spcPts val="285"/>
              </a:spcBef>
              <a:buClr>
                <a:srgbClr val="FF0000"/>
              </a:buClr>
              <a:buFont typeface="Wingdings"/>
              <a:buChar char=""/>
              <a:tabLst>
                <a:tab pos="284480" algn="l"/>
              </a:tabLst>
            </a:pPr>
            <a:r>
              <a:rPr sz="1500" spc="-5" dirty="0">
                <a:latin typeface="Microsoft Sans Serif"/>
                <a:cs typeface="Microsoft Sans Serif"/>
              </a:rPr>
              <a:t>Последовательность</a:t>
            </a:r>
            <a:r>
              <a:rPr sz="1500" spc="-6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:</a:t>
            </a:r>
            <a:r>
              <a:rPr sz="1500" spc="-5" dirty="0">
                <a:latin typeface="Microsoft Sans Serif"/>
                <a:cs typeface="Microsoft Sans Serif"/>
              </a:rPr>
              <a:t> начинать</a:t>
            </a:r>
            <a:r>
              <a:rPr sz="1500" spc="-60" dirty="0">
                <a:latin typeface="Microsoft Sans Serif"/>
                <a:cs typeface="Microsoft Sans Serif"/>
              </a:rPr>
              <a:t> </a:t>
            </a:r>
            <a:r>
              <a:rPr sz="1500" spc="-15" dirty="0">
                <a:latin typeface="Microsoft Sans Serif"/>
                <a:cs typeface="Microsoft Sans Serif"/>
              </a:rPr>
              <a:t>физические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-25" dirty="0">
                <a:latin typeface="Microsoft Sans Serif"/>
                <a:cs typeface="Microsoft Sans Serif"/>
              </a:rPr>
              <a:t>нагрузки</a:t>
            </a:r>
            <a:r>
              <a:rPr sz="1500" spc="-15" dirty="0">
                <a:latin typeface="Microsoft Sans Serif"/>
                <a:cs typeface="Microsoft Sans Serif"/>
              </a:rPr>
              <a:t> </a:t>
            </a:r>
            <a:r>
              <a:rPr sz="1500" spc="5" dirty="0">
                <a:latin typeface="Microsoft Sans Serif"/>
                <a:cs typeface="Microsoft Sans Serif"/>
              </a:rPr>
              <a:t>с</a:t>
            </a:r>
            <a:r>
              <a:rPr sz="1500" spc="-5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упражнений</a:t>
            </a:r>
            <a:endParaRPr sz="15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1500" spc="-10" dirty="0">
                <a:latin typeface="Microsoft Sans Serif"/>
                <a:cs typeface="Microsoft Sans Serif"/>
              </a:rPr>
              <a:t>легкой </a:t>
            </a:r>
            <a:r>
              <a:rPr sz="1500" spc="-5" dirty="0">
                <a:latin typeface="Microsoft Sans Serif"/>
                <a:cs typeface="Microsoft Sans Serif"/>
              </a:rPr>
              <a:t>интенсивности,</a:t>
            </a:r>
            <a:r>
              <a:rPr sz="1500" spc="-70" dirty="0">
                <a:latin typeface="Microsoft Sans Serif"/>
                <a:cs typeface="Microsoft Sans Serif"/>
              </a:rPr>
              <a:t> </a:t>
            </a:r>
            <a:r>
              <a:rPr sz="1500" spc="-25" dirty="0">
                <a:latin typeface="Microsoft Sans Serif"/>
                <a:cs typeface="Microsoft Sans Serif"/>
              </a:rPr>
              <a:t>затем</a:t>
            </a:r>
            <a:r>
              <a:rPr sz="1500" spc="-15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умеренной</a:t>
            </a:r>
            <a:r>
              <a:rPr sz="1500" spc="1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интенсивности</a:t>
            </a:r>
            <a:endParaRPr sz="1500">
              <a:latin typeface="Microsoft Sans Serif"/>
              <a:cs typeface="Microsoft Sans Serif"/>
            </a:endParaRPr>
          </a:p>
          <a:p>
            <a:pPr marL="283845" indent="-271780">
              <a:lnSpc>
                <a:spcPct val="100000"/>
              </a:lnSpc>
              <a:spcBef>
                <a:spcPts val="195"/>
              </a:spcBef>
              <a:buClr>
                <a:srgbClr val="FF0000"/>
              </a:buClr>
              <a:buFont typeface="Wingdings"/>
              <a:buChar char=""/>
              <a:tabLst>
                <a:tab pos="284480" algn="l"/>
              </a:tabLst>
            </a:pPr>
            <a:r>
              <a:rPr sz="1500" spc="-5" dirty="0">
                <a:latin typeface="Microsoft Sans Serif"/>
                <a:cs typeface="Microsoft Sans Serif"/>
              </a:rPr>
              <a:t>Регулярность:</a:t>
            </a:r>
            <a:r>
              <a:rPr sz="1500" spc="-80" dirty="0">
                <a:latin typeface="Microsoft Sans Serif"/>
                <a:cs typeface="Microsoft Sans Serif"/>
              </a:rPr>
              <a:t> </a:t>
            </a:r>
            <a:r>
              <a:rPr sz="1500" dirty="0">
                <a:latin typeface="Microsoft Sans Serif"/>
                <a:cs typeface="Microsoft Sans Serif"/>
              </a:rPr>
              <a:t>не</a:t>
            </a:r>
            <a:r>
              <a:rPr sz="1500" spc="5" dirty="0">
                <a:latin typeface="Microsoft Sans Serif"/>
                <a:cs typeface="Microsoft Sans Serif"/>
              </a:rPr>
              <a:t> </a:t>
            </a:r>
            <a:r>
              <a:rPr sz="1500" spc="-20" dirty="0">
                <a:latin typeface="Microsoft Sans Serif"/>
                <a:cs typeface="Microsoft Sans Serif"/>
              </a:rPr>
              <a:t>реже</a:t>
            </a:r>
            <a:r>
              <a:rPr sz="1500" spc="-25" dirty="0">
                <a:latin typeface="Microsoft Sans Serif"/>
                <a:cs typeface="Microsoft Sans Serif"/>
              </a:rPr>
              <a:t> </a:t>
            </a:r>
            <a:r>
              <a:rPr sz="1500" spc="5" dirty="0">
                <a:latin typeface="Microsoft Sans Serif"/>
                <a:cs typeface="Microsoft Sans Serif"/>
              </a:rPr>
              <a:t>3-х</a:t>
            </a:r>
            <a:r>
              <a:rPr sz="1500" spc="20" dirty="0">
                <a:latin typeface="Microsoft Sans Serif"/>
                <a:cs typeface="Microsoft Sans Serif"/>
              </a:rPr>
              <a:t> </a:t>
            </a:r>
            <a:r>
              <a:rPr sz="1500" spc="-30" dirty="0">
                <a:latin typeface="Microsoft Sans Serif"/>
                <a:cs typeface="Microsoft Sans Serif"/>
              </a:rPr>
              <a:t>раз</a:t>
            </a:r>
            <a:r>
              <a:rPr sz="1500" spc="5" dirty="0">
                <a:latin typeface="Microsoft Sans Serif"/>
                <a:cs typeface="Microsoft Sans Serif"/>
              </a:rPr>
              <a:t> в</a:t>
            </a:r>
            <a:r>
              <a:rPr sz="1500" spc="-5" dirty="0">
                <a:latin typeface="Microsoft Sans Serif"/>
                <a:cs typeface="Microsoft Sans Serif"/>
              </a:rPr>
              <a:t> неделю</a:t>
            </a:r>
            <a:endParaRPr sz="1500">
              <a:latin typeface="Microsoft Sans Serif"/>
              <a:cs typeface="Microsoft Sans Serif"/>
            </a:endParaRPr>
          </a:p>
          <a:p>
            <a:pPr marL="283845" indent="-271780">
              <a:lnSpc>
                <a:spcPct val="100000"/>
              </a:lnSpc>
              <a:spcBef>
                <a:spcPts val="219"/>
              </a:spcBef>
              <a:buClr>
                <a:srgbClr val="FF0000"/>
              </a:buClr>
              <a:buFont typeface="Wingdings"/>
              <a:buChar char=""/>
              <a:tabLst>
                <a:tab pos="284480" algn="l"/>
              </a:tabLst>
            </a:pPr>
            <a:r>
              <a:rPr sz="1500" spc="-10" dirty="0">
                <a:latin typeface="Microsoft Sans Serif"/>
                <a:cs typeface="Microsoft Sans Serif"/>
              </a:rPr>
              <a:t>Самоконтроль</a:t>
            </a:r>
            <a:r>
              <a:rPr sz="1500" spc="-60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уровня</a:t>
            </a:r>
            <a:r>
              <a:rPr sz="1500" spc="5" dirty="0">
                <a:latin typeface="Microsoft Sans Serif"/>
                <a:cs typeface="Microsoft Sans Serif"/>
              </a:rPr>
              <a:t> </a:t>
            </a:r>
            <a:r>
              <a:rPr sz="1500" spc="-20" dirty="0">
                <a:latin typeface="Microsoft Sans Serif"/>
                <a:cs typeface="Microsoft Sans Serif"/>
              </a:rPr>
              <a:t>глюкозы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-20" dirty="0">
                <a:latin typeface="Microsoft Sans Serif"/>
                <a:cs typeface="Microsoft Sans Serif"/>
              </a:rPr>
              <a:t>крови</a:t>
            </a:r>
            <a:endParaRPr sz="1500">
              <a:latin typeface="Microsoft Sans Serif"/>
              <a:cs typeface="Microsoft Sans Serif"/>
            </a:endParaRPr>
          </a:p>
          <a:p>
            <a:pPr marL="283845" indent="-271780">
              <a:lnSpc>
                <a:spcPct val="100000"/>
              </a:lnSpc>
              <a:spcBef>
                <a:spcPts val="190"/>
              </a:spcBef>
              <a:buClr>
                <a:srgbClr val="FF0000"/>
              </a:buClr>
              <a:buFont typeface="Wingdings"/>
              <a:buChar char=""/>
              <a:tabLst>
                <a:tab pos="284480" algn="l"/>
              </a:tabLst>
            </a:pPr>
            <a:r>
              <a:rPr sz="1500" spc="-5" dirty="0">
                <a:latin typeface="Microsoft Sans Serif"/>
                <a:cs typeface="Microsoft Sans Serif"/>
              </a:rPr>
              <a:t>Соблюдение</a:t>
            </a:r>
            <a:r>
              <a:rPr sz="1500" spc="-40" dirty="0">
                <a:latin typeface="Microsoft Sans Serif"/>
                <a:cs typeface="Microsoft Sans Serif"/>
              </a:rPr>
              <a:t> </a:t>
            </a:r>
            <a:r>
              <a:rPr sz="1500" spc="-10" dirty="0">
                <a:latin typeface="Microsoft Sans Serif"/>
                <a:cs typeface="Microsoft Sans Serif"/>
              </a:rPr>
              <a:t>предосторожностей</a:t>
            </a:r>
            <a:r>
              <a:rPr sz="1500" spc="-70" dirty="0">
                <a:latin typeface="Microsoft Sans Serif"/>
                <a:cs typeface="Microsoft Sans Serif"/>
              </a:rPr>
              <a:t> </a:t>
            </a:r>
            <a:r>
              <a:rPr sz="1500" spc="-5" dirty="0">
                <a:latin typeface="Microsoft Sans Serif"/>
                <a:cs typeface="Microsoft Sans Serif"/>
              </a:rPr>
              <a:t>при</a:t>
            </a:r>
            <a:r>
              <a:rPr sz="1500" dirty="0">
                <a:latin typeface="Microsoft Sans Serif"/>
                <a:cs typeface="Microsoft Sans Serif"/>
              </a:rPr>
              <a:t> </a:t>
            </a:r>
            <a:r>
              <a:rPr sz="1500" spc="-15" dirty="0">
                <a:latin typeface="Microsoft Sans Serif"/>
                <a:cs typeface="Microsoft Sans Serif"/>
              </a:rPr>
              <a:t>физических</a:t>
            </a:r>
            <a:r>
              <a:rPr sz="1500" spc="-55" dirty="0">
                <a:latin typeface="Microsoft Sans Serif"/>
                <a:cs typeface="Microsoft Sans Serif"/>
              </a:rPr>
              <a:t> </a:t>
            </a:r>
            <a:r>
              <a:rPr sz="1500" spc="-20" dirty="0">
                <a:latin typeface="Microsoft Sans Serif"/>
                <a:cs typeface="Microsoft Sans Serif"/>
              </a:rPr>
              <a:t>нагрузках</a:t>
            </a:r>
            <a:endParaRPr sz="1500">
              <a:latin typeface="Microsoft Sans Serif"/>
              <a:cs typeface="Microsoft Sans Serif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755904" y="3880103"/>
            <a:ext cx="1719580" cy="1164590"/>
            <a:chOff x="755904" y="3880103"/>
            <a:chExt cx="1719580" cy="11645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65048" y="3889247"/>
              <a:ext cx="1700783" cy="114604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60476" y="3884675"/>
              <a:ext cx="1710055" cy="1155700"/>
            </a:xfrm>
            <a:custGeom>
              <a:avLst/>
              <a:gdLst/>
              <a:ahLst/>
              <a:cxnLst/>
              <a:rect l="l" t="t" r="r" b="b"/>
              <a:pathLst>
                <a:path w="1710055" h="1155700">
                  <a:moveTo>
                    <a:pt x="0" y="1155192"/>
                  </a:moveTo>
                  <a:lnTo>
                    <a:pt x="1709927" y="1155192"/>
                  </a:lnTo>
                  <a:lnTo>
                    <a:pt x="1709927" y="0"/>
                  </a:lnTo>
                  <a:lnTo>
                    <a:pt x="0" y="0"/>
                  </a:lnTo>
                  <a:lnTo>
                    <a:pt x="0" y="1155192"/>
                  </a:lnTo>
                  <a:close/>
                </a:path>
              </a:pathLst>
            </a:custGeom>
            <a:ln w="9144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5020055" y="3928871"/>
            <a:ext cx="1710055" cy="1173480"/>
            <a:chOff x="5020055" y="3928871"/>
            <a:chExt cx="1710055" cy="1173480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029199" y="3938015"/>
              <a:ext cx="1691640" cy="1155192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5024627" y="3933443"/>
              <a:ext cx="1701164" cy="1164590"/>
            </a:xfrm>
            <a:custGeom>
              <a:avLst/>
              <a:gdLst/>
              <a:ahLst/>
              <a:cxnLst/>
              <a:rect l="l" t="t" r="r" b="b"/>
              <a:pathLst>
                <a:path w="1701165" h="1164589">
                  <a:moveTo>
                    <a:pt x="0" y="1164335"/>
                  </a:moveTo>
                  <a:lnTo>
                    <a:pt x="1700783" y="1164335"/>
                  </a:lnTo>
                  <a:lnTo>
                    <a:pt x="1700783" y="0"/>
                  </a:lnTo>
                  <a:lnTo>
                    <a:pt x="0" y="0"/>
                  </a:lnTo>
                  <a:lnTo>
                    <a:pt x="0" y="1164335"/>
                  </a:lnTo>
                  <a:close/>
                </a:path>
              </a:pathLst>
            </a:custGeom>
            <a:ln w="9144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7019543" y="3950208"/>
            <a:ext cx="1170940" cy="1170940"/>
            <a:chOff x="7019543" y="3950208"/>
            <a:chExt cx="1170940" cy="1170940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28687" y="3959352"/>
              <a:ext cx="1152144" cy="1152144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7024115" y="3954780"/>
              <a:ext cx="1161415" cy="1161415"/>
            </a:xfrm>
            <a:custGeom>
              <a:avLst/>
              <a:gdLst/>
              <a:ahLst/>
              <a:cxnLst/>
              <a:rect l="l" t="t" r="r" b="b"/>
              <a:pathLst>
                <a:path w="1161415" h="1161414">
                  <a:moveTo>
                    <a:pt x="0" y="1161288"/>
                  </a:moveTo>
                  <a:lnTo>
                    <a:pt x="1161287" y="1161288"/>
                  </a:lnTo>
                  <a:lnTo>
                    <a:pt x="1161287" y="0"/>
                  </a:lnTo>
                  <a:lnTo>
                    <a:pt x="0" y="0"/>
                  </a:lnTo>
                  <a:lnTo>
                    <a:pt x="0" y="1161288"/>
                  </a:lnTo>
                  <a:close/>
                </a:path>
              </a:pathLst>
            </a:custGeom>
            <a:ln w="9144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/>
          <p:cNvGrpSpPr/>
          <p:nvPr/>
        </p:nvGrpSpPr>
        <p:grpSpPr>
          <a:xfrm>
            <a:off x="3029711" y="3892296"/>
            <a:ext cx="1554480" cy="1170940"/>
            <a:chOff x="3029711" y="3892296"/>
            <a:chExt cx="1554480" cy="1170940"/>
          </a:xfrm>
        </p:grpSpPr>
        <p:pic>
          <p:nvPicPr>
            <p:cNvPr id="14" name="object 14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38855" y="3901440"/>
              <a:ext cx="1536192" cy="1152144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034283" y="3896868"/>
              <a:ext cx="1545590" cy="1161415"/>
            </a:xfrm>
            <a:custGeom>
              <a:avLst/>
              <a:gdLst/>
              <a:ahLst/>
              <a:cxnLst/>
              <a:rect l="l" t="t" r="r" b="b"/>
              <a:pathLst>
                <a:path w="1545589" h="1161414">
                  <a:moveTo>
                    <a:pt x="0" y="1161287"/>
                  </a:moveTo>
                  <a:lnTo>
                    <a:pt x="1545336" y="1161287"/>
                  </a:lnTo>
                  <a:lnTo>
                    <a:pt x="1545336" y="0"/>
                  </a:lnTo>
                  <a:lnTo>
                    <a:pt x="0" y="0"/>
                  </a:lnTo>
                  <a:lnTo>
                    <a:pt x="0" y="1161287"/>
                  </a:lnTo>
                  <a:close/>
                </a:path>
              </a:pathLst>
            </a:custGeom>
            <a:ln w="9144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3057" rIns="0" bIns="0" rtlCol="0">
            <a:spAutoFit/>
          </a:bodyPr>
          <a:lstStyle/>
          <a:p>
            <a:pPr marL="274955" algn="ctr">
              <a:lnSpc>
                <a:spcPct val="100000"/>
              </a:lnSpc>
              <a:spcBef>
                <a:spcPts val="100"/>
              </a:spcBef>
            </a:pPr>
            <a:r>
              <a:rPr spc="-20" dirty="0"/>
              <a:t>Что</a:t>
            </a:r>
            <a:r>
              <a:rPr spc="-5" dirty="0"/>
              <a:t> </a:t>
            </a:r>
            <a:r>
              <a:rPr spc="-10" dirty="0"/>
              <a:t>нужно</a:t>
            </a:r>
            <a:r>
              <a:rPr spc="20" dirty="0"/>
              <a:t> </a:t>
            </a:r>
            <a:r>
              <a:rPr spc="-5" dirty="0"/>
              <a:t>сделать</a:t>
            </a:r>
          </a:p>
          <a:p>
            <a:pPr marL="274320" algn="ctr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до</a:t>
            </a:r>
            <a:r>
              <a:rPr spc="-5" dirty="0"/>
              <a:t> </a:t>
            </a:r>
            <a:r>
              <a:rPr spc="-15" dirty="0"/>
              <a:t>начала</a:t>
            </a:r>
            <a:r>
              <a:rPr spc="-20" dirty="0"/>
              <a:t> </a:t>
            </a:r>
            <a:r>
              <a:rPr spc="-15" dirty="0"/>
              <a:t>физической</a:t>
            </a:r>
            <a:r>
              <a:rPr spc="10" dirty="0"/>
              <a:t> </a:t>
            </a:r>
            <a:r>
              <a:rPr spc="-15" dirty="0"/>
              <a:t>активности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306070" indent="-256540">
              <a:lnSpc>
                <a:spcPct val="100000"/>
              </a:lnSpc>
              <a:spcBef>
                <a:spcPts val="115"/>
              </a:spcBef>
              <a:buClr>
                <a:srgbClr val="FF0000"/>
              </a:buClr>
              <a:buFont typeface="Wingdings"/>
              <a:buChar char=""/>
              <a:tabLst>
                <a:tab pos="307340" algn="l"/>
              </a:tabLst>
            </a:pPr>
            <a:r>
              <a:rPr spc="-30" dirty="0"/>
              <a:t>Измерьте</a:t>
            </a:r>
            <a:r>
              <a:rPr spc="-25" dirty="0"/>
              <a:t> </a:t>
            </a:r>
            <a:r>
              <a:rPr spc="-10" dirty="0"/>
              <a:t>уровень</a:t>
            </a:r>
            <a:r>
              <a:rPr spc="25" dirty="0"/>
              <a:t> </a:t>
            </a:r>
            <a:r>
              <a:rPr spc="-20" dirty="0"/>
              <a:t>глюкозы</a:t>
            </a:r>
            <a:r>
              <a:rPr spc="-45" dirty="0"/>
              <a:t> </a:t>
            </a:r>
            <a:r>
              <a:rPr spc="5" dirty="0"/>
              <a:t>в</a:t>
            </a:r>
            <a:r>
              <a:rPr spc="-15" dirty="0"/>
              <a:t> </a:t>
            </a:r>
            <a:r>
              <a:rPr spc="-20" dirty="0"/>
              <a:t>крови</a:t>
            </a:r>
          </a:p>
          <a:p>
            <a:pPr marL="306070" indent="-25654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07340" algn="l"/>
              </a:tabLst>
            </a:pPr>
            <a:r>
              <a:rPr spc="-20" dirty="0"/>
              <a:t>Наденьте </a:t>
            </a:r>
            <a:r>
              <a:rPr spc="-10" dirty="0"/>
              <a:t>удобную</a:t>
            </a:r>
            <a:r>
              <a:rPr spc="-25" dirty="0"/>
              <a:t> </a:t>
            </a:r>
            <a:r>
              <a:rPr spc="-10" dirty="0"/>
              <a:t>обувь</a:t>
            </a:r>
          </a:p>
          <a:p>
            <a:pPr marL="306070" indent="-25654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07340" algn="l"/>
              </a:tabLst>
            </a:pPr>
            <a:r>
              <a:rPr spc="-5" dirty="0"/>
              <a:t>Выполните</a:t>
            </a:r>
            <a:r>
              <a:rPr spc="-35" dirty="0"/>
              <a:t> </a:t>
            </a:r>
            <a:r>
              <a:rPr spc="-25" dirty="0"/>
              <a:t>разминку </a:t>
            </a:r>
            <a:r>
              <a:rPr spc="-5" dirty="0"/>
              <a:t>перед</a:t>
            </a:r>
            <a:r>
              <a:rPr spc="-40" dirty="0"/>
              <a:t> </a:t>
            </a:r>
            <a:r>
              <a:rPr spc="-15" dirty="0"/>
              <a:t>тем,</a:t>
            </a:r>
            <a:r>
              <a:rPr spc="25" dirty="0"/>
              <a:t> </a:t>
            </a:r>
            <a:r>
              <a:rPr spc="-50" dirty="0"/>
              <a:t>как</a:t>
            </a:r>
            <a:r>
              <a:rPr spc="-5" dirty="0"/>
              <a:t> </a:t>
            </a:r>
            <a:r>
              <a:rPr dirty="0"/>
              <a:t>приступить</a:t>
            </a:r>
            <a:r>
              <a:rPr spc="-25" dirty="0"/>
              <a:t> </a:t>
            </a:r>
            <a:r>
              <a:rPr spc="-90" dirty="0"/>
              <a:t>к</a:t>
            </a:r>
            <a:r>
              <a:rPr spc="20" dirty="0"/>
              <a:t> </a:t>
            </a:r>
            <a:r>
              <a:rPr spc="-5" dirty="0"/>
              <a:t>тренировке</a:t>
            </a:r>
          </a:p>
          <a:p>
            <a:pPr marL="306070" indent="-25654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07340" algn="l"/>
              </a:tabLst>
            </a:pPr>
            <a:r>
              <a:rPr dirty="0"/>
              <a:t>Не</a:t>
            </a:r>
            <a:r>
              <a:rPr spc="5" dirty="0"/>
              <a:t> </a:t>
            </a:r>
            <a:r>
              <a:rPr spc="-10" dirty="0"/>
              <a:t>перегружайтесь,</a:t>
            </a:r>
            <a:r>
              <a:rPr spc="-15" dirty="0"/>
              <a:t> </a:t>
            </a:r>
            <a:r>
              <a:rPr spc="-5" dirty="0"/>
              <a:t>начинайте</a:t>
            </a:r>
            <a:r>
              <a:rPr spc="-55" dirty="0"/>
              <a:t> </a:t>
            </a:r>
            <a:r>
              <a:rPr spc="5" dirty="0"/>
              <a:t>не</a:t>
            </a:r>
            <a:r>
              <a:rPr spc="-20" dirty="0"/>
              <a:t> </a:t>
            </a:r>
            <a:r>
              <a:rPr dirty="0"/>
              <a:t>спеша</a:t>
            </a:r>
          </a:p>
          <a:p>
            <a:pPr marL="306070" marR="5080" indent="-25654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"/>
              <a:tabLst>
                <a:tab pos="307340" algn="l"/>
              </a:tabLst>
            </a:pPr>
            <a:r>
              <a:rPr spc="-5" dirty="0"/>
              <a:t>Перед</a:t>
            </a:r>
            <a:r>
              <a:rPr spc="110" dirty="0"/>
              <a:t> </a:t>
            </a:r>
            <a:r>
              <a:rPr spc="-15" dirty="0"/>
              <a:t>упражнениями</a:t>
            </a:r>
            <a:r>
              <a:rPr spc="105" dirty="0"/>
              <a:t> </a:t>
            </a:r>
            <a:r>
              <a:rPr spc="5" dirty="0"/>
              <a:t>и</a:t>
            </a:r>
            <a:r>
              <a:rPr spc="100" dirty="0"/>
              <a:t> </a:t>
            </a:r>
            <a:r>
              <a:rPr dirty="0"/>
              <a:t>после</a:t>
            </a:r>
            <a:r>
              <a:rPr spc="85" dirty="0"/>
              <a:t> </a:t>
            </a:r>
            <a:r>
              <a:rPr spc="5" dirty="0"/>
              <a:t>них</a:t>
            </a:r>
            <a:r>
              <a:rPr spc="85" dirty="0"/>
              <a:t> </a:t>
            </a:r>
            <a:r>
              <a:rPr spc="-10" dirty="0"/>
              <a:t>проверяйте</a:t>
            </a:r>
            <a:r>
              <a:rPr spc="105" dirty="0"/>
              <a:t> </a:t>
            </a:r>
            <a:r>
              <a:rPr spc="-5" dirty="0"/>
              <a:t>ноги</a:t>
            </a:r>
            <a:r>
              <a:rPr spc="85" dirty="0"/>
              <a:t> </a:t>
            </a:r>
            <a:r>
              <a:rPr spc="5" dirty="0"/>
              <a:t>на</a:t>
            </a:r>
            <a:r>
              <a:rPr spc="100" dirty="0"/>
              <a:t> </a:t>
            </a:r>
            <a:r>
              <a:rPr spc="-20" dirty="0"/>
              <a:t>предмет</a:t>
            </a:r>
            <a:r>
              <a:rPr spc="114" dirty="0"/>
              <a:t> </a:t>
            </a:r>
            <a:r>
              <a:rPr spc="-10" dirty="0"/>
              <a:t>повреждений,</a:t>
            </a:r>
            <a:r>
              <a:rPr spc="110" dirty="0"/>
              <a:t> </a:t>
            </a:r>
            <a:r>
              <a:rPr spc="-30" dirty="0"/>
              <a:t>язв</a:t>
            </a:r>
            <a:r>
              <a:rPr spc="125" dirty="0"/>
              <a:t> </a:t>
            </a:r>
            <a:r>
              <a:rPr spc="5" dirty="0"/>
              <a:t>и </a:t>
            </a:r>
            <a:r>
              <a:rPr spc="-385" dirty="0"/>
              <a:t> </a:t>
            </a:r>
            <a:r>
              <a:rPr spc="-5" dirty="0"/>
              <a:t>волдырей</a:t>
            </a:r>
          </a:p>
          <a:p>
            <a:pPr marL="306070" indent="-25654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07340" algn="l"/>
              </a:tabLst>
            </a:pPr>
            <a:r>
              <a:rPr spc="-5" dirty="0"/>
              <a:t>Перед</a:t>
            </a:r>
            <a:r>
              <a:rPr spc="300" dirty="0"/>
              <a:t> </a:t>
            </a:r>
            <a:r>
              <a:rPr spc="-15" dirty="0"/>
              <a:t>упражнениями,</a:t>
            </a:r>
            <a:r>
              <a:rPr spc="315" dirty="0"/>
              <a:t> </a:t>
            </a:r>
            <a:r>
              <a:rPr spc="5" dirty="0"/>
              <a:t>а</a:t>
            </a:r>
            <a:r>
              <a:rPr spc="270" dirty="0"/>
              <a:t> </a:t>
            </a:r>
            <a:r>
              <a:rPr spc="-30" dirty="0"/>
              <a:t>также</a:t>
            </a:r>
            <a:r>
              <a:rPr spc="300" dirty="0"/>
              <a:t> </a:t>
            </a:r>
            <a:r>
              <a:rPr spc="-15" dirty="0"/>
              <a:t>во</a:t>
            </a:r>
            <a:r>
              <a:rPr spc="295" dirty="0"/>
              <a:t> </a:t>
            </a:r>
            <a:r>
              <a:rPr spc="-10" dirty="0"/>
              <a:t>время</a:t>
            </a:r>
            <a:r>
              <a:rPr spc="295" dirty="0"/>
              <a:t> </a:t>
            </a:r>
            <a:r>
              <a:rPr spc="5" dirty="0"/>
              <a:t>и</a:t>
            </a:r>
            <a:r>
              <a:rPr spc="290" dirty="0"/>
              <a:t> </a:t>
            </a:r>
            <a:r>
              <a:rPr spc="-5" dirty="0"/>
              <a:t>после</a:t>
            </a:r>
            <a:r>
              <a:rPr spc="300" dirty="0"/>
              <a:t> </a:t>
            </a:r>
            <a:r>
              <a:rPr spc="-10" dirty="0"/>
              <a:t>них</a:t>
            </a:r>
            <a:r>
              <a:rPr spc="285" dirty="0"/>
              <a:t> </a:t>
            </a:r>
            <a:r>
              <a:rPr spc="5" dirty="0"/>
              <a:t>не</a:t>
            </a:r>
            <a:r>
              <a:rPr spc="295" dirty="0"/>
              <a:t> </a:t>
            </a:r>
            <a:r>
              <a:rPr spc="-15" dirty="0"/>
              <a:t>забывайте</a:t>
            </a:r>
            <a:r>
              <a:rPr spc="320" dirty="0"/>
              <a:t> </a:t>
            </a:r>
            <a:r>
              <a:rPr spc="-10" dirty="0"/>
              <a:t>пить</a:t>
            </a:r>
            <a:r>
              <a:rPr spc="300" dirty="0"/>
              <a:t> </a:t>
            </a:r>
            <a:r>
              <a:rPr spc="-10" dirty="0"/>
              <a:t>больше</a:t>
            </a:r>
          </a:p>
          <a:p>
            <a:pPr marL="306070">
              <a:lnSpc>
                <a:spcPct val="100000"/>
              </a:lnSpc>
            </a:pPr>
            <a:r>
              <a:rPr spc="-10" dirty="0"/>
              <a:t>воды</a:t>
            </a:r>
          </a:p>
          <a:p>
            <a:pPr marL="306070" indent="-25654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07340" algn="l"/>
              </a:tabLst>
            </a:pPr>
            <a:r>
              <a:rPr spc="-15" dirty="0"/>
              <a:t>Длительные</a:t>
            </a:r>
            <a:r>
              <a:rPr spc="-65" dirty="0"/>
              <a:t> </a:t>
            </a:r>
            <a:r>
              <a:rPr spc="-25" dirty="0"/>
              <a:t>нагрузки </a:t>
            </a:r>
            <a:r>
              <a:rPr spc="-5" dirty="0"/>
              <a:t>должны</a:t>
            </a:r>
            <a:r>
              <a:rPr spc="-75" dirty="0"/>
              <a:t> </a:t>
            </a:r>
            <a:r>
              <a:rPr spc="5" dirty="0"/>
              <a:t>быть</a:t>
            </a:r>
            <a:r>
              <a:rPr spc="-5" dirty="0"/>
              <a:t> </a:t>
            </a:r>
            <a:r>
              <a:rPr spc="-10" dirty="0"/>
              <a:t>запланированными!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493008" y="4492752"/>
            <a:ext cx="2225040" cy="1329055"/>
            <a:chOff x="3493008" y="4492752"/>
            <a:chExt cx="2225040" cy="132905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502152" y="4501896"/>
              <a:ext cx="2206752" cy="131063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497580" y="4497324"/>
              <a:ext cx="2216150" cy="1320165"/>
            </a:xfrm>
            <a:custGeom>
              <a:avLst/>
              <a:gdLst/>
              <a:ahLst/>
              <a:cxnLst/>
              <a:rect l="l" t="t" r="r" b="b"/>
              <a:pathLst>
                <a:path w="2216150" h="1320164">
                  <a:moveTo>
                    <a:pt x="0" y="1319784"/>
                  </a:moveTo>
                  <a:lnTo>
                    <a:pt x="2215896" y="1319784"/>
                  </a:lnTo>
                  <a:lnTo>
                    <a:pt x="2215896" y="0"/>
                  </a:lnTo>
                  <a:lnTo>
                    <a:pt x="0" y="0"/>
                  </a:lnTo>
                  <a:lnTo>
                    <a:pt x="0" y="1319784"/>
                  </a:lnTo>
                  <a:close/>
                </a:path>
              </a:pathLst>
            </a:custGeom>
            <a:ln w="9143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7" name="object 7"/>
          <p:cNvGrpSpPr/>
          <p:nvPr/>
        </p:nvGrpSpPr>
        <p:grpSpPr>
          <a:xfrm>
            <a:off x="6083808" y="4489703"/>
            <a:ext cx="1953895" cy="1304925"/>
            <a:chOff x="6083808" y="4489703"/>
            <a:chExt cx="1953895" cy="1304925"/>
          </a:xfrm>
        </p:grpSpPr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92952" y="4498847"/>
              <a:ext cx="1935479" cy="1286255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6088380" y="4494275"/>
              <a:ext cx="1945005" cy="1295400"/>
            </a:xfrm>
            <a:custGeom>
              <a:avLst/>
              <a:gdLst/>
              <a:ahLst/>
              <a:cxnLst/>
              <a:rect l="l" t="t" r="r" b="b"/>
              <a:pathLst>
                <a:path w="1945004" h="1295400">
                  <a:moveTo>
                    <a:pt x="0" y="1295400"/>
                  </a:moveTo>
                  <a:lnTo>
                    <a:pt x="1944624" y="1295400"/>
                  </a:lnTo>
                  <a:lnTo>
                    <a:pt x="1944624" y="0"/>
                  </a:lnTo>
                  <a:lnTo>
                    <a:pt x="0" y="0"/>
                  </a:lnTo>
                  <a:lnTo>
                    <a:pt x="0" y="1295400"/>
                  </a:lnTo>
                  <a:close/>
                </a:path>
              </a:pathLst>
            </a:custGeom>
            <a:ln w="9144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90600" y="4517135"/>
            <a:ext cx="2036445" cy="1365885"/>
            <a:chOff x="990600" y="4517135"/>
            <a:chExt cx="2036445" cy="1365885"/>
          </a:xfrm>
        </p:grpSpPr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9744" y="4526279"/>
              <a:ext cx="2017776" cy="1347216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995172" y="4521707"/>
              <a:ext cx="2026920" cy="1356360"/>
            </a:xfrm>
            <a:custGeom>
              <a:avLst/>
              <a:gdLst/>
              <a:ahLst/>
              <a:cxnLst/>
              <a:rect l="l" t="t" r="r" b="b"/>
              <a:pathLst>
                <a:path w="2026920" h="1356360">
                  <a:moveTo>
                    <a:pt x="0" y="1356359"/>
                  </a:moveTo>
                  <a:lnTo>
                    <a:pt x="2026919" y="1356359"/>
                  </a:lnTo>
                  <a:lnTo>
                    <a:pt x="2026919" y="0"/>
                  </a:lnTo>
                  <a:lnTo>
                    <a:pt x="0" y="0"/>
                  </a:lnTo>
                  <a:lnTo>
                    <a:pt x="0" y="1356359"/>
                  </a:lnTo>
                  <a:close/>
                </a:path>
              </a:pathLst>
            </a:custGeom>
            <a:ln w="9144">
              <a:solidFill>
                <a:srgbClr val="B71E4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39467" y="428701"/>
            <a:ext cx="4793615" cy="988060"/>
          </a:xfrm>
          <a:prstGeom prst="rect">
            <a:avLst/>
          </a:prstGeom>
        </p:spPr>
        <p:txBody>
          <a:bodyPr vert="horz" wrap="square" lIns="0" tIns="35560" rIns="0" bIns="0" rtlCol="0">
            <a:spAutoFit/>
          </a:bodyPr>
          <a:lstStyle/>
          <a:p>
            <a:pPr marL="744220" marR="5080" indent="-732155">
              <a:lnSpc>
                <a:spcPts val="3750"/>
              </a:lnSpc>
              <a:spcBef>
                <a:spcPts val="280"/>
              </a:spcBef>
            </a:pPr>
            <a:r>
              <a:rPr sz="3200" spc="-30" dirty="0"/>
              <a:t>Слова</a:t>
            </a:r>
            <a:r>
              <a:rPr sz="3200" spc="30" dirty="0"/>
              <a:t> </a:t>
            </a:r>
            <a:r>
              <a:rPr sz="3200" spc="-25" dirty="0"/>
              <a:t>немецкого</a:t>
            </a:r>
            <a:r>
              <a:rPr sz="3200" spc="20" dirty="0"/>
              <a:t> </a:t>
            </a:r>
            <a:r>
              <a:rPr sz="3200" spc="-20" dirty="0"/>
              <a:t>врача </a:t>
            </a:r>
            <a:r>
              <a:rPr sz="3200" spc="-875" dirty="0"/>
              <a:t> </a:t>
            </a:r>
            <a:r>
              <a:rPr sz="3200" spc="-10" dirty="0"/>
              <a:t>Минеля</a:t>
            </a:r>
            <a:r>
              <a:rPr sz="3200" spc="10" dirty="0"/>
              <a:t> </a:t>
            </a:r>
            <a:r>
              <a:rPr sz="3200" spc="-10" dirty="0"/>
              <a:t>Бергера</a:t>
            </a:r>
            <a:endParaRPr sz="3200"/>
          </a:p>
        </p:txBody>
      </p:sp>
      <p:sp>
        <p:nvSpPr>
          <p:cNvPr id="3" name="object 3"/>
          <p:cNvSpPr txBox="1"/>
          <p:nvPr/>
        </p:nvSpPr>
        <p:spPr>
          <a:xfrm>
            <a:off x="1555750" y="1653666"/>
            <a:ext cx="557657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800" b="1" i="1" dirty="0">
                <a:solidFill>
                  <a:srgbClr val="006FC0"/>
                </a:solidFill>
                <a:latin typeface="Corbel"/>
                <a:cs typeface="Corbel"/>
              </a:rPr>
              <a:t>«</a:t>
            </a:r>
            <a:r>
              <a:rPr sz="1800" b="1" i="1" spc="-5" dirty="0">
                <a:solidFill>
                  <a:srgbClr val="006FC0"/>
                </a:solidFill>
                <a:latin typeface="Corbel"/>
                <a:cs typeface="Corbel"/>
              </a:rPr>
              <a:t> </a:t>
            </a:r>
            <a:r>
              <a:rPr sz="2400" b="1" i="1" spc="-5" dirty="0">
                <a:solidFill>
                  <a:srgbClr val="006FC0"/>
                </a:solidFill>
                <a:latin typeface="Arial"/>
                <a:cs typeface="Arial"/>
              </a:rPr>
              <a:t>Диабет</a:t>
            </a:r>
            <a:r>
              <a:rPr sz="2400" b="1" i="1" spc="-1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Arial"/>
                <a:cs typeface="Arial"/>
              </a:rPr>
              <a:t>не</a:t>
            </a:r>
            <a:r>
              <a:rPr sz="2400" b="1" i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6FC0"/>
                </a:solidFill>
                <a:latin typeface="Arial"/>
                <a:cs typeface="Arial"/>
              </a:rPr>
              <a:t>болезнь,</a:t>
            </a:r>
            <a:r>
              <a:rPr sz="2400" b="1" i="1" spc="-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Arial"/>
                <a:cs typeface="Arial"/>
              </a:rPr>
              <a:t>а</a:t>
            </a:r>
            <a:r>
              <a:rPr sz="2400" b="1" i="1" spc="-20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dirty="0">
                <a:solidFill>
                  <a:srgbClr val="006FC0"/>
                </a:solidFill>
                <a:latin typeface="Arial"/>
                <a:cs typeface="Arial"/>
              </a:rPr>
              <a:t>образ</a:t>
            </a:r>
            <a:r>
              <a:rPr sz="2400" b="1" i="1" spc="-2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6FC0"/>
                </a:solidFill>
                <a:latin typeface="Arial"/>
                <a:cs typeface="Arial"/>
              </a:rPr>
              <a:t>жизни. </a:t>
            </a:r>
            <a:r>
              <a:rPr sz="2400" b="1" i="1" spc="-6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spc="-10" dirty="0">
                <a:solidFill>
                  <a:srgbClr val="006FC0"/>
                </a:solidFill>
                <a:latin typeface="Arial"/>
                <a:cs typeface="Arial"/>
              </a:rPr>
              <a:t>Болеть </a:t>
            </a:r>
            <a:r>
              <a:rPr sz="2400" b="1" i="1" spc="-5" dirty="0">
                <a:solidFill>
                  <a:srgbClr val="006FC0"/>
                </a:solidFill>
                <a:latin typeface="Arial"/>
                <a:cs typeface="Arial"/>
              </a:rPr>
              <a:t>диабетом </a:t>
            </a:r>
            <a:r>
              <a:rPr sz="2400" b="1" i="1" dirty="0">
                <a:solidFill>
                  <a:srgbClr val="006FC0"/>
                </a:solidFill>
                <a:latin typeface="Arial"/>
                <a:cs typeface="Arial"/>
              </a:rPr>
              <a:t>– </a:t>
            </a:r>
            <a:r>
              <a:rPr sz="2400" b="1" i="1" spc="-30" dirty="0">
                <a:solidFill>
                  <a:srgbClr val="006FC0"/>
                </a:solidFill>
                <a:latin typeface="Arial"/>
                <a:cs typeface="Arial"/>
              </a:rPr>
              <a:t>всё </a:t>
            </a:r>
            <a:r>
              <a:rPr sz="2400" b="1" i="1" spc="-5" dirty="0">
                <a:solidFill>
                  <a:srgbClr val="006FC0"/>
                </a:solidFill>
                <a:latin typeface="Arial"/>
                <a:cs typeface="Arial"/>
              </a:rPr>
              <a:t>равно, </a:t>
            </a:r>
            <a:r>
              <a:rPr sz="2400" b="1" i="1" spc="-10" dirty="0">
                <a:solidFill>
                  <a:srgbClr val="006FC0"/>
                </a:solidFill>
                <a:latin typeface="Arial"/>
                <a:cs typeface="Arial"/>
              </a:rPr>
              <a:t>что </a:t>
            </a:r>
            <a:r>
              <a:rPr sz="2400" b="1" i="1" spc="-655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spc="-15" dirty="0">
                <a:solidFill>
                  <a:srgbClr val="006FC0"/>
                </a:solidFill>
                <a:latin typeface="Arial"/>
                <a:cs typeface="Arial"/>
              </a:rPr>
              <a:t>вести </a:t>
            </a:r>
            <a:r>
              <a:rPr sz="2400" b="1" i="1" spc="-5" dirty="0">
                <a:solidFill>
                  <a:srgbClr val="006FC0"/>
                </a:solidFill>
                <a:latin typeface="Arial"/>
                <a:cs typeface="Arial"/>
              </a:rPr>
              <a:t>машину </a:t>
            </a:r>
            <a:r>
              <a:rPr sz="2400" b="1" i="1" dirty="0">
                <a:solidFill>
                  <a:srgbClr val="006FC0"/>
                </a:solidFill>
                <a:latin typeface="Arial"/>
                <a:cs typeface="Arial"/>
              </a:rPr>
              <a:t>по </a:t>
            </a:r>
            <a:r>
              <a:rPr sz="2400" b="1" i="1" spc="-10" dirty="0">
                <a:solidFill>
                  <a:srgbClr val="006FC0"/>
                </a:solidFill>
                <a:latin typeface="Arial"/>
                <a:cs typeface="Arial"/>
              </a:rPr>
              <a:t>оживлённой </a:t>
            </a:r>
            <a:r>
              <a:rPr sz="2400" b="1" i="1" spc="-5" dirty="0">
                <a:solidFill>
                  <a:srgbClr val="006FC0"/>
                </a:solidFill>
                <a:latin typeface="Arial"/>
                <a:cs typeface="Arial"/>
              </a:rPr>
              <a:t> трассе </a:t>
            </a:r>
            <a:r>
              <a:rPr sz="2400" b="1" i="1" dirty="0">
                <a:solidFill>
                  <a:srgbClr val="006FC0"/>
                </a:solidFill>
                <a:latin typeface="Arial"/>
                <a:cs typeface="Arial"/>
              </a:rPr>
              <a:t>– </a:t>
            </a:r>
            <a:r>
              <a:rPr sz="2400" b="1" i="1" spc="-5" dirty="0">
                <a:solidFill>
                  <a:srgbClr val="006FC0"/>
                </a:solidFill>
                <a:latin typeface="Arial"/>
                <a:cs typeface="Arial"/>
              </a:rPr>
              <a:t>надо знать правила </a:t>
            </a:r>
            <a:r>
              <a:rPr sz="2400" b="1" i="1" dirty="0">
                <a:solidFill>
                  <a:srgbClr val="006FC0"/>
                </a:solidFill>
                <a:latin typeface="Arial"/>
                <a:cs typeface="Arial"/>
              </a:rPr>
              <a:t> </a:t>
            </a:r>
            <a:r>
              <a:rPr sz="2400" b="1" i="1" spc="-5" dirty="0">
                <a:solidFill>
                  <a:srgbClr val="006FC0"/>
                </a:solidFill>
                <a:latin typeface="Arial"/>
                <a:cs typeface="Arial"/>
              </a:rPr>
              <a:t>движения»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102096"/>
            <a:ext cx="9144000" cy="0"/>
          </a:xfrm>
          <a:custGeom>
            <a:avLst/>
            <a:gdLst/>
            <a:ahLst/>
            <a:cxnLst/>
            <a:rect l="l" t="t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ln w="121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62760" y="1363802"/>
            <a:ext cx="51015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Спасибо</a:t>
            </a:r>
            <a:r>
              <a:rPr sz="3600" spc="-25" dirty="0"/>
              <a:t> </a:t>
            </a:r>
            <a:r>
              <a:rPr sz="3600" spc="-15" dirty="0"/>
              <a:t>за</a:t>
            </a:r>
            <a:r>
              <a:rPr sz="3600" spc="-55" dirty="0"/>
              <a:t> </a:t>
            </a:r>
            <a:r>
              <a:rPr sz="3600" spc="-10" dirty="0"/>
              <a:t>внимание!</a:t>
            </a:r>
            <a:endParaRPr sz="360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DADDCD9-0CF6-4FD5-868D-92971CB4E5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578"/>
          <a:stretch/>
        </p:blipFill>
        <p:spPr>
          <a:xfrm>
            <a:off x="838200" y="2133600"/>
            <a:ext cx="7254109" cy="3836936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57527" y="3133406"/>
            <a:ext cx="4960493" cy="371982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37994" y="210769"/>
            <a:ext cx="47752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2880" marR="5080" indent="-170815">
              <a:lnSpc>
                <a:spcPct val="100000"/>
              </a:lnSpc>
              <a:spcBef>
                <a:spcPts val="100"/>
              </a:spcBef>
            </a:pPr>
            <a:r>
              <a:rPr sz="3600" spc="-20" dirty="0"/>
              <a:t>Распространенность </a:t>
            </a:r>
            <a:r>
              <a:rPr sz="3600" spc="-990" dirty="0"/>
              <a:t> </a:t>
            </a:r>
            <a:r>
              <a:rPr sz="3600" spc="-10" dirty="0"/>
              <a:t>сахарного </a:t>
            </a:r>
            <a:r>
              <a:rPr sz="3600" spc="-20" dirty="0"/>
              <a:t>диабета</a:t>
            </a:r>
            <a:endParaRPr sz="3600"/>
          </a:p>
        </p:txBody>
      </p:sp>
      <p:sp>
        <p:nvSpPr>
          <p:cNvPr id="4" name="object 4"/>
          <p:cNvSpPr txBox="1"/>
          <p:nvPr/>
        </p:nvSpPr>
        <p:spPr>
          <a:xfrm>
            <a:off x="472846" y="1746631"/>
            <a:ext cx="6138545" cy="9391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Clr>
                <a:srgbClr val="FF0000"/>
              </a:buClr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В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2017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150" dirty="0">
                <a:latin typeface="Microsoft Sans Serif"/>
                <a:cs typeface="Microsoft Sans Serif"/>
              </a:rPr>
              <a:t>г.</a:t>
            </a:r>
            <a:r>
              <a:rPr sz="2000" spc="1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435</a:t>
            </a:r>
            <a:r>
              <a:rPr sz="2000" spc="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млн</a:t>
            </a:r>
            <a:r>
              <a:rPr sz="2000" spc="2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людей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имели</a:t>
            </a:r>
            <a:r>
              <a:rPr sz="2000" spc="5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сахарный</a:t>
            </a:r>
            <a:r>
              <a:rPr sz="2000" spc="3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диабет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Wingdings"/>
              <a:buChar char=""/>
            </a:pPr>
            <a:endParaRPr sz="21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2000" spc="-175" dirty="0">
                <a:latin typeface="Microsoft Sans Serif"/>
                <a:cs typeface="Microsoft Sans Serif"/>
              </a:rPr>
              <a:t>К</a:t>
            </a:r>
            <a:r>
              <a:rPr sz="2000" spc="10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204</a:t>
            </a:r>
            <a:r>
              <a:rPr sz="2000" spc="-5" dirty="0">
                <a:latin typeface="Microsoft Sans Serif"/>
                <a:cs typeface="Microsoft Sans Serif"/>
              </a:rPr>
              <a:t>5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-100" dirty="0">
                <a:latin typeface="Microsoft Sans Serif"/>
                <a:cs typeface="Microsoft Sans Serif"/>
              </a:rPr>
              <a:t>г</a:t>
            </a:r>
            <a:r>
              <a:rPr sz="2000" spc="-60" dirty="0">
                <a:latin typeface="Microsoft Sans Serif"/>
                <a:cs typeface="Microsoft Sans Serif"/>
              </a:rPr>
              <a:t>о</a:t>
            </a:r>
            <a:r>
              <a:rPr sz="2000" spc="-20" dirty="0">
                <a:latin typeface="Microsoft Sans Serif"/>
                <a:cs typeface="Microsoft Sans Serif"/>
              </a:rPr>
              <a:t>д</a:t>
            </a:r>
            <a:r>
              <a:rPr sz="2000" spc="-5" dirty="0">
                <a:latin typeface="Microsoft Sans Serif"/>
                <a:cs typeface="Microsoft Sans Serif"/>
              </a:rPr>
              <a:t>у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-15" dirty="0">
                <a:latin typeface="Microsoft Sans Serif"/>
                <a:cs typeface="Microsoft Sans Serif"/>
              </a:rPr>
              <a:t>и</a:t>
            </a:r>
            <a:r>
              <a:rPr sz="2000" spc="-5" dirty="0">
                <a:latin typeface="Microsoft Sans Serif"/>
                <a:cs typeface="Microsoft Sans Serif"/>
              </a:rPr>
              <a:t>х</a:t>
            </a:r>
            <a:r>
              <a:rPr sz="2000" spc="30" dirty="0">
                <a:latin typeface="Microsoft Sans Serif"/>
                <a:cs typeface="Microsoft Sans Serif"/>
              </a:rPr>
              <a:t> </a:t>
            </a:r>
            <a:r>
              <a:rPr sz="2000" spc="-50" dirty="0">
                <a:latin typeface="Microsoft Sans Serif"/>
                <a:cs typeface="Microsoft Sans Serif"/>
              </a:rPr>
              <a:t>б</a:t>
            </a:r>
            <a:r>
              <a:rPr sz="2000" spc="-140" dirty="0">
                <a:latin typeface="Microsoft Sans Serif"/>
                <a:cs typeface="Microsoft Sans Serif"/>
              </a:rPr>
              <a:t>у</a:t>
            </a:r>
            <a:r>
              <a:rPr sz="2000" spc="-20" dirty="0">
                <a:latin typeface="Microsoft Sans Serif"/>
                <a:cs typeface="Microsoft Sans Serif"/>
              </a:rPr>
              <a:t>д</a:t>
            </a:r>
            <a:r>
              <a:rPr sz="2000" spc="-85" dirty="0">
                <a:latin typeface="Microsoft Sans Serif"/>
                <a:cs typeface="Microsoft Sans Serif"/>
              </a:rPr>
              <a:t>е</a:t>
            </a:r>
            <a:r>
              <a:rPr sz="2000" spc="-5" dirty="0">
                <a:latin typeface="Microsoft Sans Serif"/>
                <a:cs typeface="Microsoft Sans Serif"/>
              </a:rPr>
              <a:t>т</a:t>
            </a:r>
            <a:r>
              <a:rPr sz="2000" spc="95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62</a:t>
            </a:r>
            <a:r>
              <a:rPr sz="2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9</a:t>
            </a:r>
            <a:r>
              <a:rPr sz="2000" spc="4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м</a:t>
            </a:r>
            <a:r>
              <a:rPr sz="2000" spc="-30" dirty="0">
                <a:solidFill>
                  <a:srgbClr val="FF0000"/>
                </a:solidFill>
                <a:latin typeface="Microsoft Sans Serif"/>
                <a:cs typeface="Microsoft Sans Serif"/>
              </a:rPr>
              <a:t>л</a:t>
            </a:r>
            <a:r>
              <a:rPr sz="2000" spc="-15" dirty="0">
                <a:solidFill>
                  <a:srgbClr val="FF0000"/>
                </a:solidFill>
                <a:latin typeface="Microsoft Sans Serif"/>
                <a:cs typeface="Microsoft Sans Serif"/>
              </a:rPr>
              <a:t>н</a:t>
            </a:r>
            <a:endParaRPr sz="2000">
              <a:latin typeface="Microsoft Sans Serif"/>
              <a:cs typeface="Microsoft Sans Serif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48180" y="210769"/>
            <a:ext cx="62268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Сахарный</a:t>
            </a:r>
            <a:r>
              <a:rPr sz="3600" spc="-30" dirty="0"/>
              <a:t> </a:t>
            </a:r>
            <a:r>
              <a:rPr sz="3600" spc="-15" dirty="0"/>
              <a:t>диабет</a:t>
            </a:r>
            <a:r>
              <a:rPr sz="3600" dirty="0"/>
              <a:t> в</a:t>
            </a:r>
            <a:r>
              <a:rPr sz="3600" spc="-15" dirty="0"/>
              <a:t> </a:t>
            </a:r>
            <a:r>
              <a:rPr sz="3600" spc="-30" dirty="0"/>
              <a:t>России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28371" y="1021156"/>
            <a:ext cx="8199120" cy="939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Clr>
                <a:srgbClr val="FF0000"/>
              </a:buClr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2000" spc="-10" dirty="0">
                <a:latin typeface="Microsoft Sans Serif"/>
                <a:cs typeface="Microsoft Sans Serif"/>
              </a:rPr>
              <a:t>Официально</a:t>
            </a:r>
            <a:r>
              <a:rPr sz="2000" spc="6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зарегистрировано</a:t>
            </a:r>
            <a:r>
              <a:rPr sz="2000" spc="110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4,5</a:t>
            </a:r>
            <a:r>
              <a:rPr sz="20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млн</a:t>
            </a:r>
            <a:r>
              <a:rPr sz="2000" spc="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человек</a:t>
            </a:r>
            <a:endParaRPr sz="2000">
              <a:latin typeface="Microsoft Sans Serif"/>
              <a:cs typeface="Microsoft Sans Serif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Clr>
                <a:srgbClr val="FF0000"/>
              </a:buClr>
              <a:buFont typeface="Wingdings"/>
              <a:buChar char=""/>
            </a:pPr>
            <a:endParaRPr sz="2100">
              <a:latin typeface="Microsoft Sans Serif"/>
              <a:cs typeface="Microsoft Sans Serif"/>
            </a:endParaRPr>
          </a:p>
          <a:p>
            <a:pPr marL="3568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2000" spc="-5" dirty="0">
                <a:latin typeface="Microsoft Sans Serif"/>
                <a:cs typeface="Microsoft Sans Serif"/>
              </a:rPr>
              <a:t>По</a:t>
            </a:r>
            <a:r>
              <a:rPr sz="2000" spc="195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данным</a:t>
            </a:r>
            <a:r>
              <a:rPr sz="2000" spc="200" dirty="0">
                <a:latin typeface="Microsoft Sans Serif"/>
                <a:cs typeface="Microsoft Sans Serif"/>
              </a:rPr>
              <a:t> </a:t>
            </a:r>
            <a:r>
              <a:rPr sz="2000" spc="-20" dirty="0">
                <a:latin typeface="Microsoft Sans Serif"/>
                <a:cs typeface="Microsoft Sans Serif"/>
              </a:rPr>
              <a:t>контрольно-эпидемиологических</a:t>
            </a:r>
            <a:r>
              <a:rPr sz="2000" spc="229" dirty="0">
                <a:latin typeface="Microsoft Sans Serif"/>
                <a:cs typeface="Microsoft Sans Serif"/>
              </a:rPr>
              <a:t> </a:t>
            </a:r>
            <a:r>
              <a:rPr sz="2000" spc="-10" dirty="0">
                <a:latin typeface="Microsoft Sans Serif"/>
                <a:cs typeface="Microsoft Sans Serif"/>
              </a:rPr>
              <a:t>исследований</a:t>
            </a:r>
            <a:r>
              <a:rPr sz="2000" spc="200" dirty="0">
                <a:latin typeface="Microsoft Sans Serif"/>
                <a:cs typeface="Microsoft Sans Serif"/>
              </a:rPr>
              <a:t> </a:t>
            </a:r>
            <a:r>
              <a:rPr sz="2000" spc="-70" dirty="0">
                <a:latin typeface="Microsoft Sans Serif"/>
                <a:cs typeface="Microsoft Sans Serif"/>
              </a:rPr>
              <a:t>ФГБУ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72795" y="1936495"/>
            <a:ext cx="7855584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2396490" algn="l"/>
                <a:tab pos="4408805" algn="l"/>
                <a:tab pos="7158990" algn="l"/>
              </a:tabLst>
            </a:pPr>
            <a:r>
              <a:rPr sz="2000" spc="-15" dirty="0">
                <a:latin typeface="Microsoft Sans Serif"/>
                <a:cs typeface="Microsoft Sans Serif"/>
              </a:rPr>
              <a:t>«Нац</a:t>
            </a:r>
            <a:r>
              <a:rPr sz="2000" spc="5" dirty="0">
                <a:latin typeface="Microsoft Sans Serif"/>
                <a:cs typeface="Microsoft Sans Serif"/>
              </a:rPr>
              <a:t>и</a:t>
            </a:r>
            <a:r>
              <a:rPr sz="2000" spc="-10" dirty="0">
                <a:latin typeface="Microsoft Sans Serif"/>
                <a:cs typeface="Microsoft Sans Serif"/>
              </a:rPr>
              <a:t>она</a:t>
            </a:r>
            <a:r>
              <a:rPr sz="2000" dirty="0">
                <a:latin typeface="Microsoft Sans Serif"/>
                <a:cs typeface="Microsoft Sans Serif"/>
              </a:rPr>
              <a:t>л</a:t>
            </a:r>
            <a:r>
              <a:rPr sz="2000" spc="-10" dirty="0">
                <a:latin typeface="Microsoft Sans Serif"/>
                <a:cs typeface="Microsoft Sans Serif"/>
              </a:rPr>
              <a:t>ьный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40" dirty="0">
                <a:latin typeface="Microsoft Sans Serif"/>
                <a:cs typeface="Microsoft Sans Serif"/>
              </a:rPr>
              <a:t>м</a:t>
            </a:r>
            <a:r>
              <a:rPr sz="2000" spc="-60" dirty="0">
                <a:latin typeface="Microsoft Sans Serif"/>
                <a:cs typeface="Microsoft Sans Serif"/>
              </a:rPr>
              <a:t>е</a:t>
            </a:r>
            <a:r>
              <a:rPr sz="2000" spc="-20" dirty="0">
                <a:latin typeface="Microsoft Sans Serif"/>
                <a:cs typeface="Microsoft Sans Serif"/>
              </a:rPr>
              <a:t>д</a:t>
            </a:r>
            <a:r>
              <a:rPr sz="2000" dirty="0">
                <a:latin typeface="Microsoft Sans Serif"/>
                <a:cs typeface="Microsoft Sans Serif"/>
              </a:rPr>
              <a:t>и</a:t>
            </a:r>
            <a:r>
              <a:rPr sz="2000" spc="-5" dirty="0">
                <a:latin typeface="Microsoft Sans Serif"/>
                <a:cs typeface="Microsoft Sans Serif"/>
              </a:rPr>
              <a:t>ц</a:t>
            </a:r>
            <a:r>
              <a:rPr sz="2000" spc="-20" dirty="0">
                <a:latin typeface="Microsoft Sans Serif"/>
                <a:cs typeface="Microsoft Sans Serif"/>
              </a:rPr>
              <a:t>и</a:t>
            </a:r>
            <a:r>
              <a:rPr sz="2000" spc="-15" dirty="0">
                <a:latin typeface="Microsoft Sans Serif"/>
                <a:cs typeface="Microsoft Sans Serif"/>
              </a:rPr>
              <a:t>н</a:t>
            </a:r>
            <a:r>
              <a:rPr sz="2000" dirty="0">
                <a:latin typeface="Microsoft Sans Serif"/>
                <a:cs typeface="Microsoft Sans Serif"/>
              </a:rPr>
              <a:t>с</a:t>
            </a:r>
            <a:r>
              <a:rPr sz="2000" spc="-140" dirty="0">
                <a:latin typeface="Microsoft Sans Serif"/>
                <a:cs typeface="Microsoft Sans Serif"/>
              </a:rPr>
              <a:t>к</a:t>
            </a:r>
            <a:r>
              <a:rPr sz="2000" spc="-20" dirty="0">
                <a:latin typeface="Microsoft Sans Serif"/>
                <a:cs typeface="Microsoft Sans Serif"/>
              </a:rPr>
              <a:t>и</a:t>
            </a:r>
            <a:r>
              <a:rPr sz="2000" spc="-10" dirty="0">
                <a:latin typeface="Microsoft Sans Serif"/>
                <a:cs typeface="Microsoft Sans Serif"/>
              </a:rPr>
              <a:t>й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20" dirty="0">
                <a:latin typeface="Microsoft Sans Serif"/>
                <a:cs typeface="Microsoft Sans Serif"/>
              </a:rPr>
              <a:t>и</a:t>
            </a:r>
            <a:r>
              <a:rPr sz="2000" spc="5" dirty="0">
                <a:latin typeface="Microsoft Sans Serif"/>
                <a:cs typeface="Microsoft Sans Serif"/>
              </a:rPr>
              <a:t>сс</a:t>
            </a:r>
            <a:r>
              <a:rPr sz="2000" spc="30" dirty="0">
                <a:latin typeface="Microsoft Sans Serif"/>
                <a:cs typeface="Microsoft Sans Serif"/>
              </a:rPr>
              <a:t>л</a:t>
            </a:r>
            <a:r>
              <a:rPr sz="2000" spc="-60" dirty="0">
                <a:latin typeface="Microsoft Sans Serif"/>
                <a:cs typeface="Microsoft Sans Serif"/>
              </a:rPr>
              <a:t>е</a:t>
            </a:r>
            <a:r>
              <a:rPr sz="2000" spc="5" dirty="0">
                <a:latin typeface="Microsoft Sans Serif"/>
                <a:cs typeface="Microsoft Sans Serif"/>
              </a:rPr>
              <a:t>д</a:t>
            </a:r>
            <a:r>
              <a:rPr sz="2000" spc="-10" dirty="0">
                <a:latin typeface="Microsoft Sans Serif"/>
                <a:cs typeface="Microsoft Sans Serif"/>
              </a:rPr>
              <a:t>о</a:t>
            </a:r>
            <a:r>
              <a:rPr sz="2000" spc="-40" dirty="0">
                <a:latin typeface="Microsoft Sans Serif"/>
                <a:cs typeface="Microsoft Sans Serif"/>
              </a:rPr>
              <a:t>в</a:t>
            </a:r>
            <a:r>
              <a:rPr sz="2000" spc="-60" dirty="0">
                <a:latin typeface="Microsoft Sans Serif"/>
                <a:cs typeface="Microsoft Sans Serif"/>
              </a:rPr>
              <a:t>а</a:t>
            </a:r>
            <a:r>
              <a:rPr sz="2000" spc="-5" dirty="0">
                <a:latin typeface="Microsoft Sans Serif"/>
                <a:cs typeface="Microsoft Sans Serif"/>
              </a:rPr>
              <a:t>т</a:t>
            </a:r>
            <a:r>
              <a:rPr sz="2000" spc="-60" dirty="0">
                <a:latin typeface="Microsoft Sans Serif"/>
                <a:cs typeface="Microsoft Sans Serif"/>
              </a:rPr>
              <a:t>е</a:t>
            </a:r>
            <a:r>
              <a:rPr sz="2000" spc="30" dirty="0">
                <a:latin typeface="Microsoft Sans Serif"/>
                <a:cs typeface="Microsoft Sans Serif"/>
              </a:rPr>
              <a:t>л</a:t>
            </a:r>
            <a:r>
              <a:rPr sz="2000" spc="-10" dirty="0">
                <a:latin typeface="Microsoft Sans Serif"/>
                <a:cs typeface="Microsoft Sans Serif"/>
              </a:rPr>
              <a:t>ьс</a:t>
            </a:r>
            <a:r>
              <a:rPr sz="2000" spc="-140" dirty="0">
                <a:latin typeface="Microsoft Sans Serif"/>
                <a:cs typeface="Microsoft Sans Serif"/>
              </a:rPr>
              <a:t>к</a:t>
            </a:r>
            <a:r>
              <a:rPr sz="2000" spc="-20" dirty="0">
                <a:latin typeface="Microsoft Sans Serif"/>
                <a:cs typeface="Microsoft Sans Serif"/>
              </a:rPr>
              <a:t>и</a:t>
            </a:r>
            <a:r>
              <a:rPr sz="2000" spc="-10" dirty="0">
                <a:latin typeface="Microsoft Sans Serif"/>
                <a:cs typeface="Microsoft Sans Serif"/>
              </a:rPr>
              <a:t>й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5" dirty="0">
                <a:latin typeface="Microsoft Sans Serif"/>
                <a:cs typeface="Microsoft Sans Serif"/>
              </a:rPr>
              <a:t>ц</a:t>
            </a:r>
            <a:r>
              <a:rPr sz="2000" spc="-15" dirty="0">
                <a:latin typeface="Microsoft Sans Serif"/>
                <a:cs typeface="Microsoft Sans Serif"/>
              </a:rPr>
              <a:t>ентр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tabLst>
                <a:tab pos="2176780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эндокринологии	</a:t>
            </a:r>
            <a:r>
              <a:rPr sz="2000" spc="-25" dirty="0">
                <a:latin typeface="Microsoft Sans Serif"/>
                <a:cs typeface="Microsoft Sans Serif"/>
              </a:rPr>
              <a:t>Минздрава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16933" y="2240991"/>
            <a:ext cx="4111625" cy="6343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1247140" algn="l"/>
                <a:tab pos="2603500" algn="l"/>
              </a:tabLst>
            </a:pPr>
            <a:r>
              <a:rPr sz="2000" spc="-20" dirty="0">
                <a:latin typeface="Microsoft Sans Serif"/>
                <a:cs typeface="Microsoft Sans Serif"/>
              </a:rPr>
              <a:t>России»	</a:t>
            </a:r>
            <a:r>
              <a:rPr sz="2000" spc="-10" dirty="0">
                <a:latin typeface="Microsoft Sans Serif"/>
                <a:cs typeface="Microsoft Sans Serif"/>
              </a:rPr>
              <a:t>истинная	численность</a:t>
            </a:r>
            <a:endParaRPr sz="2000">
              <a:latin typeface="Microsoft Sans Serif"/>
              <a:cs typeface="Microsoft Sans Serif"/>
            </a:endParaRPr>
          </a:p>
          <a:p>
            <a:pPr marR="5715" algn="r">
              <a:lnSpc>
                <a:spcPct val="100000"/>
              </a:lnSpc>
            </a:pPr>
            <a:r>
              <a:rPr sz="2000" spc="-10" dirty="0">
                <a:latin typeface="Microsoft Sans Serif"/>
                <a:cs typeface="Microsoft Sans Serif"/>
              </a:rPr>
              <a:t>официально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72795" y="2546350"/>
            <a:ext cx="6190615" cy="6343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957580" algn="l"/>
                <a:tab pos="1271270" algn="l"/>
                <a:tab pos="1805305" algn="l"/>
                <a:tab pos="3902710" algn="l"/>
                <a:tab pos="4223385" algn="l"/>
                <a:tab pos="4549140" algn="l"/>
                <a:tab pos="5271770" algn="l"/>
              </a:tabLst>
            </a:pPr>
            <a:r>
              <a:rPr sz="2000" spc="5" dirty="0">
                <a:latin typeface="Microsoft Sans Serif"/>
                <a:cs typeface="Microsoft Sans Serif"/>
              </a:rPr>
              <a:t>л</a:t>
            </a:r>
            <a:r>
              <a:rPr sz="2000" spc="-25" dirty="0">
                <a:latin typeface="Microsoft Sans Serif"/>
                <a:cs typeface="Microsoft Sans Serif"/>
              </a:rPr>
              <a:t>ю</a:t>
            </a:r>
            <a:r>
              <a:rPr sz="2000" spc="-20" dirty="0">
                <a:latin typeface="Microsoft Sans Serif"/>
                <a:cs typeface="Microsoft Sans Serif"/>
              </a:rPr>
              <a:t>д</a:t>
            </a:r>
            <a:r>
              <a:rPr sz="2000" spc="-10" dirty="0">
                <a:latin typeface="Microsoft Sans Serif"/>
                <a:cs typeface="Microsoft Sans Serif"/>
              </a:rPr>
              <a:t>е</a:t>
            </a:r>
            <a:r>
              <a:rPr sz="2000" spc="-5" dirty="0">
                <a:latin typeface="Microsoft Sans Serif"/>
                <a:cs typeface="Microsoft Sans Serif"/>
              </a:rPr>
              <a:t>й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5" dirty="0">
                <a:latin typeface="Microsoft Sans Serif"/>
                <a:cs typeface="Microsoft Sans Serif"/>
              </a:rPr>
              <a:t>с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45" dirty="0">
                <a:latin typeface="Microsoft Sans Serif"/>
                <a:cs typeface="Microsoft Sans Serif"/>
              </a:rPr>
              <a:t>С</a:t>
            </a:r>
            <a:r>
              <a:rPr sz="2000" spc="-110" dirty="0">
                <a:latin typeface="Microsoft Sans Serif"/>
                <a:cs typeface="Microsoft Sans Serif"/>
              </a:rPr>
              <a:t>Д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15" dirty="0">
                <a:latin typeface="Microsoft Sans Serif"/>
                <a:cs typeface="Microsoft Sans Serif"/>
              </a:rPr>
              <a:t>п</a:t>
            </a:r>
            <a:r>
              <a:rPr sz="2000" spc="-10" dirty="0">
                <a:latin typeface="Microsoft Sans Serif"/>
                <a:cs typeface="Microsoft Sans Serif"/>
              </a:rPr>
              <a:t>р</a:t>
            </a:r>
            <a:r>
              <a:rPr sz="2000" spc="-20" dirty="0">
                <a:latin typeface="Microsoft Sans Serif"/>
                <a:cs typeface="Microsoft Sans Serif"/>
              </a:rPr>
              <a:t>и</a:t>
            </a:r>
            <a:r>
              <a:rPr sz="2000" spc="-75" dirty="0">
                <a:latin typeface="Microsoft Sans Serif"/>
                <a:cs typeface="Microsoft Sans Serif"/>
              </a:rPr>
              <a:t>б</a:t>
            </a:r>
            <a:r>
              <a:rPr sz="2000" spc="5" dirty="0">
                <a:latin typeface="Microsoft Sans Serif"/>
                <a:cs typeface="Microsoft Sans Serif"/>
              </a:rPr>
              <a:t>л</a:t>
            </a:r>
            <a:r>
              <a:rPr sz="2000" spc="-20" dirty="0">
                <a:latin typeface="Microsoft Sans Serif"/>
                <a:cs typeface="Microsoft Sans Serif"/>
              </a:rPr>
              <a:t>и</a:t>
            </a:r>
            <a:r>
              <a:rPr sz="2000" spc="-50" dirty="0">
                <a:latin typeface="Microsoft Sans Serif"/>
                <a:cs typeface="Microsoft Sans Serif"/>
              </a:rPr>
              <a:t>з</a:t>
            </a:r>
            <a:r>
              <a:rPr sz="2000" spc="-40" dirty="0">
                <a:latin typeface="Microsoft Sans Serif"/>
                <a:cs typeface="Microsoft Sans Serif"/>
              </a:rPr>
              <a:t>и</a:t>
            </a:r>
            <a:r>
              <a:rPr sz="2000" spc="-5" dirty="0">
                <a:latin typeface="Microsoft Sans Serif"/>
                <a:cs typeface="Microsoft Sans Serif"/>
              </a:rPr>
              <a:t>т</a:t>
            </a:r>
            <a:r>
              <a:rPr sz="2000" spc="-85" dirty="0">
                <a:latin typeface="Microsoft Sans Serif"/>
                <a:cs typeface="Microsoft Sans Serif"/>
              </a:rPr>
              <a:t>е</a:t>
            </a:r>
            <a:r>
              <a:rPr sz="2000" spc="5" dirty="0">
                <a:latin typeface="Microsoft Sans Serif"/>
                <a:cs typeface="Microsoft Sans Serif"/>
              </a:rPr>
              <a:t>л</a:t>
            </a:r>
            <a:r>
              <a:rPr sz="2000" spc="-10" dirty="0">
                <a:latin typeface="Microsoft Sans Serif"/>
                <a:cs typeface="Microsoft Sans Serif"/>
              </a:rPr>
              <a:t>ьно</a:t>
            </a:r>
            <a:r>
              <a:rPr sz="2000" dirty="0">
                <a:latin typeface="Microsoft Sans Serif"/>
                <a:cs typeface="Microsoft Sans Serif"/>
              </a:rPr>
              <a:t>	</a:t>
            </a:r>
            <a:r>
              <a:rPr sz="2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в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2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2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2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р</a:t>
            </a:r>
            <a:r>
              <a:rPr sz="2000" spc="-40" dirty="0">
                <a:solidFill>
                  <a:srgbClr val="FF0000"/>
                </a:solidFill>
                <a:latin typeface="Microsoft Sans Serif"/>
                <a:cs typeface="Microsoft Sans Serif"/>
              </a:rPr>
              <a:t>а</a:t>
            </a:r>
            <a:r>
              <a:rPr sz="2000" spc="-70" dirty="0">
                <a:solidFill>
                  <a:srgbClr val="FF0000"/>
                </a:solidFill>
                <a:latin typeface="Microsoft Sans Serif"/>
                <a:cs typeface="Microsoft Sans Serif"/>
              </a:rPr>
              <a:t>з</a:t>
            </a:r>
            <a:r>
              <a:rPr sz="2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а</a:t>
            </a:r>
            <a:r>
              <a:rPr sz="2000" dirty="0">
                <a:solidFill>
                  <a:srgbClr val="FF0000"/>
                </a:solidFill>
                <a:latin typeface="Microsoft Sans Serif"/>
                <a:cs typeface="Microsoft Sans Serif"/>
              </a:rPr>
              <a:t>	</a:t>
            </a:r>
            <a:r>
              <a:rPr sz="2000" spc="-5" dirty="0">
                <a:latin typeface="Microsoft Sans Serif"/>
                <a:cs typeface="Microsoft Sans Serif"/>
              </a:rPr>
              <a:t>б</a:t>
            </a:r>
            <a:r>
              <a:rPr sz="2000" spc="-60" dirty="0">
                <a:latin typeface="Microsoft Sans Serif"/>
                <a:cs typeface="Microsoft Sans Serif"/>
              </a:rPr>
              <a:t>о</a:t>
            </a:r>
            <a:r>
              <a:rPr sz="2000" spc="5" dirty="0">
                <a:latin typeface="Microsoft Sans Serif"/>
                <a:cs typeface="Microsoft Sans Serif"/>
              </a:rPr>
              <a:t>л</a:t>
            </a:r>
            <a:r>
              <a:rPr sz="2000" spc="-10" dirty="0">
                <a:latin typeface="Microsoft Sans Serif"/>
                <a:cs typeface="Microsoft Sans Serif"/>
              </a:rPr>
              <a:t>ь</a:t>
            </a:r>
            <a:r>
              <a:rPr sz="2000" spc="15" dirty="0">
                <a:latin typeface="Microsoft Sans Serif"/>
                <a:cs typeface="Microsoft Sans Serif"/>
              </a:rPr>
              <a:t>ш</a:t>
            </a:r>
            <a:r>
              <a:rPr sz="2000" spc="-5" dirty="0">
                <a:latin typeface="Microsoft Sans Serif"/>
                <a:cs typeface="Microsoft Sans Serif"/>
              </a:rPr>
              <a:t>е</a:t>
            </a:r>
            <a:endParaRPr sz="20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</a:pPr>
            <a:r>
              <a:rPr sz="2000" spc="-20" dirty="0">
                <a:latin typeface="Microsoft Sans Serif"/>
                <a:cs typeface="Microsoft Sans Serif"/>
              </a:rPr>
              <a:t>зарегистрированной</a:t>
            </a:r>
            <a:r>
              <a:rPr sz="2000" spc="10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latin typeface="Microsoft Sans Serif"/>
                <a:cs typeface="Microsoft Sans Serif"/>
              </a:rPr>
              <a:t>и</a:t>
            </a:r>
            <a:r>
              <a:rPr sz="2000" spc="5" dirty="0">
                <a:latin typeface="Microsoft Sans Serif"/>
                <a:cs typeface="Microsoft Sans Serif"/>
              </a:rPr>
              <a:t> </a:t>
            </a:r>
            <a:r>
              <a:rPr sz="2000" spc="-30" dirty="0">
                <a:latin typeface="Microsoft Sans Serif"/>
                <a:cs typeface="Microsoft Sans Serif"/>
              </a:rPr>
              <a:t>достигает</a:t>
            </a:r>
            <a:r>
              <a:rPr sz="2000" spc="65" dirty="0">
                <a:latin typeface="Microsoft Sans Serif"/>
                <a:cs typeface="Microsoft Sans Serif"/>
              </a:rPr>
              <a:t> </a:t>
            </a:r>
            <a:r>
              <a:rPr sz="20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8</a:t>
            </a:r>
            <a:r>
              <a:rPr sz="20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520" dirty="0">
                <a:solidFill>
                  <a:srgbClr val="FF0000"/>
                </a:solidFill>
                <a:latin typeface="Microsoft Sans Serif"/>
                <a:cs typeface="Microsoft Sans Serif"/>
              </a:rPr>
              <a:t>–</a:t>
            </a:r>
            <a:r>
              <a:rPr sz="2000" spc="3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10</a:t>
            </a:r>
            <a:r>
              <a:rPr sz="2000" spc="1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25" dirty="0">
                <a:solidFill>
                  <a:srgbClr val="FF0000"/>
                </a:solidFill>
                <a:latin typeface="Microsoft Sans Serif"/>
                <a:cs typeface="Microsoft Sans Serif"/>
              </a:rPr>
              <a:t>млн</a:t>
            </a:r>
            <a:r>
              <a:rPr sz="2000" spc="4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000" spc="-40" dirty="0">
                <a:latin typeface="Microsoft Sans Serif"/>
                <a:cs typeface="Microsoft Sans Serif"/>
              </a:rPr>
              <a:t>человек</a:t>
            </a:r>
            <a:endParaRPr sz="2000">
              <a:latin typeface="Microsoft Sans Serif"/>
              <a:cs typeface="Microsoft Sans Serif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67988" y="6486245"/>
            <a:ext cx="4680585" cy="19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100" spc="-5" dirty="0">
                <a:solidFill>
                  <a:srgbClr val="FFFF00"/>
                </a:solidFill>
                <a:latin typeface="Microsoft Sans Serif"/>
                <a:cs typeface="Microsoft Sans Serif"/>
              </a:rPr>
              <a:t>https://</a:t>
            </a:r>
            <a:r>
              <a:rPr sz="1100" spc="-5" dirty="0">
                <a:solidFill>
                  <a:srgbClr val="FFFF00"/>
                </a:solidFill>
                <a:latin typeface="Microsoft Sans Serif"/>
                <a:cs typeface="Microsoft Sans Serif"/>
                <a:hlinkClick r:id="rId2"/>
              </a:rPr>
              <a:t>www.endocrincentr.ru/news/institut-diabeta-fgbu-nmic-endokrinologii</a:t>
            </a:r>
            <a:endParaRPr sz="1100">
              <a:latin typeface="Microsoft Sans Serif"/>
              <a:cs typeface="Microsoft Sans Serif"/>
            </a:endParaRPr>
          </a:p>
        </p:txBody>
      </p:sp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895" y="3566109"/>
            <a:ext cx="6889877" cy="304634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45693" y="1592021"/>
            <a:ext cx="7629525" cy="258889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indent="914400" algn="just">
              <a:lnSpc>
                <a:spcPct val="100000"/>
              </a:lnSpc>
              <a:spcBef>
                <a:spcPts val="110"/>
              </a:spcBef>
            </a:pPr>
            <a:r>
              <a:rPr sz="2800" dirty="0">
                <a:latin typeface="Microsoft Sans Serif"/>
                <a:cs typeface="Microsoft Sans Serif"/>
              </a:rPr>
              <a:t>Это</a:t>
            </a:r>
            <a:r>
              <a:rPr sz="2800" spc="5" dirty="0">
                <a:latin typeface="Microsoft Sans Serif"/>
                <a:cs typeface="Microsoft Sans Serif"/>
              </a:rPr>
              <a:t> </a:t>
            </a:r>
            <a:r>
              <a:rPr sz="2800" spc="-35" dirty="0">
                <a:latin typeface="Microsoft Sans Serif"/>
                <a:cs typeface="Microsoft Sans Serif"/>
              </a:rPr>
              <a:t>группа</a:t>
            </a:r>
            <a:r>
              <a:rPr sz="2800" spc="-30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хронических</a:t>
            </a:r>
            <a:r>
              <a:rPr sz="2800" spc="-20" dirty="0">
                <a:latin typeface="Microsoft Sans Serif"/>
                <a:cs typeface="Microsoft Sans Serif"/>
              </a:rPr>
              <a:t> </a:t>
            </a:r>
            <a:r>
              <a:rPr sz="2800" spc="-15" dirty="0">
                <a:latin typeface="Microsoft Sans Serif"/>
                <a:cs typeface="Microsoft Sans Serif"/>
              </a:rPr>
              <a:t>заболеваний, </a:t>
            </a:r>
            <a:r>
              <a:rPr sz="2800" spc="-10" dirty="0">
                <a:latin typeface="Microsoft Sans Serif"/>
                <a:cs typeface="Microsoft Sans Serif"/>
              </a:rPr>
              <a:t> основным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50" dirty="0">
                <a:latin typeface="Microsoft Sans Serif"/>
                <a:cs typeface="Microsoft Sans Serif"/>
              </a:rPr>
              <a:t>признаком</a:t>
            </a:r>
            <a:r>
              <a:rPr sz="2800" spc="-45" dirty="0">
                <a:latin typeface="Microsoft Sans Serif"/>
                <a:cs typeface="Microsoft Sans Serif"/>
              </a:rPr>
              <a:t> которого</a:t>
            </a:r>
            <a:r>
              <a:rPr sz="2800" spc="-40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является 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повышение </a:t>
            </a:r>
            <a:r>
              <a:rPr sz="2800" spc="-15" dirty="0">
                <a:latin typeface="Microsoft Sans Serif"/>
                <a:cs typeface="Microsoft Sans Serif"/>
              </a:rPr>
              <a:t>уровня </a:t>
            </a:r>
            <a:r>
              <a:rPr sz="2800" spc="-55" dirty="0">
                <a:latin typeface="Microsoft Sans Serif"/>
                <a:cs typeface="Microsoft Sans Serif"/>
              </a:rPr>
              <a:t>глюкозы </a:t>
            </a:r>
            <a:r>
              <a:rPr sz="2800" spc="-10" dirty="0">
                <a:latin typeface="Microsoft Sans Serif"/>
                <a:cs typeface="Microsoft Sans Serif"/>
              </a:rPr>
              <a:t>(сахара) </a:t>
            </a:r>
            <a:r>
              <a:rPr sz="2800" spc="5" dirty="0">
                <a:latin typeface="Microsoft Sans Serif"/>
                <a:cs typeface="Microsoft Sans Serif"/>
              </a:rPr>
              <a:t>в </a:t>
            </a:r>
            <a:r>
              <a:rPr sz="2800" spc="-35" dirty="0">
                <a:latin typeface="Microsoft Sans Serif"/>
                <a:cs typeface="Microsoft Sans Serif"/>
              </a:rPr>
              <a:t>крови </a:t>
            </a:r>
            <a:r>
              <a:rPr sz="2800" spc="-30" dirty="0">
                <a:latin typeface="Microsoft Sans Serif"/>
                <a:cs typeface="Microsoft Sans Serif"/>
              </a:rPr>
              <a:t> (гипергликемия).</a:t>
            </a:r>
            <a:r>
              <a:rPr sz="2800" spc="-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Причина</a:t>
            </a:r>
            <a:r>
              <a:rPr sz="2800" spc="-5" dirty="0">
                <a:latin typeface="Microsoft Sans Serif"/>
                <a:cs typeface="Microsoft Sans Serif"/>
              </a:rPr>
              <a:t> </a:t>
            </a:r>
            <a:r>
              <a:rPr sz="2800" spc="-20" dirty="0">
                <a:latin typeface="Microsoft Sans Serif"/>
                <a:cs typeface="Microsoft Sans Serif"/>
              </a:rPr>
              <a:t>заболевания</a:t>
            </a:r>
            <a:r>
              <a:rPr sz="2800" spc="-15" dirty="0">
                <a:latin typeface="Microsoft Sans Serif"/>
                <a:cs typeface="Microsoft Sans Serif"/>
              </a:rPr>
              <a:t> </a:t>
            </a:r>
            <a:r>
              <a:rPr sz="2800" spc="5" dirty="0">
                <a:latin typeface="Microsoft Sans Serif"/>
                <a:cs typeface="Microsoft Sans Serif"/>
              </a:rPr>
              <a:t>в </a:t>
            </a:r>
            <a:r>
              <a:rPr sz="2800" spc="10" dirty="0">
                <a:latin typeface="Microsoft Sans Serif"/>
                <a:cs typeface="Microsoft Sans Serif"/>
              </a:rPr>
              <a:t> </a:t>
            </a:r>
            <a:r>
              <a:rPr sz="2800" spc="-5" dirty="0">
                <a:latin typeface="Microsoft Sans Serif"/>
                <a:cs typeface="Microsoft Sans Serif"/>
              </a:rPr>
              <a:t>нарушении </a:t>
            </a:r>
            <a:r>
              <a:rPr sz="2800" spc="-25" dirty="0">
                <a:latin typeface="Microsoft Sans Serif"/>
                <a:cs typeface="Microsoft Sans Serif"/>
              </a:rPr>
              <a:t>секреции, </a:t>
            </a:r>
            <a:r>
              <a:rPr sz="2800" spc="-5" dirty="0">
                <a:latin typeface="Microsoft Sans Serif"/>
                <a:cs typeface="Microsoft Sans Serif"/>
              </a:rPr>
              <a:t>действия </a:t>
            </a:r>
            <a:r>
              <a:rPr sz="2800" spc="-15" dirty="0">
                <a:latin typeface="Microsoft Sans Serif"/>
                <a:cs typeface="Microsoft Sans Serif"/>
              </a:rPr>
              <a:t>инсулина </a:t>
            </a:r>
            <a:r>
              <a:rPr sz="2800" spc="10" dirty="0">
                <a:latin typeface="Microsoft Sans Serif"/>
                <a:cs typeface="Microsoft Sans Serif"/>
              </a:rPr>
              <a:t>или 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dirty="0">
                <a:latin typeface="Microsoft Sans Serif"/>
                <a:cs typeface="Microsoft Sans Serif"/>
              </a:rPr>
              <a:t>обоих</a:t>
            </a:r>
            <a:r>
              <a:rPr sz="2800" spc="25" dirty="0">
                <a:latin typeface="Microsoft Sans Serif"/>
                <a:cs typeface="Microsoft Sans Serif"/>
              </a:rPr>
              <a:t> </a:t>
            </a:r>
            <a:r>
              <a:rPr sz="2800" spc="-10" dirty="0">
                <a:latin typeface="Microsoft Sans Serif"/>
                <a:cs typeface="Microsoft Sans Serif"/>
              </a:rPr>
              <a:t>этих</a:t>
            </a:r>
            <a:r>
              <a:rPr sz="2800" spc="15" dirty="0">
                <a:latin typeface="Microsoft Sans Serif"/>
                <a:cs typeface="Microsoft Sans Serif"/>
              </a:rPr>
              <a:t> </a:t>
            </a:r>
            <a:r>
              <a:rPr sz="2800" spc="-25" dirty="0">
                <a:latin typeface="Microsoft Sans Serif"/>
                <a:cs typeface="Microsoft Sans Serif"/>
              </a:rPr>
              <a:t>факторов</a:t>
            </a:r>
            <a:endParaRPr sz="280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752600" y="304800"/>
            <a:ext cx="5792978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 err="1"/>
              <a:t>Сахарный</a:t>
            </a:r>
            <a:r>
              <a:rPr sz="3600" spc="-70" dirty="0"/>
              <a:t> </a:t>
            </a:r>
            <a:r>
              <a:rPr sz="3600" spc="-15" dirty="0" err="1"/>
              <a:t>диабет</a:t>
            </a:r>
            <a:r>
              <a:rPr lang="ru-RU" sz="3600" spc="-15" dirty="0"/>
              <a:t> – это?</a:t>
            </a:r>
            <a:endParaRPr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4422584"/>
            <a:ext cx="9144000" cy="2211705"/>
            <a:chOff x="0" y="4422584"/>
            <a:chExt cx="9144000" cy="22117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45152" y="4495736"/>
              <a:ext cx="3110356" cy="2138045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2648" y="4422584"/>
              <a:ext cx="3213989" cy="2202053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49351" y="213817"/>
            <a:ext cx="7649209" cy="5124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200" spc="-20" dirty="0"/>
              <a:t>Нормальный</a:t>
            </a:r>
            <a:r>
              <a:rPr sz="3200" spc="60" dirty="0"/>
              <a:t> </a:t>
            </a:r>
            <a:r>
              <a:rPr sz="3200" spc="-35" dirty="0"/>
              <a:t>уровень</a:t>
            </a:r>
            <a:r>
              <a:rPr sz="3200" spc="70" dirty="0"/>
              <a:t> </a:t>
            </a:r>
            <a:r>
              <a:rPr sz="3200" spc="-35" dirty="0"/>
              <a:t>глюкозы</a:t>
            </a:r>
            <a:r>
              <a:rPr sz="3200" spc="40" dirty="0"/>
              <a:t> </a:t>
            </a:r>
            <a:r>
              <a:rPr sz="3200" spc="-10" dirty="0"/>
              <a:t>крови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609600" y="1524000"/>
            <a:ext cx="7509509" cy="2103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Microsoft Sans Serif"/>
                <a:cs typeface="Microsoft Sans Serif"/>
              </a:rPr>
              <a:t>Нормальным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является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уровень</a:t>
            </a:r>
            <a:r>
              <a:rPr sz="1800" spc="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глюкозы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капиллярной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крови:</a:t>
            </a:r>
            <a:endParaRPr sz="18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800" b="1" spc="-10" dirty="0">
                <a:solidFill>
                  <a:srgbClr val="0070C0"/>
                </a:solidFill>
                <a:latin typeface="Arial"/>
                <a:cs typeface="Arial"/>
              </a:rPr>
              <a:t>натощак</a:t>
            </a:r>
            <a:r>
              <a:rPr sz="1800" b="1" spc="5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3,3</a:t>
            </a:r>
            <a:r>
              <a:rPr sz="1800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–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5,5</a:t>
            </a:r>
            <a:r>
              <a:rPr sz="1800" b="1" spc="-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70C0"/>
                </a:solidFill>
                <a:latin typeface="Arial"/>
                <a:cs typeface="Arial"/>
              </a:rPr>
              <a:t>ммоль/л</a:t>
            </a:r>
            <a:endParaRPr sz="18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через</a:t>
            </a:r>
            <a:r>
              <a:rPr sz="1800" b="1" spc="-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2</a:t>
            </a:r>
            <a:r>
              <a:rPr sz="1800" b="1" spc="5" dirty="0">
                <a:solidFill>
                  <a:srgbClr val="0070C0"/>
                </a:solidFill>
                <a:latin typeface="Arial"/>
                <a:cs typeface="Arial"/>
              </a:rPr>
              <a:t> часа</a:t>
            </a:r>
            <a:r>
              <a:rPr sz="1800" b="1" spc="-3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Arial"/>
                <a:cs typeface="Arial"/>
              </a:rPr>
              <a:t>после </a:t>
            </a:r>
            <a:r>
              <a:rPr sz="1800" b="1" spc="-15" dirty="0">
                <a:solidFill>
                  <a:srgbClr val="0070C0"/>
                </a:solidFill>
                <a:latin typeface="Arial"/>
                <a:cs typeface="Arial"/>
              </a:rPr>
              <a:t>приема</a:t>
            </a:r>
            <a:r>
              <a:rPr sz="1800" b="1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75</a:t>
            </a:r>
            <a:r>
              <a:rPr sz="1800" b="1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г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70C0"/>
                </a:solidFill>
                <a:latin typeface="Arial"/>
                <a:cs typeface="Arial"/>
              </a:rPr>
              <a:t>глюкозы</a:t>
            </a:r>
            <a:r>
              <a:rPr sz="1800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— 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менее</a:t>
            </a:r>
            <a:r>
              <a:rPr sz="1800" b="1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7,8</a:t>
            </a:r>
            <a:r>
              <a:rPr sz="1800" b="1" spc="-15" dirty="0">
                <a:solidFill>
                  <a:srgbClr val="0070C0"/>
                </a:solidFill>
                <a:latin typeface="Arial"/>
                <a:cs typeface="Arial"/>
              </a:rPr>
              <a:t> ммоль/л</a:t>
            </a:r>
            <a:endParaRPr sz="1800" dirty="0">
              <a:solidFill>
                <a:srgbClr val="0070C0"/>
              </a:solidFill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FF0000"/>
              </a:buClr>
              <a:buFont typeface="Wingdings"/>
              <a:buChar char=""/>
            </a:pPr>
            <a:endParaRPr sz="27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0" dirty="0">
                <a:latin typeface="Microsoft Sans Serif"/>
                <a:cs typeface="Microsoft Sans Serif"/>
              </a:rPr>
              <a:t>Нормальным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5" dirty="0">
                <a:latin typeface="Microsoft Sans Serif"/>
                <a:cs typeface="Microsoft Sans Serif"/>
              </a:rPr>
              <a:t>является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10" dirty="0">
                <a:latin typeface="Microsoft Sans Serif"/>
                <a:cs typeface="Microsoft Sans Serif"/>
              </a:rPr>
              <a:t>уровень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35" dirty="0">
                <a:latin typeface="Microsoft Sans Serif"/>
                <a:cs typeface="Microsoft Sans Serif"/>
              </a:rPr>
              <a:t>глюкозы</a:t>
            </a:r>
            <a:r>
              <a:rPr sz="1800" spc="4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венозной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плазме:</a:t>
            </a:r>
            <a:endParaRPr sz="18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800" b="1" spc="-15" dirty="0">
                <a:solidFill>
                  <a:srgbClr val="0070C0"/>
                </a:solidFill>
                <a:latin typeface="Arial"/>
                <a:cs typeface="Arial"/>
              </a:rPr>
              <a:t>натощак</a:t>
            </a:r>
            <a:r>
              <a:rPr sz="1800" b="1" spc="5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менее</a:t>
            </a:r>
            <a:r>
              <a:rPr sz="1800" b="1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6,1</a:t>
            </a:r>
            <a:r>
              <a:rPr sz="1800" b="1" spc="-2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70C0"/>
                </a:solidFill>
                <a:latin typeface="Arial"/>
                <a:cs typeface="Arial"/>
              </a:rPr>
              <a:t>ммоль/л</a:t>
            </a:r>
            <a:endParaRPr sz="1800" dirty="0">
              <a:solidFill>
                <a:srgbClr val="0070C0"/>
              </a:solidFill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через</a:t>
            </a:r>
            <a:r>
              <a:rPr sz="1800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2</a:t>
            </a:r>
            <a:r>
              <a:rPr sz="1800" b="1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0070C0"/>
                </a:solidFill>
                <a:latin typeface="Arial"/>
                <a:cs typeface="Arial"/>
              </a:rPr>
              <a:t>часа</a:t>
            </a:r>
            <a:r>
              <a:rPr sz="1800" b="1" spc="-3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0070C0"/>
                </a:solidFill>
                <a:latin typeface="Arial"/>
                <a:cs typeface="Arial"/>
              </a:rPr>
              <a:t>после </a:t>
            </a:r>
            <a:r>
              <a:rPr sz="1800" b="1" spc="-15" dirty="0">
                <a:solidFill>
                  <a:srgbClr val="0070C0"/>
                </a:solidFill>
                <a:latin typeface="Arial"/>
                <a:cs typeface="Arial"/>
              </a:rPr>
              <a:t>приема</a:t>
            </a:r>
            <a:r>
              <a:rPr sz="1800" b="1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75</a:t>
            </a:r>
            <a:r>
              <a:rPr sz="1800" b="1" spc="1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г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0070C0"/>
                </a:solidFill>
                <a:latin typeface="Arial"/>
                <a:cs typeface="Arial"/>
              </a:rPr>
              <a:t>глюкозы</a:t>
            </a:r>
            <a:r>
              <a:rPr sz="1800" b="1" spc="-20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—</a:t>
            </a:r>
            <a:r>
              <a:rPr sz="1800" b="1" spc="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70C0"/>
                </a:solidFill>
                <a:latin typeface="Arial"/>
                <a:cs typeface="Arial"/>
              </a:rPr>
              <a:t>менее</a:t>
            </a:r>
            <a:r>
              <a:rPr sz="1800" b="1" spc="15" dirty="0">
                <a:solidFill>
                  <a:srgbClr val="0070C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70C0"/>
                </a:solidFill>
                <a:latin typeface="Arial"/>
                <a:cs typeface="Arial"/>
              </a:rPr>
              <a:t>7,8</a:t>
            </a:r>
            <a:r>
              <a:rPr sz="1800" b="1" spc="-15" dirty="0">
                <a:solidFill>
                  <a:srgbClr val="0070C0"/>
                </a:solidFill>
                <a:latin typeface="Arial"/>
                <a:cs typeface="Arial"/>
              </a:rPr>
              <a:t> ммоль/л</a:t>
            </a:r>
            <a:endParaRPr sz="1800" dirty="0">
              <a:solidFill>
                <a:srgbClr val="0070C0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4119" y="4038600"/>
            <a:ext cx="9144000" cy="2211705"/>
            <a:chOff x="0" y="4422584"/>
            <a:chExt cx="9144000" cy="22117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648" y="4422584"/>
              <a:ext cx="3213989" cy="22020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5152" y="4495736"/>
              <a:ext cx="3110356" cy="213804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16991" y="213817"/>
            <a:ext cx="732282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</a:pPr>
            <a:r>
              <a:rPr sz="3200" spc="-35" dirty="0"/>
              <a:t>Уровень</a:t>
            </a:r>
            <a:r>
              <a:rPr sz="3200" dirty="0"/>
              <a:t> </a:t>
            </a:r>
            <a:r>
              <a:rPr sz="3200" spc="-35" dirty="0"/>
              <a:t>глюкозы</a:t>
            </a:r>
            <a:r>
              <a:rPr sz="3200" spc="35" dirty="0"/>
              <a:t> </a:t>
            </a:r>
            <a:r>
              <a:rPr sz="3200" spc="-10" dirty="0"/>
              <a:t>крови</a:t>
            </a:r>
            <a:endParaRPr sz="3200"/>
          </a:p>
          <a:p>
            <a:pPr algn="ctr">
              <a:lnSpc>
                <a:spcPct val="100000"/>
              </a:lnSpc>
            </a:pPr>
            <a:r>
              <a:rPr sz="3200" spc="-15" dirty="0"/>
              <a:t>для</a:t>
            </a:r>
            <a:r>
              <a:rPr sz="3200" spc="10" dirty="0"/>
              <a:t> </a:t>
            </a:r>
            <a:r>
              <a:rPr sz="3200" spc="-15" dirty="0"/>
              <a:t>диагностики</a:t>
            </a:r>
            <a:r>
              <a:rPr sz="3200" spc="55" dirty="0"/>
              <a:t> </a:t>
            </a:r>
            <a:r>
              <a:rPr sz="3200" spc="-10" dirty="0"/>
              <a:t>сахарного</a:t>
            </a:r>
            <a:r>
              <a:rPr sz="3200" spc="20" dirty="0"/>
              <a:t> </a:t>
            </a:r>
            <a:r>
              <a:rPr sz="3200" spc="-15" dirty="0"/>
              <a:t>диабета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618845" y="1368628"/>
            <a:ext cx="7906384" cy="24911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20" dirty="0">
                <a:latin typeface="Microsoft Sans Serif"/>
                <a:cs typeface="Microsoft Sans Serif"/>
              </a:rPr>
              <a:t>Уровень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глюкозы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капиллярной</a:t>
            </a:r>
            <a:r>
              <a:rPr sz="1800" spc="-35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крови:</a:t>
            </a:r>
            <a:endParaRPr sz="18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spcBef>
                <a:spcPts val="5"/>
              </a:spcBef>
              <a:buFont typeface="Wingdings"/>
              <a:buChar char=""/>
              <a:tabLst>
                <a:tab pos="469265" algn="l"/>
                <a:tab pos="469900" algn="l"/>
                <a:tab pos="1548765" algn="l"/>
                <a:tab pos="1905635" algn="l"/>
              </a:tabLst>
            </a:pP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натощак	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—	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более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или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равно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6,1</a:t>
            </a:r>
            <a:r>
              <a:rPr sz="1800" b="1" spc="4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ммоль/л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через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часа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после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приема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75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глюкозы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—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более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или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равно</a:t>
            </a:r>
            <a:endParaRPr sz="1800">
              <a:latin typeface="Arial"/>
              <a:cs typeface="Arial"/>
            </a:endParaRPr>
          </a:p>
          <a:p>
            <a:pPr marL="463550">
              <a:lnSpc>
                <a:spcPct val="100000"/>
              </a:lnSpc>
            </a:pP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11,1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ммоль/л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spc="-15" dirty="0">
                <a:latin typeface="Microsoft Sans Serif"/>
                <a:cs typeface="Microsoft Sans Serif"/>
              </a:rPr>
              <a:t>Уровень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глюкозы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венозной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плазме:</a:t>
            </a:r>
            <a:endParaRPr sz="180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  <a:tab pos="1548765" algn="l"/>
              </a:tabLst>
            </a:pP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натощак	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—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более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или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равно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 7,0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ммоль/л</a:t>
            </a:r>
            <a:endParaRPr sz="180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через</a:t>
            </a:r>
            <a:r>
              <a:rPr sz="1800" b="1" spc="4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b="1" spc="4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часа</a:t>
            </a:r>
            <a:r>
              <a:rPr sz="1800" b="1" spc="4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после</a:t>
            </a:r>
            <a:r>
              <a:rPr sz="1800" b="1" spc="4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приема</a:t>
            </a:r>
            <a:r>
              <a:rPr sz="1800" b="1" spc="4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75</a:t>
            </a:r>
            <a:r>
              <a:rPr sz="1800" b="1" spc="4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sz="1800" b="1" spc="40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глюкозы</a:t>
            </a:r>
            <a:r>
              <a:rPr sz="1800" b="1" spc="4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—</a:t>
            </a:r>
            <a:r>
              <a:rPr sz="1800" b="1" spc="4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более</a:t>
            </a:r>
            <a:r>
              <a:rPr sz="1800" b="1" spc="4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или</a:t>
            </a:r>
            <a:r>
              <a:rPr sz="1800" b="1" spc="40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равно</a:t>
            </a:r>
            <a:endParaRPr sz="1800">
              <a:latin typeface="Arial"/>
              <a:cs typeface="Arial"/>
            </a:endParaRPr>
          </a:p>
          <a:p>
            <a:pPr marL="469265">
              <a:lnSpc>
                <a:spcPct val="100000"/>
              </a:lnSpc>
            </a:pP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11,1</a:t>
            </a:r>
            <a:r>
              <a:rPr sz="1800" b="1" spc="-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ммоль/л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19D990-7A1A-4F27-99ED-A60B95929294}"/>
              </a:ext>
            </a:extLst>
          </p:cNvPr>
          <p:cNvSpPr txBox="1"/>
          <p:nvPr/>
        </p:nvSpPr>
        <p:spPr>
          <a:xfrm>
            <a:off x="381000" y="6172200"/>
            <a:ext cx="85344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>
            <a:spAutoFit/>
          </a:bodyPr>
          <a:lstStyle/>
          <a:p>
            <a:pPr marL="509270" marR="5080" indent="-497205">
              <a:lnSpc>
                <a:spcPct val="100000"/>
              </a:lnSpc>
              <a:spcBef>
                <a:spcPts val="95"/>
              </a:spcBef>
            </a:pPr>
            <a:r>
              <a:rPr lang="ru-RU" sz="1800" b="1" spc="-25" dirty="0" err="1">
                <a:solidFill>
                  <a:srgbClr val="FF0000"/>
                </a:solidFill>
                <a:latin typeface="Arial"/>
                <a:cs typeface="Arial"/>
              </a:rPr>
              <a:t>Гликированный</a:t>
            </a:r>
            <a:r>
              <a:rPr lang="ru-RU" sz="18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800" b="1" spc="-35" dirty="0">
                <a:solidFill>
                  <a:srgbClr val="FF0000"/>
                </a:solidFill>
                <a:latin typeface="Arial"/>
                <a:cs typeface="Arial"/>
              </a:rPr>
              <a:t>гемоглобин</a:t>
            </a:r>
            <a:r>
              <a:rPr lang="ru-RU" sz="1800" b="1" spc="5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800" b="1" spc="-10" dirty="0">
                <a:solidFill>
                  <a:srgbClr val="FF0000"/>
                </a:solidFill>
                <a:latin typeface="Arial"/>
                <a:cs typeface="Arial"/>
              </a:rPr>
              <a:t>как </a:t>
            </a:r>
            <a:r>
              <a:rPr lang="ru-RU" sz="1800" b="1" spc="-87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800" b="1" spc="-15" dirty="0">
                <a:solidFill>
                  <a:srgbClr val="FF0000"/>
                </a:solidFill>
                <a:latin typeface="Arial"/>
                <a:cs typeface="Arial"/>
              </a:rPr>
              <a:t>диагностический</a:t>
            </a:r>
            <a:r>
              <a:rPr lang="ru-RU" sz="1800" b="1" spc="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lang="ru-RU" sz="1800" b="1" spc="-15" dirty="0">
                <a:solidFill>
                  <a:srgbClr val="FF0000"/>
                </a:solidFill>
                <a:latin typeface="Arial"/>
                <a:cs typeface="Arial"/>
              </a:rPr>
              <a:t>критерий </a:t>
            </a:r>
            <a:r>
              <a:rPr lang="en-US" sz="1800" b="1" spc="-5" dirty="0">
                <a:latin typeface="Arial"/>
                <a:cs typeface="Arial"/>
              </a:rPr>
              <a:t>HbA1c</a:t>
            </a:r>
            <a:r>
              <a:rPr lang="en-US" sz="1800" b="1" spc="30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≥</a:t>
            </a:r>
            <a:r>
              <a:rPr lang="en-US" sz="1800" b="1" spc="-5" dirty="0">
                <a:latin typeface="Arial"/>
                <a:cs typeface="Arial"/>
              </a:rPr>
              <a:t> </a:t>
            </a:r>
            <a:r>
              <a:rPr lang="en-US" sz="1800" b="1" dirty="0">
                <a:latin typeface="Arial"/>
                <a:cs typeface="Arial"/>
              </a:rPr>
              <a:t>6,5%</a:t>
            </a:r>
            <a:endParaRPr lang="ru-RU"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76200" y="3733800"/>
            <a:ext cx="9144000" cy="2211705"/>
            <a:chOff x="0" y="4422584"/>
            <a:chExt cx="9144000" cy="22117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2648" y="4422584"/>
              <a:ext cx="3213989" cy="220205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45152" y="4495736"/>
              <a:ext cx="3110356" cy="2138045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445767" y="213817"/>
            <a:ext cx="5858510" cy="10007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78790">
              <a:lnSpc>
                <a:spcPct val="100000"/>
              </a:lnSpc>
              <a:spcBef>
                <a:spcPts val="95"/>
              </a:spcBef>
            </a:pPr>
            <a:r>
              <a:rPr sz="3200" spc="-35" dirty="0"/>
              <a:t>Уровень</a:t>
            </a:r>
            <a:r>
              <a:rPr sz="3200" spc="5" dirty="0"/>
              <a:t> </a:t>
            </a:r>
            <a:r>
              <a:rPr sz="3200" spc="-35" dirty="0"/>
              <a:t>глюкозы</a:t>
            </a:r>
            <a:r>
              <a:rPr sz="3200" spc="40" dirty="0"/>
              <a:t> </a:t>
            </a:r>
            <a:r>
              <a:rPr sz="3200" spc="-10" dirty="0"/>
              <a:t>крови </a:t>
            </a:r>
            <a:r>
              <a:rPr sz="3200" spc="-5" dirty="0"/>
              <a:t> </a:t>
            </a:r>
            <a:r>
              <a:rPr sz="3200" spc="-15" dirty="0"/>
              <a:t>для</a:t>
            </a:r>
            <a:r>
              <a:rPr sz="3200" dirty="0"/>
              <a:t> </a:t>
            </a:r>
            <a:r>
              <a:rPr sz="3200" spc="-15" dirty="0"/>
              <a:t>диагностики</a:t>
            </a:r>
            <a:r>
              <a:rPr sz="3200" spc="50" dirty="0"/>
              <a:t> </a:t>
            </a:r>
            <a:r>
              <a:rPr sz="3200" spc="-20" dirty="0"/>
              <a:t>предиабета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762000" y="1447800"/>
            <a:ext cx="7454265" cy="18543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5" dirty="0">
                <a:latin typeface="Microsoft Sans Serif"/>
                <a:cs typeface="Microsoft Sans Serif"/>
              </a:rPr>
              <a:t>Уровень</a:t>
            </a:r>
            <a:r>
              <a:rPr sz="1800" spc="-5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глюкозы</a:t>
            </a:r>
            <a:r>
              <a:rPr sz="1800" spc="50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15" dirty="0">
                <a:latin typeface="Microsoft Sans Serif"/>
                <a:cs typeface="Microsoft Sans Serif"/>
              </a:rPr>
              <a:t> </a:t>
            </a:r>
            <a:r>
              <a:rPr sz="1800" spc="-5" dirty="0">
                <a:latin typeface="Microsoft Sans Serif"/>
                <a:cs typeface="Microsoft Sans Serif"/>
              </a:rPr>
              <a:t>капиллярной</a:t>
            </a:r>
            <a:r>
              <a:rPr sz="1800" spc="-4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крови:</a:t>
            </a:r>
            <a:endParaRPr sz="18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  <a:tab pos="1548765" algn="l"/>
                <a:tab pos="1905635" algn="l"/>
              </a:tabLst>
            </a:pP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натощак	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—	5,6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800" b="1" spc="459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6,1</a:t>
            </a:r>
            <a:r>
              <a:rPr sz="1800" b="1" spc="46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ммоль/л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через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часа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после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приема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75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глюкозы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—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7,8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–</a:t>
            </a:r>
            <a:r>
              <a:rPr sz="18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11,1</a:t>
            </a:r>
            <a:r>
              <a:rPr sz="1800" b="1" spc="-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ммоль/л</a:t>
            </a:r>
            <a:endParaRPr sz="1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425"/>
              </a:spcBef>
            </a:pPr>
            <a:r>
              <a:rPr sz="1800" spc="-15" dirty="0" err="1">
                <a:latin typeface="Microsoft Sans Serif"/>
                <a:cs typeface="Microsoft Sans Serif"/>
              </a:rPr>
              <a:t>Уровень</a:t>
            </a:r>
            <a:r>
              <a:rPr sz="1800" spc="-10" dirty="0">
                <a:latin typeface="Microsoft Sans Serif"/>
                <a:cs typeface="Microsoft Sans Serif"/>
              </a:rPr>
              <a:t> </a:t>
            </a:r>
            <a:r>
              <a:rPr sz="1800" spc="-40" dirty="0">
                <a:latin typeface="Microsoft Sans Serif"/>
                <a:cs typeface="Microsoft Sans Serif"/>
              </a:rPr>
              <a:t>глюкозы</a:t>
            </a:r>
            <a:r>
              <a:rPr sz="1800" spc="45" dirty="0">
                <a:latin typeface="Microsoft Sans Serif"/>
                <a:cs typeface="Microsoft Sans Serif"/>
              </a:rPr>
              <a:t> </a:t>
            </a:r>
            <a:r>
              <a:rPr sz="1800" dirty="0">
                <a:latin typeface="Microsoft Sans Serif"/>
                <a:cs typeface="Microsoft Sans Serif"/>
              </a:rPr>
              <a:t>в</a:t>
            </a:r>
            <a:r>
              <a:rPr sz="1800" spc="1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венозной</a:t>
            </a:r>
            <a:r>
              <a:rPr sz="1800" spc="20" dirty="0">
                <a:latin typeface="Microsoft Sans Serif"/>
                <a:cs typeface="Microsoft Sans Serif"/>
              </a:rPr>
              <a:t> </a:t>
            </a:r>
            <a:r>
              <a:rPr sz="1800" spc="-20" dirty="0">
                <a:latin typeface="Microsoft Sans Serif"/>
                <a:cs typeface="Microsoft Sans Serif"/>
              </a:rPr>
              <a:t>плазме:</a:t>
            </a:r>
            <a:endParaRPr sz="1800" dirty="0">
              <a:latin typeface="Microsoft Sans Serif"/>
              <a:cs typeface="Microsoft Sans Serif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  <a:tab pos="1548765" algn="l"/>
                <a:tab pos="1905635" algn="l"/>
              </a:tabLst>
            </a:pP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натощак	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—	6,1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7,0</a:t>
            </a:r>
            <a:r>
              <a:rPr sz="1800" b="1" spc="-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ммоль/л</a:t>
            </a:r>
            <a:endParaRPr sz="1800" dirty="0">
              <a:latin typeface="Arial"/>
              <a:cs typeface="Arial"/>
            </a:endParaRPr>
          </a:p>
          <a:p>
            <a:pPr marL="469900" indent="-457200">
              <a:lnSpc>
                <a:spcPct val="100000"/>
              </a:lnSpc>
              <a:buFont typeface="Wingdings"/>
              <a:buChar char=""/>
              <a:tabLst>
                <a:tab pos="469265" algn="l"/>
                <a:tab pos="469900" algn="l"/>
                <a:tab pos="5464175" algn="l"/>
              </a:tabLst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через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часа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после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приема</a:t>
            </a:r>
            <a:r>
              <a:rPr sz="1800" b="1" spc="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75</a:t>
            </a:r>
            <a:r>
              <a:rPr sz="18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г</a:t>
            </a:r>
            <a:r>
              <a:rPr sz="180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глюкозы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—	7,8</a:t>
            </a:r>
            <a:r>
              <a:rPr sz="1800" b="1" spc="-3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80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25" dirty="0">
                <a:solidFill>
                  <a:srgbClr val="FF0000"/>
                </a:solidFill>
                <a:latin typeface="Arial"/>
                <a:cs typeface="Arial"/>
              </a:rPr>
              <a:t>11,1</a:t>
            </a:r>
            <a:r>
              <a:rPr sz="1800" b="1" spc="-6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FF0000"/>
                </a:solidFill>
                <a:latin typeface="Arial"/>
                <a:cs typeface="Arial"/>
              </a:rPr>
              <a:t>ммоль/л</a:t>
            </a:r>
            <a:endParaRPr sz="18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88644" y="1293698"/>
            <a:ext cx="7218045" cy="36849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69900" indent="-457834">
              <a:lnSpc>
                <a:spcPct val="100000"/>
              </a:lnSpc>
              <a:spcBef>
                <a:spcPts val="100"/>
              </a:spcBef>
              <a:buClr>
                <a:srgbClr val="FF0000"/>
              </a:buClr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spc="-10" dirty="0">
                <a:latin typeface="Microsoft Sans Serif"/>
                <a:cs typeface="Microsoft Sans Serif"/>
              </a:rPr>
              <a:t>Сахарный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диабет</a:t>
            </a:r>
            <a:r>
              <a:rPr sz="2400" spc="-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1 </a:t>
            </a:r>
            <a:r>
              <a:rPr sz="2400" spc="-10" dirty="0">
                <a:latin typeface="Microsoft Sans Serif"/>
                <a:cs typeface="Microsoft Sans Serif"/>
              </a:rPr>
              <a:t>типа</a:t>
            </a:r>
            <a:endParaRPr sz="2400" dirty="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spc="-5" dirty="0">
                <a:latin typeface="Microsoft Sans Serif"/>
                <a:cs typeface="Microsoft Sans Serif"/>
              </a:rPr>
              <a:t>Сахарный </a:t>
            </a:r>
            <a:r>
              <a:rPr sz="2400" spc="-20" dirty="0">
                <a:latin typeface="Microsoft Sans Serif"/>
                <a:cs typeface="Microsoft Sans Serif"/>
              </a:rPr>
              <a:t>диабет</a:t>
            </a:r>
            <a:r>
              <a:rPr sz="2400" spc="-1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2</a:t>
            </a:r>
            <a:r>
              <a:rPr sz="2400" spc="-10" dirty="0">
                <a:latin typeface="Microsoft Sans Serif"/>
                <a:cs typeface="Microsoft Sans Serif"/>
              </a:rPr>
              <a:t> типа</a:t>
            </a:r>
            <a:endParaRPr sz="2400" dirty="0">
              <a:latin typeface="Microsoft Sans Serif"/>
              <a:cs typeface="Microsoft Sans Serif"/>
            </a:endParaRPr>
          </a:p>
          <a:p>
            <a:pPr marL="469900" marR="5080" indent="-457834">
              <a:lnSpc>
                <a:spcPct val="100000"/>
              </a:lnSpc>
              <a:buClr>
                <a:srgbClr val="FF0000"/>
              </a:buClr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spc="-60" dirty="0">
                <a:latin typeface="Microsoft Sans Serif"/>
                <a:cs typeface="Microsoft Sans Serif"/>
              </a:rPr>
              <a:t>Другие </a:t>
            </a:r>
            <a:r>
              <a:rPr sz="2400" spc="-20" dirty="0">
                <a:latin typeface="Microsoft Sans Serif"/>
                <a:cs typeface="Microsoft Sans Serif"/>
              </a:rPr>
              <a:t>специфические </a:t>
            </a:r>
            <a:r>
              <a:rPr sz="2400" spc="-10" dirty="0">
                <a:latin typeface="Microsoft Sans Serif"/>
                <a:cs typeface="Microsoft Sans Serif"/>
              </a:rPr>
              <a:t>типы </a:t>
            </a:r>
            <a:r>
              <a:rPr sz="2400" spc="-145" dirty="0">
                <a:latin typeface="Microsoft Sans Serif"/>
                <a:cs typeface="Microsoft Sans Serif"/>
              </a:rPr>
              <a:t>СД</a:t>
            </a:r>
            <a:r>
              <a:rPr sz="2400" spc="-140" dirty="0">
                <a:latin typeface="Microsoft Sans Serif"/>
                <a:cs typeface="Microsoft Sans Serif"/>
              </a:rPr>
              <a:t> </a:t>
            </a:r>
            <a:r>
              <a:rPr sz="2400" spc="-30" dirty="0">
                <a:latin typeface="Microsoft Sans Serif"/>
                <a:cs typeface="Microsoft Sans Serif"/>
              </a:rPr>
              <a:t>(генетические 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дефекты,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инфекции,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заболевания</a:t>
            </a:r>
            <a:r>
              <a:rPr sz="2400" spc="-25" dirty="0">
                <a:latin typeface="Microsoft Sans Serif"/>
                <a:cs typeface="Microsoft Sans Serif"/>
              </a:rPr>
              <a:t> </a:t>
            </a:r>
            <a:r>
              <a:rPr sz="2400" spc="-20" dirty="0">
                <a:latin typeface="Microsoft Sans Serif"/>
                <a:cs typeface="Microsoft Sans Serif"/>
              </a:rPr>
              <a:t>эндокринной </a:t>
            </a:r>
            <a:r>
              <a:rPr sz="2400" spc="-6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части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35" dirty="0">
                <a:latin typeface="Microsoft Sans Serif"/>
                <a:cs typeface="Microsoft Sans Serif"/>
              </a:rPr>
              <a:t>поджелудочной</a:t>
            </a:r>
            <a:r>
              <a:rPr sz="2400" spc="10" dirty="0">
                <a:latin typeface="Microsoft Sans Serif"/>
                <a:cs typeface="Microsoft Sans Serif"/>
              </a:rPr>
              <a:t> </a:t>
            </a:r>
            <a:r>
              <a:rPr sz="2400" spc="-50" dirty="0">
                <a:latin typeface="Microsoft Sans Serif"/>
                <a:cs typeface="Microsoft Sans Serif"/>
              </a:rPr>
              <a:t>железы</a:t>
            </a:r>
            <a:r>
              <a:rPr sz="2400" spc="1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и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5" dirty="0">
                <a:latin typeface="Microsoft Sans Serif"/>
                <a:cs typeface="Microsoft Sans Serif"/>
              </a:rPr>
              <a:t>др).</a:t>
            </a:r>
            <a:endParaRPr sz="2400" dirty="0">
              <a:latin typeface="Microsoft Sans Serif"/>
              <a:cs typeface="Microsoft Sans Serif"/>
            </a:endParaRPr>
          </a:p>
          <a:p>
            <a:pPr marL="469900" indent="-457834">
              <a:lnSpc>
                <a:spcPct val="100000"/>
              </a:lnSpc>
              <a:spcBef>
                <a:spcPts val="5"/>
              </a:spcBef>
              <a:buClr>
                <a:srgbClr val="FF0000"/>
              </a:buClr>
              <a:buFont typeface="Wingdings"/>
              <a:buChar char=""/>
              <a:tabLst>
                <a:tab pos="469900" algn="l"/>
                <a:tab pos="470534" algn="l"/>
              </a:tabLst>
            </a:pPr>
            <a:r>
              <a:rPr sz="2400" spc="-60" dirty="0">
                <a:latin typeface="Microsoft Sans Serif"/>
                <a:cs typeface="Microsoft Sans Serif"/>
              </a:rPr>
              <a:t>Диабет</a:t>
            </a:r>
            <a:r>
              <a:rPr sz="2400" spc="-20" dirty="0">
                <a:latin typeface="Microsoft Sans Serif"/>
                <a:cs typeface="Microsoft Sans Serif"/>
              </a:rPr>
              <a:t> </a:t>
            </a:r>
            <a:r>
              <a:rPr sz="2400" spc="-15" dirty="0">
                <a:latin typeface="Microsoft Sans Serif"/>
                <a:cs typeface="Microsoft Sans Serif"/>
              </a:rPr>
              <a:t>беременных</a:t>
            </a:r>
            <a:r>
              <a:rPr sz="240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(гестационный)</a:t>
            </a:r>
            <a:endParaRPr sz="2400" dirty="0">
              <a:latin typeface="Microsoft Sans Serif"/>
              <a:cs typeface="Microsoft Sans Serif"/>
            </a:endParaRPr>
          </a:p>
          <a:p>
            <a:pPr marL="12700" marR="643255" indent="1393190">
              <a:lnSpc>
                <a:spcPct val="200100"/>
              </a:lnSpc>
              <a:tabLst>
                <a:tab pos="3670935" algn="l"/>
                <a:tab pos="5244465" algn="l"/>
              </a:tabLst>
            </a:pP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Соотношение</a:t>
            </a:r>
            <a:r>
              <a:rPr sz="24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5" dirty="0">
                <a:solidFill>
                  <a:srgbClr val="FF0000"/>
                </a:solidFill>
                <a:latin typeface="Microsoft Sans Serif"/>
                <a:cs typeface="Microsoft Sans Serif"/>
              </a:rPr>
              <a:t>основных</a:t>
            </a:r>
            <a:r>
              <a:rPr sz="2400" spc="5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10" dirty="0">
                <a:solidFill>
                  <a:srgbClr val="FF0000"/>
                </a:solidFill>
                <a:latin typeface="Microsoft Sans Serif"/>
                <a:cs typeface="Microsoft Sans Serif"/>
              </a:rPr>
              <a:t>типов</a:t>
            </a:r>
            <a:r>
              <a:rPr sz="2400" spc="1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105" dirty="0">
                <a:solidFill>
                  <a:srgbClr val="FF0000"/>
                </a:solidFill>
                <a:latin typeface="Microsoft Sans Serif"/>
                <a:cs typeface="Microsoft Sans Serif"/>
              </a:rPr>
              <a:t>СД: </a:t>
            </a:r>
            <a:r>
              <a:rPr sz="2400" spc="-100" dirty="0">
                <a:solidFill>
                  <a:srgbClr val="FF0000"/>
                </a:solidFill>
                <a:latin typeface="Microsoft Sans Serif"/>
                <a:cs typeface="Microsoft Sans Serif"/>
              </a:rPr>
              <a:t> </a:t>
            </a:r>
            <a:r>
              <a:rPr sz="2400" spc="-145" dirty="0">
                <a:latin typeface="Microsoft Sans Serif"/>
                <a:cs typeface="Microsoft Sans Serif"/>
              </a:rPr>
              <a:t>СД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1</a:t>
            </a:r>
            <a:r>
              <a:rPr sz="2400" spc="25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типа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630" dirty="0">
                <a:latin typeface="Microsoft Sans Serif"/>
                <a:cs typeface="Microsoft Sans Serif"/>
              </a:rPr>
              <a:t>–</a:t>
            </a:r>
            <a:r>
              <a:rPr sz="2400" spc="20" dirty="0"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5-7%	</a:t>
            </a:r>
            <a:r>
              <a:rPr sz="2400" spc="-145" dirty="0">
                <a:latin typeface="Microsoft Sans Serif"/>
                <a:cs typeface="Microsoft Sans Serif"/>
              </a:rPr>
              <a:t>СД</a:t>
            </a:r>
            <a:r>
              <a:rPr sz="2400" spc="35" dirty="0">
                <a:latin typeface="Microsoft Sans Serif"/>
                <a:cs typeface="Microsoft Sans Serif"/>
              </a:rPr>
              <a:t> </a:t>
            </a:r>
            <a:r>
              <a:rPr sz="2400" dirty="0">
                <a:latin typeface="Microsoft Sans Serif"/>
                <a:cs typeface="Microsoft Sans Serif"/>
              </a:rPr>
              <a:t>2</a:t>
            </a:r>
            <a:r>
              <a:rPr sz="2400" spc="30" dirty="0">
                <a:latin typeface="Microsoft Sans Serif"/>
                <a:cs typeface="Microsoft Sans Serif"/>
              </a:rPr>
              <a:t> </a:t>
            </a:r>
            <a:r>
              <a:rPr sz="2400" spc="-10" dirty="0">
                <a:latin typeface="Microsoft Sans Serif"/>
                <a:cs typeface="Microsoft Sans Serif"/>
              </a:rPr>
              <a:t>типа	</a:t>
            </a:r>
            <a:r>
              <a:rPr sz="2400" dirty="0">
                <a:latin typeface="Microsoft Sans Serif"/>
                <a:cs typeface="Microsoft Sans Serif"/>
              </a:rPr>
              <a:t>-</a:t>
            </a:r>
            <a:r>
              <a:rPr sz="2400" spc="-80" dirty="0">
                <a:latin typeface="Microsoft Sans Serif"/>
                <a:cs typeface="Microsoft Sans Serif"/>
              </a:rPr>
              <a:t> </a:t>
            </a:r>
            <a:r>
              <a:rPr sz="2400" dirty="0">
                <a:solidFill>
                  <a:srgbClr val="FF0000"/>
                </a:solidFill>
                <a:latin typeface="Microsoft Sans Serif"/>
                <a:cs typeface="Microsoft Sans Serif"/>
              </a:rPr>
              <a:t>93-95%.</a:t>
            </a:r>
            <a:endParaRPr sz="2400" dirty="0">
              <a:latin typeface="Microsoft Sans Serif"/>
              <a:cs typeface="Microsoft Sans Serif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68223" y="210769"/>
            <a:ext cx="803465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Классификация</a:t>
            </a:r>
            <a:r>
              <a:rPr sz="3600" spc="65" dirty="0"/>
              <a:t> </a:t>
            </a:r>
            <a:r>
              <a:rPr sz="3600" spc="-5" dirty="0"/>
              <a:t>сахарного</a:t>
            </a:r>
            <a:r>
              <a:rPr sz="3600" spc="-20" dirty="0"/>
              <a:t> диабета</a:t>
            </a:r>
            <a:endParaRPr sz="36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1310</Words>
  <Application>Microsoft Office PowerPoint</Application>
  <PresentationFormat>Экран (4:3)</PresentationFormat>
  <Paragraphs>165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Arial</vt:lpstr>
      <vt:lpstr>Calibri</vt:lpstr>
      <vt:lpstr>Corbel</vt:lpstr>
      <vt:lpstr>Microsoft Sans Serif</vt:lpstr>
      <vt:lpstr>Times New Roman</vt:lpstr>
      <vt:lpstr>Wingdings</vt:lpstr>
      <vt:lpstr>Office Theme</vt:lpstr>
      <vt:lpstr>Неделя борьбы с диабетом 11-17 ноября 2024 года</vt:lpstr>
      <vt:lpstr>Немного истории</vt:lpstr>
      <vt:lpstr>Распространенность  сахарного диабета</vt:lpstr>
      <vt:lpstr>Сахарный диабет в России</vt:lpstr>
      <vt:lpstr>Сахарный диабет – это?</vt:lpstr>
      <vt:lpstr>Нормальный уровень глюкозы крови</vt:lpstr>
      <vt:lpstr>Уровень глюкозы крови для диагностики сахарного диабета</vt:lpstr>
      <vt:lpstr>Уровень глюкозы крови  для диагностики предиабета</vt:lpstr>
      <vt:lpstr>Классификация сахарного диабета</vt:lpstr>
      <vt:lpstr>Сахарный диабет 1 типа</vt:lpstr>
      <vt:lpstr>Сахарный диабет 2 типа: нарушенная  чувствительность к инсулину</vt:lpstr>
      <vt:lpstr>Основные различия  сахарного диабета 1 и 2 типа</vt:lpstr>
      <vt:lpstr>Ожирение</vt:lpstr>
      <vt:lpstr>Признаки повышенного уровня  глюкозы крови (гипергликемия)</vt:lpstr>
      <vt:lpstr>Признаки повышенного уровня  глюкозы в моче (глюкозурия)</vt:lpstr>
      <vt:lpstr>Пониженный уровень глюкозы  (гипогликемия)</vt:lpstr>
      <vt:lpstr>Питание при диабете должно содержать  достаточное количество углеводов</vt:lpstr>
      <vt:lpstr>Рекомендации по питанию</vt:lpstr>
      <vt:lpstr>Заменители сахара</vt:lpstr>
      <vt:lpstr>Физические нагрузки  при сахарном диабете 2 типа</vt:lpstr>
      <vt:lpstr>Рекомендации общего характера</vt:lpstr>
      <vt:lpstr>Что нужно сделать до начала физической активности</vt:lpstr>
      <vt:lpstr>Слова немецкого врача  Минеля Бергера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Неделя борьбы с диабетом 13 ноября – 19 ноября 2023 года</dc:title>
  <dc:creator>ОЦМП12</dc:creator>
  <cp:lastModifiedBy>Ольга</cp:lastModifiedBy>
  <cp:revision>9</cp:revision>
  <dcterms:created xsi:type="dcterms:W3CDTF">2023-11-09T06:39:08Z</dcterms:created>
  <dcterms:modified xsi:type="dcterms:W3CDTF">2024-11-07T07:53:52Z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2023-01-18T00:00:00Z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2023-11-09T00:00:00Z</vt:filetime>
  </property>
</Properties>
</file>