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8.jpg" ContentType="image/jpeg"/>
  <Override PartName="/ppt/media/image5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78" r:id="rId2"/>
    <p:sldId id="257" r:id="rId3"/>
    <p:sldId id="21457066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145706692" r:id="rId14"/>
    <p:sldId id="267" r:id="rId15"/>
    <p:sldId id="268" r:id="rId16"/>
    <p:sldId id="269" r:id="rId17"/>
    <p:sldId id="2145706695" r:id="rId18"/>
    <p:sldId id="270" r:id="rId19"/>
    <p:sldId id="271" r:id="rId20"/>
    <p:sldId id="272" r:id="rId21"/>
    <p:sldId id="273" r:id="rId22"/>
    <p:sldId id="274" r:id="rId23"/>
    <p:sldId id="313" r:id="rId24"/>
    <p:sldId id="275" r:id="rId25"/>
    <p:sldId id="2145706686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" panose="00000500000000000000" pitchFamily="2" charset="-52"/>
      <p:regular r:id="rId32"/>
      <p:bold r:id="rId33"/>
      <p:italic r:id="rId34"/>
      <p:boldItalic r:id="rId35"/>
    </p:embeddedFont>
    <p:embeddedFont>
      <p:font typeface="Montserrat Semi-Bold" panose="020B0604020202020204" charset="-52"/>
      <p:regular r:id="rId36"/>
    </p:embeddedFont>
    <p:embeddedFont>
      <p:font typeface="Open Sans 2" panose="020B0604020202020204" charset="0"/>
      <p:regular r:id="rId37"/>
    </p:embeddedFont>
    <p:embeddedFont>
      <p:font typeface="Open Sans 2 Bold" panose="020B0604020202020204" charset="0"/>
      <p:regular r:id="rId38"/>
    </p:embeddedFont>
    <p:embeddedFont>
      <p:font typeface="Open Sauce" panose="020B0604020202020204" charset="0"/>
      <p:regular r:id="rId39"/>
    </p:embeddedFont>
    <p:embeddedFont>
      <p:font typeface="Open Sauce Bold" panose="020B0604020202020204" charset="0"/>
      <p:regular r:id="rId40"/>
    </p:embeddedFont>
    <p:embeddedFont>
      <p:font typeface="Poppins Ultra-Bold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dProf" initials="M" lastIdx="1" clrIdx="0">
    <p:extLst>
      <p:ext uri="{19B8F6BF-5375-455C-9EA6-DF929625EA0E}">
        <p15:presenceInfo xmlns:p15="http://schemas.microsoft.com/office/powerpoint/2012/main" userId="MedPro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D988-F329-46E2-AFBB-4331CAB327E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9CCCD-9242-4E4F-8C34-CC95732D2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7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58EC616-C518-4358-9496-6C33B2F5FA5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96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654" y="4025843"/>
            <a:ext cx="7917771" cy="4293338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00000"/>
              </a:lnSpc>
              <a:defRPr lang="ru-RU" sz="7500" cap="all" spc="3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454" y="8353047"/>
            <a:ext cx="7917771" cy="927213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lang="ru-RU" sz="3000" b="0" i="0" spc="3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28732" y="1426464"/>
            <a:ext cx="7859268" cy="744778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pc="600" baseline="0"/>
            </a:lvl1pPr>
          </a:lstStyle>
          <a:p>
            <a:pPr rtl="0"/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8519" y="0"/>
            <a:ext cx="4343400" cy="10287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rtlCol="0"/>
          <a:lstStyle>
            <a:lvl1pPr>
              <a:defRPr lang="ru-RU">
                <a:noFill/>
              </a:defRPr>
            </a:lvl1pPr>
            <a:lvl2pPr>
              <a:defRPr lang="ru-RU">
                <a:noFill/>
              </a:defRPr>
            </a:lvl2pPr>
            <a:lvl3pPr>
              <a:defRPr lang="ru-RU">
                <a:noFill/>
              </a:defRPr>
            </a:lvl3pPr>
            <a:lvl4pPr>
              <a:defRPr lang="ru-RU">
                <a:noFill/>
              </a:defRPr>
            </a:lvl4pPr>
            <a:lvl5pPr>
              <a:defRPr lang="ru-RU">
                <a:noFill/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51629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0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sv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.jpe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3.png"/><Relationship Id="rId4" Type="http://schemas.openxmlformats.org/officeDocument/2006/relationships/image" Target="../media/image23.svg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1513" y="8283054"/>
            <a:ext cx="4205773" cy="92721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Open Sans 1 Bold" panose="020B0604020202020204" charset="0"/>
                <a:cs typeface="Times New Roman" panose="02020603050405020304" pitchFamily="18" charset="0"/>
              </a:rPr>
              <a:t>14-20 октября 2024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48800" y="0"/>
            <a:ext cx="4114800" cy="10287000"/>
          </a:xfr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lvl="2"/>
            <a:endParaRPr lang="ru-RU" dirty="0"/>
          </a:p>
        </p:txBody>
      </p:sp>
      <p:pic>
        <p:nvPicPr>
          <p:cNvPr id="1030" name="Picture 6" descr="Иллюстрация рака молочной железы">
            <a:extLst>
              <a:ext uri="{FF2B5EF4-FFF2-40B4-BE49-F238E27FC236}">
                <a16:creationId xmlns:a16="http://schemas.microsoft.com/office/drawing/2014/main" id="{D415A25B-CF83-73C1-7FDA-9E51B8F37E6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26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ownloads\photo1709547805.jpeg">
            <a:extLst>
              <a:ext uri="{FF2B5EF4-FFF2-40B4-BE49-F238E27FC236}">
                <a16:creationId xmlns:a16="http://schemas.microsoft.com/office/drawing/2014/main" id="{91F90F45-ACE6-A84D-EB64-3B16171B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4080DC8-2270-2D2F-7ECA-5A3C7081BF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  <p:sp>
        <p:nvSpPr>
          <p:cNvPr id="20" name="TextBox 7">
            <a:extLst>
              <a:ext uri="{FF2B5EF4-FFF2-40B4-BE49-F238E27FC236}">
                <a16:creationId xmlns:a16="http://schemas.microsoft.com/office/drawing/2014/main" id="{2B21F497-1230-C960-3306-C50B0C5AC16E}"/>
              </a:ext>
            </a:extLst>
          </p:cNvPr>
          <p:cNvSpPr txBox="1"/>
          <p:nvPr/>
        </p:nvSpPr>
        <p:spPr>
          <a:xfrm>
            <a:off x="1064272" y="2997449"/>
            <a:ext cx="7774929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4800" b="1" spc="125" dirty="0">
                <a:latin typeface="Times New Roman" panose="02020603050405020304" pitchFamily="18" charset="0"/>
                <a:ea typeface="Open Sans 1 Bold" panose="020B0604020202020204" charset="0"/>
                <a:cs typeface="Times New Roman" panose="02020603050405020304" pitchFamily="18" charset="0"/>
              </a:rPr>
              <a:t>Неделя борьбы с </a:t>
            </a:r>
            <a:r>
              <a:rPr lang="en-US" sz="4800" b="1" spc="12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Open Sans 1 Bold" panose="020B0604020202020204" charset="0"/>
                <a:cs typeface="Times New Roman" panose="02020603050405020304" pitchFamily="18" charset="0"/>
              </a:rPr>
              <a:t>раком</a:t>
            </a:r>
            <a:r>
              <a:rPr lang="en-US" sz="4800" b="1" spc="125" dirty="0">
                <a:latin typeface="Times New Roman" panose="02020603050405020304" pitchFamily="18" charset="0"/>
                <a:ea typeface="Open Sans 1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4800" b="1" spc="12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Open Sans 1 Bold" panose="020B0604020202020204" charset="0"/>
                <a:cs typeface="Times New Roman" panose="02020603050405020304" pitchFamily="18" charset="0"/>
              </a:rPr>
              <a:t>молочной железы</a:t>
            </a:r>
            <a:r>
              <a:rPr lang="ru-RU" sz="4800" b="1" spc="125" dirty="0">
                <a:latin typeface="Times New Roman" panose="02020603050405020304" pitchFamily="18" charset="0"/>
                <a:ea typeface="Open Sans 1 Bold" panose="020B0604020202020204" charset="0"/>
                <a:cs typeface="Times New Roman" panose="02020603050405020304" pitchFamily="18" charset="0"/>
              </a:rPr>
              <a:t> (в честь месяца борьбы с раком молочной железы)</a:t>
            </a:r>
            <a:endParaRPr lang="en-US" sz="4800" b="1" spc="125" dirty="0">
              <a:latin typeface="Times New Roman" panose="02020603050405020304" pitchFamily="18" charset="0"/>
              <a:ea typeface="Open Sans 1 Bol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41494" y="1512588"/>
            <a:ext cx="5651458" cy="4509863"/>
          </a:xfrm>
          <a:custGeom>
            <a:avLst/>
            <a:gdLst/>
            <a:ahLst/>
            <a:cxnLst/>
            <a:rect l="l" t="t" r="r" b="b"/>
            <a:pathLst>
              <a:path w="5651458" h="4509863">
                <a:moveTo>
                  <a:pt x="0" y="0"/>
                </a:moveTo>
                <a:lnTo>
                  <a:pt x="5651458" y="0"/>
                </a:lnTo>
                <a:lnTo>
                  <a:pt x="5651458" y="4509863"/>
                </a:lnTo>
                <a:lnTo>
                  <a:pt x="0" y="4509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0" y="4951557"/>
            <a:ext cx="8011176" cy="5335443"/>
          </a:xfrm>
          <a:custGeom>
            <a:avLst/>
            <a:gdLst/>
            <a:ahLst/>
            <a:cxnLst/>
            <a:rect l="l" t="t" r="r" b="b"/>
            <a:pathLst>
              <a:path w="8011176" h="5335443">
                <a:moveTo>
                  <a:pt x="0" y="0"/>
                </a:moveTo>
                <a:lnTo>
                  <a:pt x="8011176" y="0"/>
                </a:lnTo>
                <a:lnTo>
                  <a:pt x="8011176" y="5335443"/>
                </a:lnTo>
                <a:lnTo>
                  <a:pt x="0" y="5335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5715000" y="235827"/>
            <a:ext cx="1168970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 2 Bold"/>
              </a:rPr>
              <a:t>Мифы о раке  молочной железы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1818882"/>
            <a:ext cx="11970385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2 Bold"/>
              </a:rPr>
              <a:t>Всем пациенткам с РМЖ выполняется мастэктомия</a:t>
            </a:r>
            <a:r>
              <a:rPr lang="en-US" sz="3000" dirty="0">
                <a:solidFill>
                  <a:srgbClr val="000000"/>
                </a:solidFill>
                <a:latin typeface="Open Sans 2"/>
              </a:rPr>
              <a:t> Более чем половине пациенток выполняется органосохраняющая операция. Также если показано удаление молочной железы , имеется возможность  ее восстановление с помощью пластической операции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85981" y="6527276"/>
            <a:ext cx="7650647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2 Bold"/>
              </a:rPr>
              <a:t>Бюстгальтеры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 2"/>
              </a:rPr>
              <a:t>Тесный бюстгальтер может доставить дискомфорт и в определенных случаях может возникнуть болезненность молочных желез , но они не вызывают РМЖ </a:t>
            </a:r>
          </a:p>
        </p:txBody>
      </p:sp>
      <p:pic>
        <p:nvPicPr>
          <p:cNvPr id="7" name="Picture 2" descr="C:\Users\user\Downloads\photo1709547805.jpeg">
            <a:extLst>
              <a:ext uri="{FF2B5EF4-FFF2-40B4-BE49-F238E27FC236}">
                <a16:creationId xmlns:a16="http://schemas.microsoft.com/office/drawing/2014/main" id="{E6FA4776-1917-5807-02AE-1A7DA3F07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CDB0B-E012-A0FA-6EC7-8820A748E0B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9246" y="1602996"/>
            <a:ext cx="6252172" cy="4729947"/>
          </a:xfrm>
          <a:custGeom>
            <a:avLst/>
            <a:gdLst/>
            <a:ahLst/>
            <a:cxnLst/>
            <a:rect l="l" t="t" r="r" b="b"/>
            <a:pathLst>
              <a:path w="6252172" h="4729947">
                <a:moveTo>
                  <a:pt x="0" y="0"/>
                </a:moveTo>
                <a:lnTo>
                  <a:pt x="6252172" y="0"/>
                </a:lnTo>
                <a:lnTo>
                  <a:pt x="6252172" y="4729947"/>
                </a:lnTo>
                <a:lnTo>
                  <a:pt x="0" y="4729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" r="-435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11498028" y="5755896"/>
            <a:ext cx="6789972" cy="4531104"/>
          </a:xfrm>
          <a:custGeom>
            <a:avLst/>
            <a:gdLst/>
            <a:ahLst/>
            <a:cxnLst/>
            <a:rect l="l" t="t" r="r" b="b"/>
            <a:pathLst>
              <a:path w="6789972" h="4531104">
                <a:moveTo>
                  <a:pt x="0" y="0"/>
                </a:moveTo>
                <a:lnTo>
                  <a:pt x="6789972" y="0"/>
                </a:lnTo>
                <a:lnTo>
                  <a:pt x="6789972" y="4531104"/>
                </a:lnTo>
                <a:lnTo>
                  <a:pt x="0" y="45311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6096000" y="112206"/>
            <a:ext cx="1168970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 2 Bold"/>
              </a:rPr>
              <a:t>Мифы о раке  молочной железы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23287" y="1545846"/>
            <a:ext cx="10102608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2 Bold"/>
              </a:rPr>
              <a:t>Аборт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 2"/>
              </a:rPr>
              <a:t>В настоящее время  всеми сообществами экспертов акушеров -гинекологов и онкологов, а также крупными исследованиями  принято не относить аборт как искусственный, так и самопроизвольный к факторам риска РМЖ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6960" y="6590118"/>
            <a:ext cx="9617733" cy="3386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5657" lvl="1" indent="-262828">
              <a:lnSpc>
                <a:spcPts val="3408"/>
              </a:lnSpc>
              <a:buFont typeface="Arial"/>
              <a:buChar char="•"/>
            </a:pPr>
            <a:r>
              <a:rPr lang="en-US" sz="2434" dirty="0">
                <a:solidFill>
                  <a:srgbClr val="000000"/>
                </a:solidFill>
                <a:latin typeface="Open Sans 2 Bold"/>
              </a:rPr>
              <a:t>Антиперспиранты</a:t>
            </a:r>
          </a:p>
          <a:p>
            <a:pPr>
              <a:lnSpc>
                <a:spcPts val="3408"/>
              </a:lnSpc>
            </a:pPr>
            <a:r>
              <a:rPr lang="en-US" sz="2434" dirty="0">
                <a:solidFill>
                  <a:srgbClr val="000000"/>
                </a:solidFill>
                <a:latin typeface="Open Sans 2"/>
              </a:rPr>
              <a:t>Алюминий проникает через кожу в очень малых количествах , а основная часть попадает с продуктами питания. Тот факт, что опухоли МЖ наиболее часто развиваются в верхненаружном квадранте  (область ближе к подмышечной впадине)  связан с тем, что в этой области сосредоточено около 50% железистой ткани , а не с использованием антиперспирантов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AD4C59-737A-AEA2-BE49-B0D17E8CC9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  <p:pic>
        <p:nvPicPr>
          <p:cNvPr id="8" name="Picture 2" descr="C:\Users\user\Downloads\photo1709547805.jpeg">
            <a:extLst>
              <a:ext uri="{FF2B5EF4-FFF2-40B4-BE49-F238E27FC236}">
                <a16:creationId xmlns:a16="http://schemas.microsoft.com/office/drawing/2014/main" id="{824D13ED-2986-DA14-1820-9A07FCC18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89368" y="5485063"/>
            <a:ext cx="6842059" cy="4516525"/>
          </a:xfrm>
          <a:custGeom>
            <a:avLst/>
            <a:gdLst/>
            <a:ahLst/>
            <a:cxnLst/>
            <a:rect l="l" t="t" r="r" b="b"/>
            <a:pathLst>
              <a:path w="6842059" h="4516525">
                <a:moveTo>
                  <a:pt x="0" y="0"/>
                </a:moveTo>
                <a:lnTo>
                  <a:pt x="6842059" y="0"/>
                </a:lnTo>
                <a:lnTo>
                  <a:pt x="6842059" y="4516525"/>
                </a:lnTo>
                <a:lnTo>
                  <a:pt x="0" y="4516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5486400" y="152252"/>
            <a:ext cx="12590187" cy="861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dirty="0">
                <a:solidFill>
                  <a:srgbClr val="000000"/>
                </a:solidFill>
                <a:latin typeface="Open Sans 2 Bold"/>
              </a:rPr>
              <a:t>К группе высокого риска РМЖ относят: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9447" y="1561648"/>
            <a:ext cx="17858553" cy="354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7281" lvl="1" indent="-308640">
              <a:lnSpc>
                <a:spcPts val="400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Женщин,пролеченных ранее по поводу РМЖ</a:t>
            </a:r>
          </a:p>
          <a:p>
            <a:pPr marL="617281" lvl="1" indent="-308640">
              <a:lnSpc>
                <a:spcPts val="400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с наследственной предрасположенностью ( мутация гена BRCA1,BRCA2) </a:t>
            </a:r>
          </a:p>
          <a:p>
            <a:pPr marL="617281" lvl="1" indent="-308640">
              <a:lnSpc>
                <a:spcPts val="400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Женщин, получавших лучевую терапию на область грудной клетки в возрасте до 30 лет</a:t>
            </a:r>
          </a:p>
          <a:p>
            <a:pPr marL="617281" lvl="1" indent="-308640">
              <a:lnSpc>
                <a:spcPts val="400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Женщин, у которых при биопсии образований молочной железы выявлены : дольковая карцинома in situ ((рак на месте) преинвазивный рак или рак 0 стадии — злокачественная опухоль на начальных стадиях развития, особенностью которой является скопление гистологически измененных клеток без прорастания в подлежащую ткань), гиперплазия с атипией </a:t>
            </a:r>
          </a:p>
        </p:txBody>
      </p:sp>
      <p:pic>
        <p:nvPicPr>
          <p:cNvPr id="5" name="Picture 2" descr="C:\Users\user\Downloads\photo1709547805.jpeg">
            <a:extLst>
              <a:ext uri="{FF2B5EF4-FFF2-40B4-BE49-F238E27FC236}">
                <a16:creationId xmlns:a16="http://schemas.microsoft.com/office/drawing/2014/main" id="{76210C05-672D-D412-EB3C-A2B5C2DDD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34BC41-8CF9-AC2D-ADBA-A247562D97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BBA67D-1ED2-B5E1-5C3C-3FFEEEE98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800" y="5520887"/>
            <a:ext cx="5645161" cy="45165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486400" y="152252"/>
            <a:ext cx="12590187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индивидуальных рисков РМЖ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 descr="C:\Users\user\Downloads\photo1709547805.jpeg">
            <a:extLst>
              <a:ext uri="{FF2B5EF4-FFF2-40B4-BE49-F238E27FC236}">
                <a16:creationId xmlns:a16="http://schemas.microsoft.com/office/drawing/2014/main" id="{76210C05-672D-D412-EB3C-A2B5C2DDD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34BC41-8CF9-AC2D-ADBA-A247562D97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7543D7-AB86-9E92-563B-03F44AF9ADBE}"/>
              </a:ext>
            </a:extLst>
          </p:cNvPr>
          <p:cNvSpPr txBox="1"/>
          <p:nvPr/>
        </p:nvSpPr>
        <p:spPr>
          <a:xfrm>
            <a:off x="685800" y="1611039"/>
            <a:ext cx="17602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выбора подходящих профилактических мер необходимо оценить индивидуальные риски каждой женщины и определить наилучшие меры профилактики. Один из инструментов для этого — таблица по модели Гейла. Данная модель учитывает множества факторов риска: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ECA3C-906D-45B9-2273-F29F10BC722A}"/>
              </a:ext>
            </a:extLst>
          </p:cNvPr>
          <p:cNvSpPr txBox="1"/>
          <p:nvPr/>
        </p:nvSpPr>
        <p:spPr>
          <a:xfrm>
            <a:off x="9133764" y="3368722"/>
            <a:ext cx="9144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менархе (до 11-12 лет) — увеличивает риск в 1,07-1,19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Поздние роды (после 30 лет) — увеличивают риск в 1,2-1,9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Менопауза в возрасте 55 лет и старше — увеличивает риск в 1,12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гормональных контрацептивов — увеличивает риск в 1,21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заместительной гормонотерапии — увеличивает риск в 1,14-1,47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Избыточный вес — увеличивает риск в 1,08-1,6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терапия в суммарной очаговой дозе 40 Гр, на область груди в возрасте до 30 лет — риск составляет 26-29%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рентгенологическая плотность молочных желез — увеличивает риск в 1,52-1,53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кист — увеличивает риск в 1,55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Аденоз — увеличивает риск в 2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Фиброаденома — увеличивает риск в 1,41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Папиллома — увеличивает риск в 2,06 раза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4E7F8D-07A0-5CC9-09A8-89DC37519A24}"/>
              </a:ext>
            </a:extLst>
          </p:cNvPr>
          <p:cNvSpPr txBox="1"/>
          <p:nvPr/>
        </p:nvSpPr>
        <p:spPr>
          <a:xfrm>
            <a:off x="381000" y="3550031"/>
            <a:ext cx="8001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Атипичная гиперплазия — риск составляет 35,5%-46,6%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Дольковый рак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риск составляет 24,3%-26%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гена BRCA1 — увеличивает риск в 14-33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гена BRCA2 — увеличивает риск в 9,9-19 раз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гена ATM — увеличивает риск в 3,2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гена BLM — увеличивает риск в 6,28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гена BRIP1 — увеличивает риск в 2-7,7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гена CDH1 — увеличивает риск на 42%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гена CHEK2 — увеличивает риск в 3,25-101,34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гена LKB1 — увеличивает риск в 13,9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гена PALB2 — увеличивает риск в 5-9 раз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гена PTEN — увеличивает риск в 25,4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гена RECQL — увеличивает риск в 33,5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гена TP53 — увеличивает риск в 105 раз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7F55300-062E-8D21-2C53-7BC1C834936E}"/>
              </a:ext>
            </a:extLst>
          </p:cNvPr>
          <p:cNvCxnSpPr/>
          <p:nvPr/>
        </p:nvCxnSpPr>
        <p:spPr>
          <a:xfrm>
            <a:off x="8915400" y="3390900"/>
            <a:ext cx="0" cy="68961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>
            <a:extLst>
              <a:ext uri="{FF2B5EF4-FFF2-40B4-BE49-F238E27FC236}">
                <a16:creationId xmlns:a16="http://schemas.microsoft.com/office/drawing/2014/main" id="{CCE3BBE9-68DF-3228-9670-A46D5D1090B3}"/>
              </a:ext>
            </a:extLst>
          </p:cNvPr>
          <p:cNvSpPr/>
          <p:nvPr/>
        </p:nvSpPr>
        <p:spPr>
          <a:xfrm>
            <a:off x="0" y="-23488"/>
            <a:ext cx="18288000" cy="179340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04884A-13FB-759B-D5B7-B86DAFAFC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917"/>
            <a:ext cx="18287999" cy="8517083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5390865" y="-85832"/>
            <a:ext cx="12954000" cy="1811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снижения риска РМЖ у женщин из группы высокого риска 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5143500"/>
            <a:ext cx="3443826" cy="5175148"/>
          </a:xfrm>
          <a:custGeom>
            <a:avLst/>
            <a:gdLst/>
            <a:ahLst/>
            <a:cxnLst/>
            <a:rect l="l" t="t" r="r" b="b"/>
            <a:pathLst>
              <a:path w="3443826" h="5175148">
                <a:moveTo>
                  <a:pt x="0" y="0"/>
                </a:moveTo>
                <a:lnTo>
                  <a:pt x="3443826" y="0"/>
                </a:lnTo>
                <a:lnTo>
                  <a:pt x="3443826" y="5175148"/>
                </a:lnTo>
                <a:lnTo>
                  <a:pt x="0" y="5175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12270092" y="2354850"/>
            <a:ext cx="6017908" cy="4007998"/>
          </a:xfrm>
          <a:custGeom>
            <a:avLst/>
            <a:gdLst/>
            <a:ahLst/>
            <a:cxnLst/>
            <a:rect l="l" t="t" r="r" b="b"/>
            <a:pathLst>
              <a:path w="6017908" h="4007998">
                <a:moveTo>
                  <a:pt x="0" y="0"/>
                </a:moveTo>
                <a:lnTo>
                  <a:pt x="6017908" y="0"/>
                </a:lnTo>
                <a:lnTo>
                  <a:pt x="6017908" y="4007997"/>
                </a:lnTo>
                <a:lnTo>
                  <a:pt x="0" y="40079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TextBox 6"/>
          <p:cNvSpPr txBox="1"/>
          <p:nvPr/>
        </p:nvSpPr>
        <p:spPr>
          <a:xfrm>
            <a:off x="223702" y="2411701"/>
            <a:ext cx="1204639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Open Sans 2"/>
              </a:rPr>
              <a:t>Регулярный</a:t>
            </a:r>
            <a:r>
              <a:rPr lang="en-US" sz="3000" dirty="0">
                <a:solidFill>
                  <a:srgbClr val="000000"/>
                </a:solidFill>
                <a:latin typeface="Open Sans 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2"/>
              </a:rPr>
              <a:t>осмотр</a:t>
            </a:r>
            <a:r>
              <a:rPr lang="en-US" sz="3000" dirty="0">
                <a:solidFill>
                  <a:srgbClr val="000000"/>
                </a:solidFill>
                <a:latin typeface="Open Sans 2"/>
              </a:rPr>
              <a:t> и </a:t>
            </a:r>
            <a:r>
              <a:rPr lang="en-US" sz="3000" dirty="0" err="1">
                <a:solidFill>
                  <a:srgbClr val="000000"/>
                </a:solidFill>
                <a:latin typeface="Open Sans 2"/>
              </a:rPr>
              <a:t>консультация</a:t>
            </a:r>
            <a:r>
              <a:rPr lang="en-US" sz="3000" dirty="0">
                <a:solidFill>
                  <a:srgbClr val="000000"/>
                </a:solidFill>
                <a:latin typeface="Open Sans 2"/>
              </a:rPr>
              <a:t> специалиста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 2"/>
              </a:rPr>
              <a:t> ( </a:t>
            </a:r>
            <a:r>
              <a:rPr lang="en-US" sz="3000" dirty="0" err="1">
                <a:solidFill>
                  <a:srgbClr val="000000"/>
                </a:solidFill>
                <a:latin typeface="Open Sans 2"/>
              </a:rPr>
              <a:t>онколог,маммолог,гинеколог</a:t>
            </a:r>
            <a:r>
              <a:rPr lang="en-US" sz="3000" dirty="0">
                <a:solidFill>
                  <a:srgbClr val="000000"/>
                </a:solidFill>
                <a:latin typeface="Open Sans 2"/>
              </a:rPr>
              <a:t>)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43826" y="5086350"/>
            <a:ext cx="882626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2"/>
              </a:rPr>
              <a:t>Более </a:t>
            </a:r>
            <a:r>
              <a:rPr lang="en-US" sz="3000" dirty="0" err="1">
                <a:solidFill>
                  <a:srgbClr val="000000"/>
                </a:solidFill>
                <a:latin typeface="Open Sans 2"/>
              </a:rPr>
              <a:t>ранний</a:t>
            </a:r>
            <a:r>
              <a:rPr lang="en-US" sz="3000" dirty="0">
                <a:solidFill>
                  <a:srgbClr val="000000"/>
                </a:solidFill>
                <a:latin typeface="Open Sans 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2"/>
              </a:rPr>
              <a:t>маммографический</a:t>
            </a:r>
            <a:r>
              <a:rPr lang="en-US" sz="3000" dirty="0">
                <a:solidFill>
                  <a:srgbClr val="000000"/>
                </a:solidFill>
                <a:latin typeface="Open Sans 2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2"/>
              </a:rPr>
              <a:t>скрининг</a:t>
            </a:r>
            <a:r>
              <a:rPr lang="en-US" sz="3000" dirty="0">
                <a:solidFill>
                  <a:srgbClr val="000000"/>
                </a:solidFill>
                <a:latin typeface="Open Sans 2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3702" y="3609975"/>
            <a:ext cx="1204639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2"/>
              </a:rPr>
              <a:t>Препараты, снижающие риск РМЖ ( нужны не во всех случаях и назначает только врач!)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43826" y="6683324"/>
            <a:ext cx="1339282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2"/>
              </a:rPr>
              <a:t>Хирургические операции: профилактическое удаление груди, яичников и маточных труб ( при выявленных BRCA- мутациями)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43826" y="8283524"/>
            <a:ext cx="12706773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2"/>
              </a:rPr>
              <a:t>Здоровый образ жизни : сбалансированное питание, физическая активность, грудное вскармливание, самообследование  груди)</a:t>
            </a:r>
          </a:p>
        </p:txBody>
      </p:sp>
      <p:pic>
        <p:nvPicPr>
          <p:cNvPr id="12" name="Picture 2" descr="C:\Users\user\Downloads\photo1709547805.jpeg">
            <a:extLst>
              <a:ext uri="{FF2B5EF4-FFF2-40B4-BE49-F238E27FC236}">
                <a16:creationId xmlns:a16="http://schemas.microsoft.com/office/drawing/2014/main" id="{09B4738B-769B-D483-152D-F03319882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623A25-815E-8D47-77AA-632BC33C135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476500"/>
            <a:ext cx="18288000" cy="9046699"/>
          </a:xfrm>
          <a:custGeom>
            <a:avLst/>
            <a:gdLst/>
            <a:ahLst/>
            <a:cxnLst/>
            <a:rect l="l" t="t" r="r" b="b"/>
            <a:pathLst>
              <a:path w="18288000" h="9046699">
                <a:moveTo>
                  <a:pt x="0" y="0"/>
                </a:moveTo>
                <a:lnTo>
                  <a:pt x="18288000" y="0"/>
                </a:lnTo>
                <a:lnTo>
                  <a:pt x="18288000" y="9046700"/>
                </a:lnTo>
                <a:lnTo>
                  <a:pt x="0" y="90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27" b="-2327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5486399" y="260976"/>
            <a:ext cx="12590187" cy="847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400" dirty="0">
                <a:solidFill>
                  <a:srgbClr val="000000"/>
                </a:solidFill>
                <a:latin typeface="Open Sans 2 Bold"/>
              </a:rPr>
              <a:t>Методы обследования молочных желез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0825" y="1419431"/>
            <a:ext cx="549934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2"/>
              </a:rPr>
              <a:t>Самообследование  груди</a:t>
            </a:r>
          </a:p>
        </p:txBody>
      </p:sp>
      <p:pic>
        <p:nvPicPr>
          <p:cNvPr id="5" name="Picture 2" descr="C:\Users\user\Downloads\photo1709547805.jpeg">
            <a:extLst>
              <a:ext uri="{FF2B5EF4-FFF2-40B4-BE49-F238E27FC236}">
                <a16:creationId xmlns:a16="http://schemas.microsoft.com/office/drawing/2014/main" id="{69AA460D-BE7D-2F0B-506D-0E3849B35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750711-061A-4CC2-34D2-3B0BB0E5C3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39338" y="171995"/>
            <a:ext cx="10209325" cy="4971505"/>
          </a:xfrm>
          <a:custGeom>
            <a:avLst/>
            <a:gdLst/>
            <a:ahLst/>
            <a:cxnLst/>
            <a:rect l="l" t="t" r="r" b="b"/>
            <a:pathLst>
              <a:path w="10209325" h="4971505">
                <a:moveTo>
                  <a:pt x="0" y="0"/>
                </a:moveTo>
                <a:lnTo>
                  <a:pt x="10209324" y="0"/>
                </a:lnTo>
                <a:lnTo>
                  <a:pt x="10209324" y="4971505"/>
                </a:lnTo>
                <a:lnTo>
                  <a:pt x="0" y="4971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513" b="-1430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934910" y="5143500"/>
            <a:ext cx="10396351" cy="4871001"/>
          </a:xfrm>
          <a:custGeom>
            <a:avLst/>
            <a:gdLst/>
            <a:ahLst/>
            <a:cxnLst/>
            <a:rect l="l" t="t" r="r" b="b"/>
            <a:pathLst>
              <a:path w="10396351" h="4871001">
                <a:moveTo>
                  <a:pt x="0" y="0"/>
                </a:moveTo>
                <a:lnTo>
                  <a:pt x="10396351" y="0"/>
                </a:lnTo>
                <a:lnTo>
                  <a:pt x="10396351" y="4871001"/>
                </a:lnTo>
                <a:lnTo>
                  <a:pt x="0" y="48710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76" r="-2361" b="-1595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11331261" y="5131529"/>
            <a:ext cx="5535426" cy="4788160"/>
          </a:xfrm>
          <a:custGeom>
            <a:avLst/>
            <a:gdLst/>
            <a:ahLst/>
            <a:cxnLst/>
            <a:rect l="l" t="t" r="r" b="b"/>
            <a:pathLst>
              <a:path w="5535426" h="4788160">
                <a:moveTo>
                  <a:pt x="0" y="0"/>
                </a:moveTo>
                <a:lnTo>
                  <a:pt x="5535425" y="0"/>
                </a:lnTo>
                <a:lnTo>
                  <a:pt x="5535425" y="4788161"/>
                </a:lnTo>
                <a:lnTo>
                  <a:pt x="0" y="47881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6805" r="-46094" b="-15451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5" name="Picture 2" descr="C:\Users\user\Downloads\photo1709547805.jpeg">
            <a:extLst>
              <a:ext uri="{FF2B5EF4-FFF2-40B4-BE49-F238E27FC236}">
                <a16:creationId xmlns:a16="http://schemas.microsoft.com/office/drawing/2014/main" id="{AF964A3F-04D0-5506-BF2E-39C9188D8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BBA363-4C39-5C1A-E819-5A2BA75CD8B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03492" y="4457700"/>
            <a:ext cx="3951280" cy="269481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200" y="202284"/>
            <a:ext cx="11207114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pc="-23" dirty="0"/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РМЖ</a:t>
            </a:r>
            <a:r>
              <a:rPr b="1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онколога-маммолога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3492" y="1479588"/>
            <a:ext cx="3855908" cy="27550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17228" y="1484375"/>
            <a:ext cx="4134803" cy="2755011"/>
          </a:xfrm>
          <a:prstGeom prst="rect">
            <a:avLst/>
          </a:prstGeom>
        </p:spPr>
      </p:pic>
      <p:pic>
        <p:nvPicPr>
          <p:cNvPr id="9" name="Picture 2" descr="C:\Users\user\Downloads\photo1709547805.jpeg">
            <a:extLst>
              <a:ext uri="{FF2B5EF4-FFF2-40B4-BE49-F238E27FC236}">
                <a16:creationId xmlns:a16="http://schemas.microsoft.com/office/drawing/2014/main" id="{FF85E9FA-A82F-DE46-B98F-009313AC8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B6A402-0FCA-C827-6501-D83E823741F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F4265F-540C-7F0C-AFA4-D214FE4ACD23}"/>
              </a:ext>
            </a:extLst>
          </p:cNvPr>
          <p:cNvSpPr txBox="1"/>
          <p:nvPr/>
        </p:nvSpPr>
        <p:spPr>
          <a:xfrm>
            <a:off x="408118" y="1798177"/>
            <a:ext cx="15441482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анамнеза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рака молочной железы начинается с беседы.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врачу важно оценить жалобы и выяснить,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встречались ли случаи рака молочной железы в семье, если  да,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насколько часто. Это помогает заподозрить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наследственную форму заболевания, связанную с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мутациями в генах BRCA1, BRCA2, NBS1, CHECK, TP53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молочных желез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врач осматривает, ощупывает молочные железы,  проверяет, нет ли в них узлов и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уплотнений, не увеличены  ли лимфатические узлы в подмышечной, надключичной и 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подключичной областях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диагностика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осмотра врач может направить женщину на маммографию — рентгенографию молочной железы.  Показаниями к этому исследованию являются уплотнения в молочной железе, изменения со стороны кожи,  выделение крови из соска, а также любые другие симптомы, которые могут указывать на злокачественную  опухоль. Также используют ультразвуковое исследование молочных желёз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5260" y="3331894"/>
            <a:ext cx="8258461" cy="6649999"/>
          </a:xfrm>
          <a:custGeom>
            <a:avLst/>
            <a:gdLst/>
            <a:ahLst/>
            <a:cxnLst/>
            <a:rect l="l" t="t" r="r" b="b"/>
            <a:pathLst>
              <a:path w="8258461" h="6649999">
                <a:moveTo>
                  <a:pt x="0" y="0"/>
                </a:moveTo>
                <a:lnTo>
                  <a:pt x="8258461" y="0"/>
                </a:lnTo>
                <a:lnTo>
                  <a:pt x="8258461" y="6649999"/>
                </a:lnTo>
                <a:lnTo>
                  <a:pt x="0" y="6649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5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9524280" y="3331894"/>
            <a:ext cx="8428763" cy="6649999"/>
          </a:xfrm>
          <a:custGeom>
            <a:avLst/>
            <a:gdLst/>
            <a:ahLst/>
            <a:cxnLst/>
            <a:rect l="l" t="t" r="r" b="b"/>
            <a:pathLst>
              <a:path w="8428763" h="6649999">
                <a:moveTo>
                  <a:pt x="0" y="0"/>
                </a:moveTo>
                <a:lnTo>
                  <a:pt x="8428762" y="0"/>
                </a:lnTo>
                <a:lnTo>
                  <a:pt x="8428762" y="6649999"/>
                </a:lnTo>
                <a:lnTo>
                  <a:pt x="0" y="66499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528" r="-729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-53394" y="1052692"/>
            <a:ext cx="8817115" cy="211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Маммография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рентгеновский метод . Маммография используется для скрининга РМЖ у женщин старше 40 лет и для уточнения диагноза у женщин любого возраста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59355" y="1032789"/>
            <a:ext cx="8517232" cy="156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 молочных желез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безопасный метод и может выполняться всем без исключения ( беременным и кормящим)  и с любой частотой </a:t>
            </a:r>
          </a:p>
        </p:txBody>
      </p:sp>
      <p:pic>
        <p:nvPicPr>
          <p:cNvPr id="6" name="Picture 2" descr="C:\Users\user\Downloads\photo1709547805.jpeg">
            <a:extLst>
              <a:ext uri="{FF2B5EF4-FFF2-40B4-BE49-F238E27FC236}">
                <a16:creationId xmlns:a16="http://schemas.microsoft.com/office/drawing/2014/main" id="{C9023CB3-1DC4-3585-9D72-A211A9558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60" t="18584" r="26373" b="17404"/>
          <a:stretch/>
        </p:blipFill>
        <p:spPr bwMode="auto">
          <a:xfrm>
            <a:off x="211413" y="110780"/>
            <a:ext cx="1194951" cy="922009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8C9428-2254-A3C3-34C4-CFE4558FAFD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210325"/>
            <a:ext cx="2414673" cy="6777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A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F136D5C-19E4-153F-DEF3-D4536A489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14" y="-3293"/>
            <a:ext cx="18538046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36543" y="2756883"/>
            <a:ext cx="4870768" cy="6862636"/>
            <a:chOff x="0" y="0"/>
            <a:chExt cx="1367273" cy="19264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67273" cy="1926411"/>
            </a:xfrm>
            <a:custGeom>
              <a:avLst/>
              <a:gdLst/>
              <a:ahLst/>
              <a:cxnLst/>
              <a:rect l="l" t="t" r="r" b="b"/>
              <a:pathLst>
                <a:path w="1367273" h="1926411">
                  <a:moveTo>
                    <a:pt x="49273" y="0"/>
                  </a:moveTo>
                  <a:lnTo>
                    <a:pt x="1318000" y="0"/>
                  </a:lnTo>
                  <a:cubicBezTo>
                    <a:pt x="1331068" y="0"/>
                    <a:pt x="1343601" y="5191"/>
                    <a:pt x="1352841" y="14432"/>
                  </a:cubicBezTo>
                  <a:cubicBezTo>
                    <a:pt x="1362082" y="23672"/>
                    <a:pt x="1367273" y="36205"/>
                    <a:pt x="1367273" y="49273"/>
                  </a:cubicBezTo>
                  <a:lnTo>
                    <a:pt x="1367273" y="1877137"/>
                  </a:lnTo>
                  <a:cubicBezTo>
                    <a:pt x="1367273" y="1904350"/>
                    <a:pt x="1345213" y="1926411"/>
                    <a:pt x="1318000" y="1926411"/>
                  </a:cubicBezTo>
                  <a:lnTo>
                    <a:pt x="49273" y="1926411"/>
                  </a:lnTo>
                  <a:cubicBezTo>
                    <a:pt x="22060" y="1926411"/>
                    <a:pt x="0" y="1904350"/>
                    <a:pt x="0" y="1877137"/>
                  </a:cubicBezTo>
                  <a:lnTo>
                    <a:pt x="0" y="49273"/>
                  </a:lnTo>
                  <a:cubicBezTo>
                    <a:pt x="0" y="22060"/>
                    <a:pt x="22060" y="0"/>
                    <a:pt x="492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08616" y="2756883"/>
            <a:ext cx="4870768" cy="6862636"/>
            <a:chOff x="0" y="0"/>
            <a:chExt cx="1367273" cy="19264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67273" cy="1926411"/>
            </a:xfrm>
            <a:custGeom>
              <a:avLst/>
              <a:gdLst/>
              <a:ahLst/>
              <a:cxnLst/>
              <a:rect l="l" t="t" r="r" b="b"/>
              <a:pathLst>
                <a:path w="1367273" h="1926411">
                  <a:moveTo>
                    <a:pt x="49273" y="0"/>
                  </a:moveTo>
                  <a:lnTo>
                    <a:pt x="1318000" y="0"/>
                  </a:lnTo>
                  <a:cubicBezTo>
                    <a:pt x="1331068" y="0"/>
                    <a:pt x="1343601" y="5191"/>
                    <a:pt x="1352841" y="14432"/>
                  </a:cubicBezTo>
                  <a:cubicBezTo>
                    <a:pt x="1362082" y="23672"/>
                    <a:pt x="1367273" y="36205"/>
                    <a:pt x="1367273" y="49273"/>
                  </a:cubicBezTo>
                  <a:lnTo>
                    <a:pt x="1367273" y="1877137"/>
                  </a:lnTo>
                  <a:cubicBezTo>
                    <a:pt x="1367273" y="1904350"/>
                    <a:pt x="1345213" y="1926411"/>
                    <a:pt x="1318000" y="1926411"/>
                  </a:cubicBezTo>
                  <a:lnTo>
                    <a:pt x="49273" y="1926411"/>
                  </a:lnTo>
                  <a:cubicBezTo>
                    <a:pt x="22060" y="1926411"/>
                    <a:pt x="0" y="1904350"/>
                    <a:pt x="0" y="1877137"/>
                  </a:cubicBezTo>
                  <a:lnTo>
                    <a:pt x="0" y="49273"/>
                  </a:lnTo>
                  <a:cubicBezTo>
                    <a:pt x="0" y="22060"/>
                    <a:pt x="22060" y="0"/>
                    <a:pt x="492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1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052256" y="2756883"/>
            <a:ext cx="4870768" cy="6862636"/>
            <a:chOff x="0" y="0"/>
            <a:chExt cx="1367273" cy="19264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67273" cy="1926411"/>
            </a:xfrm>
            <a:custGeom>
              <a:avLst/>
              <a:gdLst/>
              <a:ahLst/>
              <a:cxnLst/>
              <a:rect l="l" t="t" r="r" b="b"/>
              <a:pathLst>
                <a:path w="1367273" h="1926411">
                  <a:moveTo>
                    <a:pt x="49273" y="0"/>
                  </a:moveTo>
                  <a:lnTo>
                    <a:pt x="1318000" y="0"/>
                  </a:lnTo>
                  <a:cubicBezTo>
                    <a:pt x="1331068" y="0"/>
                    <a:pt x="1343601" y="5191"/>
                    <a:pt x="1352841" y="14432"/>
                  </a:cubicBezTo>
                  <a:cubicBezTo>
                    <a:pt x="1362082" y="23672"/>
                    <a:pt x="1367273" y="36205"/>
                    <a:pt x="1367273" y="49273"/>
                  </a:cubicBezTo>
                  <a:lnTo>
                    <a:pt x="1367273" y="1877137"/>
                  </a:lnTo>
                  <a:cubicBezTo>
                    <a:pt x="1367273" y="1904350"/>
                    <a:pt x="1345213" y="1926411"/>
                    <a:pt x="1318000" y="1926411"/>
                  </a:cubicBezTo>
                  <a:lnTo>
                    <a:pt x="49273" y="1926411"/>
                  </a:lnTo>
                  <a:cubicBezTo>
                    <a:pt x="22060" y="1926411"/>
                    <a:pt x="0" y="1904350"/>
                    <a:pt x="0" y="1877137"/>
                  </a:cubicBezTo>
                  <a:lnTo>
                    <a:pt x="0" y="49273"/>
                  </a:lnTo>
                  <a:cubicBezTo>
                    <a:pt x="0" y="22060"/>
                    <a:pt x="22060" y="0"/>
                    <a:pt x="492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1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159699" y="5100637"/>
            <a:ext cx="15968602" cy="0"/>
          </a:xfrm>
          <a:prstGeom prst="line">
            <a:avLst/>
          </a:prstGeom>
          <a:ln w="85725" cap="flat">
            <a:solidFill>
              <a:srgbClr val="FABAB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Box 14"/>
          <p:cNvSpPr txBox="1"/>
          <p:nvPr/>
        </p:nvSpPr>
        <p:spPr>
          <a:xfrm>
            <a:off x="4316455" y="1447217"/>
            <a:ext cx="9655091" cy="835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88"/>
              </a:lnSpc>
              <a:spcBef>
                <a:spcPct val="0"/>
              </a:spcBef>
            </a:pPr>
            <a:r>
              <a:rPr lang="en-US" sz="50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маммографии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83855" y="3021745"/>
            <a:ext cx="3814535" cy="175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ПЛОХАЯ ВИДИМОСТЬ ПРИ БОЛЬШОМ КОЛИЧЕСТВЕ ЖЕЛЕЗИСТОЙ ТКАНИ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36733" y="3193195"/>
            <a:ext cx="3814535" cy="860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 В СВЯЗИ С КОМПРЕССИЕЙ ГРУДИ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93784" y="3021745"/>
            <a:ext cx="4098969" cy="1764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ПРОВЕДЕНИЯ ИССЛЕДОВАНИЯ ПРИ БЕРЕМЕННОСТИ И ЛАКТАЦИИ В СВЯЗИ С ЛУЧЕВОЙ НАГРУЗКОЙ</a:t>
            </a:r>
          </a:p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E85852"/>
              </a:solidFill>
              <a:latin typeface="Open Sauc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42136" y="5841129"/>
            <a:ext cx="4052926" cy="2207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может быть  неинформативен у пациенток до 40-45 лет и получающих менопаузальную гормональную терапию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17537" y="5268359"/>
            <a:ext cx="4052926" cy="3451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болезненна или опасна при наличии силиконовых имплантов. При очень маленьком размере груди не всегда удается уложить ее между пластинами, а при очень большой груди  добиться нужной компрессии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8960963-F25F-8AB9-040A-6B58606A5F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  <p:pic>
        <p:nvPicPr>
          <p:cNvPr id="22" name="Picture 2" descr="C:\Users\user\Downloads\photo1709547805.jpeg">
            <a:extLst>
              <a:ext uri="{FF2B5EF4-FFF2-40B4-BE49-F238E27FC236}">
                <a16:creationId xmlns:a16="http://schemas.microsoft.com/office/drawing/2014/main" id="{1D936FEE-DB6F-DC8E-FA96-D6626F43A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86775" y="0"/>
            <a:ext cx="9801225" cy="10287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9439AE94-B48F-B5D3-A47B-C9F04EA5AB25}"/>
              </a:ext>
            </a:extLst>
          </p:cNvPr>
          <p:cNvSpPr/>
          <p:nvPr/>
        </p:nvSpPr>
        <p:spPr>
          <a:xfrm>
            <a:off x="8610601" y="266700"/>
            <a:ext cx="9664890" cy="8966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молочной железы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(РМЖ) занимает первое место среди онкологических заболеваний женщин (16% всех случаев рака)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груди встречается во всех возрастных группах. По статистике, каждая 8-я женщина имеет риск получить диагноз РМЖ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г. рак молочной железы стал причиной 670 000 случаев смерти. Вероятность заболевание резко повышается после 40 лет и c годами увеличивается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 последние 20 лет заболеваемость раком груди в мире выросла и продолжает увеличиваться.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100 случаев заболевания раком груди у женщин приходится 1 случай у мужчин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и генетические раки составляют не более 5% от всех случаев РМЖ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5664F-06D1-77A1-8EA5-9B8AD75AE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" y="1181100"/>
            <a:ext cx="8217090" cy="82170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543E93-0A21-48BF-2622-A2B90CC14BB7}"/>
              </a:ext>
            </a:extLst>
          </p:cNvPr>
          <p:cNvSpPr/>
          <p:nvPr/>
        </p:nvSpPr>
        <p:spPr>
          <a:xfrm>
            <a:off x="12510" y="7810500"/>
            <a:ext cx="8474265" cy="1587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user\Downloads\photo1709547805.jpeg">
            <a:extLst>
              <a:ext uri="{FF2B5EF4-FFF2-40B4-BE49-F238E27FC236}">
                <a16:creationId xmlns:a16="http://schemas.microsoft.com/office/drawing/2014/main" id="{A1C93267-77E2-4C70-0D68-ADF629A41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E95F8E-39FC-DBE9-25BF-3372C60D14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A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2A97A83-597D-8D57-90DD-15096866D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38046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36543" y="2756883"/>
            <a:ext cx="4870768" cy="6862636"/>
            <a:chOff x="0" y="0"/>
            <a:chExt cx="1367273" cy="19264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67273" cy="1926411"/>
            </a:xfrm>
            <a:custGeom>
              <a:avLst/>
              <a:gdLst/>
              <a:ahLst/>
              <a:cxnLst/>
              <a:rect l="l" t="t" r="r" b="b"/>
              <a:pathLst>
                <a:path w="1367273" h="1926411">
                  <a:moveTo>
                    <a:pt x="49273" y="0"/>
                  </a:moveTo>
                  <a:lnTo>
                    <a:pt x="1318000" y="0"/>
                  </a:lnTo>
                  <a:cubicBezTo>
                    <a:pt x="1331068" y="0"/>
                    <a:pt x="1343601" y="5191"/>
                    <a:pt x="1352841" y="14432"/>
                  </a:cubicBezTo>
                  <a:cubicBezTo>
                    <a:pt x="1362082" y="23672"/>
                    <a:pt x="1367273" y="36205"/>
                    <a:pt x="1367273" y="49273"/>
                  </a:cubicBezTo>
                  <a:lnTo>
                    <a:pt x="1367273" y="1877137"/>
                  </a:lnTo>
                  <a:cubicBezTo>
                    <a:pt x="1367273" y="1904350"/>
                    <a:pt x="1345213" y="1926411"/>
                    <a:pt x="1318000" y="1926411"/>
                  </a:cubicBezTo>
                  <a:lnTo>
                    <a:pt x="49273" y="1926411"/>
                  </a:lnTo>
                  <a:cubicBezTo>
                    <a:pt x="22060" y="1926411"/>
                    <a:pt x="0" y="1904350"/>
                    <a:pt x="0" y="1877137"/>
                  </a:cubicBezTo>
                  <a:lnTo>
                    <a:pt x="0" y="49273"/>
                  </a:lnTo>
                  <a:cubicBezTo>
                    <a:pt x="0" y="22060"/>
                    <a:pt x="22060" y="0"/>
                    <a:pt x="492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08616" y="2756883"/>
            <a:ext cx="4870768" cy="6862636"/>
            <a:chOff x="0" y="0"/>
            <a:chExt cx="1367273" cy="19264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67273" cy="1926411"/>
            </a:xfrm>
            <a:custGeom>
              <a:avLst/>
              <a:gdLst/>
              <a:ahLst/>
              <a:cxnLst/>
              <a:rect l="l" t="t" r="r" b="b"/>
              <a:pathLst>
                <a:path w="1367273" h="1926411">
                  <a:moveTo>
                    <a:pt x="49273" y="0"/>
                  </a:moveTo>
                  <a:lnTo>
                    <a:pt x="1318000" y="0"/>
                  </a:lnTo>
                  <a:cubicBezTo>
                    <a:pt x="1331068" y="0"/>
                    <a:pt x="1343601" y="5191"/>
                    <a:pt x="1352841" y="14432"/>
                  </a:cubicBezTo>
                  <a:cubicBezTo>
                    <a:pt x="1362082" y="23672"/>
                    <a:pt x="1367273" y="36205"/>
                    <a:pt x="1367273" y="49273"/>
                  </a:cubicBezTo>
                  <a:lnTo>
                    <a:pt x="1367273" y="1877137"/>
                  </a:lnTo>
                  <a:cubicBezTo>
                    <a:pt x="1367273" y="1904350"/>
                    <a:pt x="1345213" y="1926411"/>
                    <a:pt x="1318000" y="1926411"/>
                  </a:cubicBezTo>
                  <a:lnTo>
                    <a:pt x="49273" y="1926411"/>
                  </a:lnTo>
                  <a:cubicBezTo>
                    <a:pt x="22060" y="1926411"/>
                    <a:pt x="0" y="1904350"/>
                    <a:pt x="0" y="1877137"/>
                  </a:cubicBezTo>
                  <a:lnTo>
                    <a:pt x="0" y="49273"/>
                  </a:lnTo>
                  <a:cubicBezTo>
                    <a:pt x="0" y="22060"/>
                    <a:pt x="22060" y="0"/>
                    <a:pt x="492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1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080689" y="2756883"/>
            <a:ext cx="4870768" cy="6862636"/>
            <a:chOff x="0" y="0"/>
            <a:chExt cx="1367273" cy="19264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67273" cy="1926411"/>
            </a:xfrm>
            <a:custGeom>
              <a:avLst/>
              <a:gdLst/>
              <a:ahLst/>
              <a:cxnLst/>
              <a:rect l="l" t="t" r="r" b="b"/>
              <a:pathLst>
                <a:path w="1367273" h="1926411">
                  <a:moveTo>
                    <a:pt x="49273" y="0"/>
                  </a:moveTo>
                  <a:lnTo>
                    <a:pt x="1318000" y="0"/>
                  </a:lnTo>
                  <a:cubicBezTo>
                    <a:pt x="1331068" y="0"/>
                    <a:pt x="1343601" y="5191"/>
                    <a:pt x="1352841" y="14432"/>
                  </a:cubicBezTo>
                  <a:cubicBezTo>
                    <a:pt x="1362082" y="23672"/>
                    <a:pt x="1367273" y="36205"/>
                    <a:pt x="1367273" y="49273"/>
                  </a:cubicBezTo>
                  <a:lnTo>
                    <a:pt x="1367273" y="1877137"/>
                  </a:lnTo>
                  <a:cubicBezTo>
                    <a:pt x="1367273" y="1904350"/>
                    <a:pt x="1345213" y="1926411"/>
                    <a:pt x="1318000" y="1926411"/>
                  </a:cubicBezTo>
                  <a:lnTo>
                    <a:pt x="49273" y="1926411"/>
                  </a:lnTo>
                  <a:cubicBezTo>
                    <a:pt x="22060" y="1926411"/>
                    <a:pt x="0" y="1904350"/>
                    <a:pt x="0" y="1877137"/>
                  </a:cubicBezTo>
                  <a:lnTo>
                    <a:pt x="0" y="49273"/>
                  </a:lnTo>
                  <a:cubicBezTo>
                    <a:pt x="0" y="22060"/>
                    <a:pt x="22060" y="0"/>
                    <a:pt x="492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1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159699" y="5100637"/>
            <a:ext cx="15968602" cy="0"/>
          </a:xfrm>
          <a:prstGeom prst="line">
            <a:avLst/>
          </a:prstGeom>
          <a:ln w="85725" cap="flat">
            <a:solidFill>
              <a:srgbClr val="FABAB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Box 14"/>
          <p:cNvSpPr txBox="1"/>
          <p:nvPr/>
        </p:nvSpPr>
        <p:spPr>
          <a:xfrm>
            <a:off x="3045082" y="1350322"/>
            <a:ext cx="12436228" cy="835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88"/>
              </a:lnSpc>
              <a:spcBef>
                <a:spcPct val="0"/>
              </a:spcBef>
            </a:pPr>
            <a:r>
              <a:rPr lang="en-US" sz="50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УЗИ молочных желез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83855" y="3021745"/>
            <a:ext cx="3814535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ОПУХОЛИ НЕ ВИДНЫ НА УЗИ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36733" y="2989995"/>
            <a:ext cx="3814535" cy="175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ЗАВИСИМОСТЬ ОТ КАЧЕСТВА ОБОРУДОВАНИЯ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93784" y="3021745"/>
            <a:ext cx="4098969" cy="104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КАК ДОПОЛНЕНИЕ К МАММОГРАФИИ</a:t>
            </a:r>
          </a:p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E85852"/>
              </a:solidFill>
              <a:latin typeface="Open Sauc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41290" y="5537599"/>
            <a:ext cx="4052926" cy="265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позволяет обнаружить небольшие отложения кальция, которые могут являться косвенными признаками наличия онкологического заболевания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36733" y="5537599"/>
            <a:ext cx="4052926" cy="214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от  профессионализма специалиста. Невозможность создания архива для отслеживания динамики роста или уменьшения образований 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608084" y="5537599"/>
            <a:ext cx="4052926" cy="257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как дополнение к маммографии при неоднозначных находках либо для оценки образования, которое было выявлено при пальпации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758C9AD-AE00-38F9-82E2-DAF772576A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  <p:pic>
        <p:nvPicPr>
          <p:cNvPr id="22" name="Picture 2" descr="C:\Users\user\Downloads\photo1709547805.jpeg">
            <a:extLst>
              <a:ext uri="{FF2B5EF4-FFF2-40B4-BE49-F238E27FC236}">
                <a16:creationId xmlns:a16="http://schemas.microsoft.com/office/drawing/2014/main" id="{949B42EE-8AD2-D3CA-009D-8C3963976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A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22869F6-1A77-F408-11CD-2892CAB19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49855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17270517-D7A2-2975-F114-9F332BBA4A20}"/>
              </a:ext>
            </a:extLst>
          </p:cNvPr>
          <p:cNvSpPr/>
          <p:nvPr/>
        </p:nvSpPr>
        <p:spPr>
          <a:xfrm>
            <a:off x="6286021" y="5507890"/>
            <a:ext cx="3010379" cy="11958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4A644F95-4EC1-D2AB-8FDE-97F38D426324}"/>
              </a:ext>
            </a:extLst>
          </p:cNvPr>
          <p:cNvSpPr/>
          <p:nvPr/>
        </p:nvSpPr>
        <p:spPr>
          <a:xfrm>
            <a:off x="6358868" y="1027626"/>
            <a:ext cx="3010379" cy="11958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>
            <a:off x="1141445" y="2007816"/>
            <a:ext cx="4179281" cy="4945578"/>
            <a:chOff x="0" y="0"/>
            <a:chExt cx="1248221" cy="14770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8221" cy="1477090"/>
            </a:xfrm>
            <a:custGeom>
              <a:avLst/>
              <a:gdLst/>
              <a:ahLst/>
              <a:cxnLst/>
              <a:rect l="l" t="t" r="r" b="b"/>
              <a:pathLst>
                <a:path w="1248221" h="1477090">
                  <a:moveTo>
                    <a:pt x="57426" y="0"/>
                  </a:moveTo>
                  <a:lnTo>
                    <a:pt x="1190795" y="0"/>
                  </a:lnTo>
                  <a:cubicBezTo>
                    <a:pt x="1222511" y="0"/>
                    <a:pt x="1248221" y="25711"/>
                    <a:pt x="1248221" y="57426"/>
                  </a:cubicBezTo>
                  <a:lnTo>
                    <a:pt x="1248221" y="1419664"/>
                  </a:lnTo>
                  <a:cubicBezTo>
                    <a:pt x="1248221" y="1451379"/>
                    <a:pt x="1222511" y="1477090"/>
                    <a:pt x="1190795" y="1477090"/>
                  </a:cubicBezTo>
                  <a:lnTo>
                    <a:pt x="57426" y="1477090"/>
                  </a:lnTo>
                  <a:cubicBezTo>
                    <a:pt x="25711" y="1477090"/>
                    <a:pt x="0" y="1451379"/>
                    <a:pt x="0" y="1419664"/>
                  </a:cubicBezTo>
                  <a:lnTo>
                    <a:pt x="0" y="57426"/>
                  </a:lnTo>
                  <a:cubicBezTo>
                    <a:pt x="0" y="25711"/>
                    <a:pt x="25711" y="0"/>
                    <a:pt x="5742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36589" y="499163"/>
            <a:ext cx="7076127" cy="2978878"/>
            <a:chOff x="0" y="0"/>
            <a:chExt cx="2527276" cy="10639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7276" cy="1063922"/>
            </a:xfrm>
            <a:custGeom>
              <a:avLst/>
              <a:gdLst/>
              <a:ahLst/>
              <a:cxnLst/>
              <a:rect l="l" t="t" r="r" b="b"/>
              <a:pathLst>
                <a:path w="2527276" h="1063922">
                  <a:moveTo>
                    <a:pt x="33917" y="0"/>
                  </a:moveTo>
                  <a:lnTo>
                    <a:pt x="2493359" y="0"/>
                  </a:lnTo>
                  <a:cubicBezTo>
                    <a:pt x="2512091" y="0"/>
                    <a:pt x="2527276" y="15185"/>
                    <a:pt x="2527276" y="33917"/>
                  </a:cubicBezTo>
                  <a:lnTo>
                    <a:pt x="2527276" y="1030005"/>
                  </a:lnTo>
                  <a:cubicBezTo>
                    <a:pt x="2527276" y="1039000"/>
                    <a:pt x="2523703" y="1047627"/>
                    <a:pt x="2517342" y="1053988"/>
                  </a:cubicBezTo>
                  <a:cubicBezTo>
                    <a:pt x="2510981" y="1060348"/>
                    <a:pt x="2502354" y="1063922"/>
                    <a:pt x="2493359" y="1063922"/>
                  </a:cubicBezTo>
                  <a:lnTo>
                    <a:pt x="33917" y="1063922"/>
                  </a:lnTo>
                  <a:cubicBezTo>
                    <a:pt x="15185" y="1063922"/>
                    <a:pt x="0" y="1048737"/>
                    <a:pt x="0" y="1030005"/>
                  </a:cubicBezTo>
                  <a:lnTo>
                    <a:pt x="0" y="33917"/>
                  </a:lnTo>
                  <a:cubicBezTo>
                    <a:pt x="0" y="15185"/>
                    <a:pt x="15185" y="0"/>
                    <a:pt x="339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42178" y="4461390"/>
            <a:ext cx="8445822" cy="4796910"/>
            <a:chOff x="0" y="0"/>
            <a:chExt cx="3016470" cy="17132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16470" cy="1713241"/>
            </a:xfrm>
            <a:custGeom>
              <a:avLst/>
              <a:gdLst/>
              <a:ahLst/>
              <a:cxnLst/>
              <a:rect l="l" t="t" r="r" b="b"/>
              <a:pathLst>
                <a:path w="3016470" h="1713241">
                  <a:moveTo>
                    <a:pt x="28416" y="0"/>
                  </a:moveTo>
                  <a:lnTo>
                    <a:pt x="2988053" y="0"/>
                  </a:lnTo>
                  <a:cubicBezTo>
                    <a:pt x="2995590" y="0"/>
                    <a:pt x="3002817" y="2994"/>
                    <a:pt x="3008147" y="8323"/>
                  </a:cubicBezTo>
                  <a:cubicBezTo>
                    <a:pt x="3013476" y="13652"/>
                    <a:pt x="3016470" y="20880"/>
                    <a:pt x="3016470" y="28416"/>
                  </a:cubicBezTo>
                  <a:lnTo>
                    <a:pt x="3016470" y="1684825"/>
                  </a:lnTo>
                  <a:cubicBezTo>
                    <a:pt x="3016470" y="1692361"/>
                    <a:pt x="3013476" y="1699589"/>
                    <a:pt x="3008147" y="1704918"/>
                  </a:cubicBezTo>
                  <a:cubicBezTo>
                    <a:pt x="3002817" y="1710248"/>
                    <a:pt x="2995590" y="1713241"/>
                    <a:pt x="2988053" y="1713241"/>
                  </a:cubicBezTo>
                  <a:lnTo>
                    <a:pt x="28416" y="1713241"/>
                  </a:lnTo>
                  <a:cubicBezTo>
                    <a:pt x="12722" y="1713241"/>
                    <a:pt x="0" y="1700519"/>
                    <a:pt x="0" y="1684825"/>
                  </a:cubicBezTo>
                  <a:lnTo>
                    <a:pt x="0" y="28416"/>
                  </a:lnTo>
                  <a:cubicBezTo>
                    <a:pt x="0" y="12722"/>
                    <a:pt x="12722" y="0"/>
                    <a:pt x="2841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1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286021" y="3941965"/>
            <a:ext cx="2275760" cy="243577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081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884417" y="37145"/>
            <a:ext cx="2275760" cy="243577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081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0004745" y="4653220"/>
            <a:ext cx="8120689" cy="355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специфичность. Определить доброкачественную опухоль от злокачественной невозможно, нужна биопсия.  Отсюда повышение количества “доброкачественных” биопсий и сопряженных с этой процедурой риски: кровотечение, инфицирование, тревожность ожидания. 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МРТ не видны микрокальцинаты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использование контрастного вещества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98473" y="3046293"/>
            <a:ext cx="3707152" cy="2730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МРТ молочных желез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36321" y="966668"/>
            <a:ext cx="6776395" cy="2214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чувствительность, то есть способность обнаружения опухолей молочных желез. Но низкая специфичность </a:t>
            </a:r>
            <a:endParaRPr lang="ru-RU" sz="2499" dirty="0">
              <a:solidFill>
                <a:srgbClr val="E858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4" lvl="1">
              <a:lnSpc>
                <a:spcPts val="3499"/>
              </a:lnSpc>
            </a:pPr>
            <a:r>
              <a:rPr lang="en-US" sz="2499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об этом ниже) 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E85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лучевой нагрузки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46912" y="1352000"/>
            <a:ext cx="267563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</a:t>
            </a:r>
            <a:r>
              <a:rPr lang="en-US" sz="3000" dirty="0">
                <a:solidFill>
                  <a:srgbClr val="000000"/>
                </a:solidFill>
                <a:latin typeface="Open Sans 2 Bold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96567" y="5890574"/>
            <a:ext cx="4240022" cy="49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2611" y="7715229"/>
            <a:ext cx="9565661" cy="1571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МРТ молочных желез не нужно всем. Его можно назначать с целью дообследования или женщинам из группы высоко риска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5B4D6B-4CF1-B56D-7E4F-1B9AF4C313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  <p:pic>
        <p:nvPicPr>
          <p:cNvPr id="26" name="Picture 2" descr="C:\Users\user\Downloads\photo1709547805.jpeg">
            <a:extLst>
              <a:ext uri="{FF2B5EF4-FFF2-40B4-BE49-F238E27FC236}">
                <a16:creationId xmlns:a16="http://schemas.microsoft.com/office/drawing/2014/main" id="{DC1BFCCC-C26E-CC85-FCE0-97AF79FAB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A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58A4E1-D095-6245-50AB-96BB0DF73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024" y="0"/>
            <a:ext cx="9192824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-1965435" y="-5530960"/>
            <a:ext cx="9556885" cy="9638918"/>
          </a:xfrm>
          <a:custGeom>
            <a:avLst/>
            <a:gdLst/>
            <a:ahLst/>
            <a:cxnLst/>
            <a:rect l="l" t="t" r="r" b="b"/>
            <a:pathLst>
              <a:path w="9556885" h="9638918">
                <a:moveTo>
                  <a:pt x="0" y="0"/>
                </a:moveTo>
                <a:lnTo>
                  <a:pt x="9556885" y="0"/>
                </a:lnTo>
                <a:lnTo>
                  <a:pt x="9556885" y="9638919"/>
                </a:lnTo>
                <a:lnTo>
                  <a:pt x="0" y="96389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819268" y="1718148"/>
            <a:ext cx="4355242" cy="3083916"/>
            <a:chOff x="0" y="-66675"/>
            <a:chExt cx="1242032" cy="879475"/>
          </a:xfrm>
        </p:grpSpPr>
        <p:sp>
          <p:nvSpPr>
            <p:cNvPr id="4" name="Freeform 4"/>
            <p:cNvSpPr/>
            <p:nvPr/>
          </p:nvSpPr>
          <p:spPr>
            <a:xfrm>
              <a:off x="67336" y="1419"/>
              <a:ext cx="1174696" cy="333242"/>
            </a:xfrm>
            <a:custGeom>
              <a:avLst/>
              <a:gdLst/>
              <a:ahLst/>
              <a:cxnLst/>
              <a:rect l="l" t="t" r="r" b="b"/>
              <a:pathLst>
                <a:path w="1174696" h="333242">
                  <a:moveTo>
                    <a:pt x="11277" y="0"/>
                  </a:moveTo>
                  <a:lnTo>
                    <a:pt x="1163419" y="0"/>
                  </a:lnTo>
                  <a:cubicBezTo>
                    <a:pt x="1169647" y="0"/>
                    <a:pt x="1174696" y="5049"/>
                    <a:pt x="1174696" y="11277"/>
                  </a:cubicBezTo>
                  <a:lnTo>
                    <a:pt x="1174696" y="321965"/>
                  </a:lnTo>
                  <a:cubicBezTo>
                    <a:pt x="1174696" y="328193"/>
                    <a:pt x="1169647" y="333242"/>
                    <a:pt x="1163419" y="333242"/>
                  </a:cubicBezTo>
                  <a:lnTo>
                    <a:pt x="11277" y="333242"/>
                  </a:lnTo>
                  <a:cubicBezTo>
                    <a:pt x="5049" y="333242"/>
                    <a:pt x="0" y="328193"/>
                    <a:pt x="0" y="321965"/>
                  </a:cubicBezTo>
                  <a:lnTo>
                    <a:pt x="0" y="11277"/>
                  </a:lnTo>
                  <a:cubicBezTo>
                    <a:pt x="0" y="5049"/>
                    <a:pt x="5049" y="0"/>
                    <a:pt x="11277" y="0"/>
                  </a:cubicBezTo>
                  <a:close/>
                </a:path>
              </a:pathLst>
            </a:custGeom>
            <a:solidFill>
              <a:srgbClr val="FFFFFE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CD3E38"/>
                  </a:solidFill>
                  <a:latin typeface="Open Sauce Bold"/>
                </a:rPr>
                <a:t> 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6846719" y="2388235"/>
            <a:ext cx="4594561" cy="4594561"/>
          </a:xfrm>
          <a:custGeom>
            <a:avLst/>
            <a:gdLst/>
            <a:ahLst/>
            <a:cxnLst/>
            <a:rect l="l" t="t" r="r" b="b"/>
            <a:pathLst>
              <a:path w="4594561" h="4594561">
                <a:moveTo>
                  <a:pt x="0" y="0"/>
                </a:moveTo>
                <a:lnTo>
                  <a:pt x="4594562" y="0"/>
                </a:lnTo>
                <a:lnTo>
                  <a:pt x="4594562" y="4594561"/>
                </a:lnTo>
                <a:lnTo>
                  <a:pt x="0" y="45945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7" name="Group 7"/>
          <p:cNvGrpSpPr/>
          <p:nvPr/>
        </p:nvGrpSpPr>
        <p:grpSpPr>
          <a:xfrm>
            <a:off x="12132118" y="1919187"/>
            <a:ext cx="4119125" cy="1168527"/>
            <a:chOff x="0" y="0"/>
            <a:chExt cx="1174696" cy="3332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74696" cy="333242"/>
            </a:xfrm>
            <a:custGeom>
              <a:avLst/>
              <a:gdLst/>
              <a:ahLst/>
              <a:cxnLst/>
              <a:rect l="l" t="t" r="r" b="b"/>
              <a:pathLst>
                <a:path w="1174696" h="333242">
                  <a:moveTo>
                    <a:pt x="11277" y="0"/>
                  </a:moveTo>
                  <a:lnTo>
                    <a:pt x="1163419" y="0"/>
                  </a:lnTo>
                  <a:cubicBezTo>
                    <a:pt x="1169647" y="0"/>
                    <a:pt x="1174696" y="5049"/>
                    <a:pt x="1174696" y="11277"/>
                  </a:cubicBezTo>
                  <a:lnTo>
                    <a:pt x="1174696" y="321965"/>
                  </a:lnTo>
                  <a:cubicBezTo>
                    <a:pt x="1174696" y="328193"/>
                    <a:pt x="1169647" y="333242"/>
                    <a:pt x="1163419" y="333242"/>
                  </a:cubicBezTo>
                  <a:lnTo>
                    <a:pt x="11277" y="333242"/>
                  </a:lnTo>
                  <a:cubicBezTo>
                    <a:pt x="5049" y="333242"/>
                    <a:pt x="0" y="328193"/>
                    <a:pt x="0" y="321965"/>
                  </a:cubicBezTo>
                  <a:lnTo>
                    <a:pt x="0" y="11277"/>
                  </a:lnTo>
                  <a:cubicBezTo>
                    <a:pt x="0" y="5049"/>
                    <a:pt x="5049" y="0"/>
                    <a:pt x="11277" y="0"/>
                  </a:cubicBezTo>
                  <a:close/>
                </a:path>
              </a:pathLst>
            </a:custGeom>
            <a:solidFill>
              <a:srgbClr val="FEFDF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 lang="en-US" sz="3000" dirty="0">
                <a:solidFill>
                  <a:srgbClr val="CD3E38"/>
                </a:solidFill>
                <a:latin typeface="Open Sauce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06221" y="4107958"/>
            <a:ext cx="4475557" cy="167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53"/>
              </a:lnSpc>
              <a:spcBef>
                <a:spcPct val="0"/>
              </a:spcBef>
            </a:pPr>
            <a:r>
              <a:rPr lang="en-US" sz="4681">
                <a:solidFill>
                  <a:srgbClr val="000000"/>
                </a:solidFill>
                <a:latin typeface="Poppins Ultra-Bold"/>
              </a:rPr>
              <a:t>Скрининг РМЖ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5615" y="3554409"/>
            <a:ext cx="5934080" cy="1326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фельдшером (акушеркой) или врачом акушером-гинекологом 1 раз  в год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3875" y="5141436"/>
            <a:ext cx="6153155" cy="877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Самообследование молочных желез 1 раз  в 1-3 мес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50968" y="3341358"/>
            <a:ext cx="6460831" cy="8040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549" indent="-269875">
              <a:lnSpc>
                <a:spcPts val="3499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Маммография обеих молочных желез в двух проекциях с двойным прочтением рентгенограмм 1 раз в 2 года с 6 по 12 день менструального цикла. Маммография не проводится, если в течение предшествующих 12 месяцев проводилась маммография или компьютерная томография молочных желез</a:t>
            </a:r>
          </a:p>
          <a:p>
            <a:pPr marL="82549" indent="-269875">
              <a:lnSpc>
                <a:spcPts val="3499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фельдшером (акушеркой) или врачом акушером-гинекологом 1 раз  в год </a:t>
            </a:r>
          </a:p>
          <a:p>
            <a:pPr marL="82549" indent="-269875">
              <a:lnSpc>
                <a:spcPts val="3499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 молочных желез  1 раз  в год </a:t>
            </a:r>
          </a:p>
          <a:p>
            <a:pPr marL="82549" indent="-269875">
              <a:lnSpc>
                <a:spcPts val="3499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Самообследование молочных желез 1 раз  в 1-3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49" indent="-269875">
              <a:lnSpc>
                <a:spcPts val="3499"/>
              </a:lnSpc>
              <a:buFont typeface="Arial"/>
              <a:buChar char="•"/>
            </a:pPr>
            <a:endParaRPr lang="ru-RU" sz="2499" dirty="0">
              <a:solidFill>
                <a:srgbClr val="000000"/>
              </a:solidFill>
              <a:latin typeface="Open Sauce"/>
            </a:endParaRPr>
          </a:p>
          <a:p>
            <a:pPr marL="82549" indent="-269875">
              <a:lnSpc>
                <a:spcPts val="3499"/>
              </a:lnSpc>
              <a:buFont typeface="Arial"/>
              <a:buChar char="•"/>
            </a:pPr>
            <a:endParaRPr lang="ru-RU" sz="2499" dirty="0">
              <a:solidFill>
                <a:srgbClr val="000000"/>
              </a:solidFill>
              <a:latin typeface="Open Sauce"/>
            </a:endParaRPr>
          </a:p>
          <a:p>
            <a:pPr marL="82549" indent="-269875">
              <a:lnSpc>
                <a:spcPts val="3499"/>
              </a:lnSpc>
              <a:buFont typeface="Arial"/>
              <a:buChar char="•"/>
            </a:pPr>
            <a:endParaRPr lang="en-US" sz="2499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83875" y="7645312"/>
            <a:ext cx="5742800" cy="131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обследования показаны женщинам из группы высокого риска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3081" y="6341816"/>
            <a:ext cx="5742800" cy="878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 молочных желез по желанию 1 раз  в год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6A0CA0-2F88-D48C-F61A-55E3D9B873AC}"/>
              </a:ext>
            </a:extLst>
          </p:cNvPr>
          <p:cNvSpPr txBox="1"/>
          <p:nvPr/>
        </p:nvSpPr>
        <p:spPr>
          <a:xfrm>
            <a:off x="11698862" y="2202631"/>
            <a:ext cx="5533753" cy="60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200" b="1" dirty="0">
                <a:solidFill>
                  <a:srgbClr val="CD3E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40 ДО 75 ЛЕТ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BB6723-B916-6055-F6E6-F8550464F661}"/>
              </a:ext>
            </a:extLst>
          </p:cNvPr>
          <p:cNvSpPr txBox="1"/>
          <p:nvPr/>
        </p:nvSpPr>
        <p:spPr>
          <a:xfrm>
            <a:off x="1239715" y="2202631"/>
            <a:ext cx="3750464" cy="60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200" b="1" dirty="0">
                <a:solidFill>
                  <a:srgbClr val="CD3E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rgbClr val="CD3E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200" b="1" dirty="0">
                <a:solidFill>
                  <a:srgbClr val="CD3E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dirty="0">
                <a:solidFill>
                  <a:srgbClr val="CD3E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sz="3200" b="1" dirty="0">
                <a:solidFill>
                  <a:srgbClr val="CD3E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AC1D68C-2CEA-62BD-D2F7-0011EA8F81B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6382" y="283793"/>
            <a:ext cx="3422471" cy="960569"/>
          </a:xfrm>
          <a:prstGeom prst="rect">
            <a:avLst/>
          </a:prstGeom>
        </p:spPr>
      </p:pic>
      <p:pic>
        <p:nvPicPr>
          <p:cNvPr id="23" name="Picture 2" descr="C:\Users\user\Downloads\photo1709547805.jpeg">
            <a:extLst>
              <a:ext uri="{FF2B5EF4-FFF2-40B4-BE49-F238E27FC236}">
                <a16:creationId xmlns:a16="http://schemas.microsoft.com/office/drawing/2014/main" id="{2AA77E09-C153-2244-7279-A48C5482A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8853" y="260063"/>
            <a:ext cx="11208068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pc="-23" dirty="0"/>
              <a:t> </a:t>
            </a:r>
            <a:r>
              <a:rPr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</a:t>
            </a:r>
            <a:r>
              <a:rPr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молочной</a:t>
            </a:r>
            <a:r>
              <a:rPr b="1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1000" y="1840230"/>
            <a:ext cx="17449800" cy="691856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>
              <a:spcBef>
                <a:spcPts val="150"/>
              </a:spcBef>
            </a:pPr>
            <a:r>
              <a:rPr sz="3200" dirty="0">
                <a:latin typeface="Times New Roman"/>
                <a:cs typeface="Times New Roman"/>
              </a:rPr>
              <a:t>Если</a:t>
            </a:r>
            <a:r>
              <a:rPr sz="3200" spc="8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рак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3" dirty="0">
                <a:latin typeface="Times New Roman"/>
                <a:cs typeface="Times New Roman"/>
              </a:rPr>
              <a:t>молочной</a:t>
            </a:r>
            <a:r>
              <a:rPr sz="3200" spc="23" dirty="0">
                <a:latin typeface="Times New Roman"/>
                <a:cs typeface="Times New Roman"/>
              </a:rPr>
              <a:t> </a:t>
            </a:r>
            <a:r>
              <a:rPr sz="3200" spc="-8" dirty="0">
                <a:latin typeface="Times New Roman"/>
                <a:cs typeface="Times New Roman"/>
              </a:rPr>
              <a:t>железы</a:t>
            </a:r>
            <a:r>
              <a:rPr sz="3200" spc="8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диагностирован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-8" dirty="0">
                <a:latin typeface="Times New Roman"/>
                <a:cs typeface="Times New Roman"/>
              </a:rPr>
              <a:t>на ранних</a:t>
            </a:r>
            <a:r>
              <a:rPr sz="3200" dirty="0">
                <a:latin typeface="Times New Roman"/>
                <a:cs typeface="Times New Roman"/>
              </a:rPr>
              <a:t> стадиях</a:t>
            </a:r>
            <a:r>
              <a:rPr sz="3200" spc="-53" dirty="0">
                <a:latin typeface="Times New Roman"/>
                <a:cs typeface="Times New Roman"/>
              </a:rPr>
              <a:t> </a:t>
            </a:r>
            <a:r>
              <a:rPr sz="3200" b="1" spc="-8" dirty="0">
                <a:latin typeface="Times New Roman"/>
                <a:cs typeface="Times New Roman"/>
              </a:rPr>
              <a:t>(0-I), </a:t>
            </a:r>
            <a:r>
              <a:rPr sz="3200" spc="-8" dirty="0">
                <a:latin typeface="Times New Roman"/>
                <a:cs typeface="Times New Roman"/>
              </a:rPr>
              <a:t>пятилетняя </a:t>
            </a:r>
            <a:r>
              <a:rPr sz="3200" dirty="0">
                <a:latin typeface="Times New Roman"/>
                <a:cs typeface="Times New Roman"/>
              </a:rPr>
              <a:t> выживаемость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8" dirty="0">
                <a:latin typeface="Times New Roman"/>
                <a:cs typeface="Times New Roman"/>
              </a:rPr>
              <a:t>приближается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8" dirty="0">
                <a:solidFill>
                  <a:srgbClr val="FF0000"/>
                </a:solidFill>
                <a:latin typeface="Times New Roman"/>
                <a:cs typeface="Times New Roman"/>
              </a:rPr>
              <a:t>100%.</a:t>
            </a:r>
            <a:r>
              <a:rPr sz="3200" b="1" spc="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35" dirty="0">
                <a:latin typeface="Times New Roman"/>
                <a:cs typeface="Times New Roman"/>
              </a:rPr>
              <a:t>То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15" dirty="0">
                <a:latin typeface="Times New Roman"/>
                <a:cs typeface="Times New Roman"/>
              </a:rPr>
              <a:t>есть,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можно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3" dirty="0">
                <a:latin typeface="Times New Roman"/>
                <a:cs typeface="Times New Roman"/>
              </a:rPr>
              <a:t>сказать,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3" dirty="0">
                <a:latin typeface="Times New Roman"/>
                <a:cs typeface="Times New Roman"/>
              </a:rPr>
              <a:t>что</a:t>
            </a:r>
            <a:r>
              <a:rPr sz="3200" spc="8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удается</a:t>
            </a:r>
            <a:r>
              <a:rPr sz="3200" spc="-38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вылечить </a:t>
            </a:r>
            <a:r>
              <a:rPr sz="3200" spc="-878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практически</a:t>
            </a:r>
            <a:r>
              <a:rPr sz="3200" spc="-8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всех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8" dirty="0">
                <a:latin typeface="Times New Roman"/>
                <a:cs typeface="Times New Roman"/>
              </a:rPr>
              <a:t>пациентов.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Далее,</a:t>
            </a:r>
            <a:r>
              <a:rPr sz="3200" spc="-38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 </a:t>
            </a:r>
            <a:r>
              <a:rPr sz="3200" spc="8" dirty="0">
                <a:latin typeface="Times New Roman"/>
                <a:cs typeface="Times New Roman"/>
              </a:rPr>
              <a:t>зависимости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от</a:t>
            </a:r>
            <a:r>
              <a:rPr sz="3200" dirty="0">
                <a:latin typeface="Times New Roman"/>
                <a:cs typeface="Times New Roman"/>
              </a:rPr>
              <a:t> стадии,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8" dirty="0">
                <a:latin typeface="Times New Roman"/>
                <a:cs typeface="Times New Roman"/>
              </a:rPr>
              <a:t>прогноз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относительно </a:t>
            </a:r>
            <a:r>
              <a:rPr sz="3200" spc="-878" dirty="0">
                <a:latin typeface="Times New Roman"/>
                <a:cs typeface="Times New Roman"/>
              </a:rPr>
              <a:t> </a:t>
            </a:r>
            <a:r>
              <a:rPr sz="3200" spc="-8" dirty="0">
                <a:latin typeface="Times New Roman"/>
                <a:cs typeface="Times New Roman"/>
              </a:rPr>
              <a:t>пятилетней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выживаемости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ухудшается:</a:t>
            </a:r>
            <a:endParaRPr sz="3200" dirty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476250" marR="11581448"/>
            <a:r>
              <a:rPr sz="3200" b="1" dirty="0">
                <a:latin typeface="Times New Roman"/>
                <a:cs typeface="Times New Roman"/>
              </a:rPr>
              <a:t>На </a:t>
            </a:r>
            <a:r>
              <a:rPr sz="3200" b="1" spc="-8" dirty="0">
                <a:latin typeface="Times New Roman"/>
                <a:cs typeface="Times New Roman"/>
              </a:rPr>
              <a:t>II </a:t>
            </a:r>
            <a:r>
              <a:rPr sz="3200" b="1" dirty="0">
                <a:latin typeface="Times New Roman"/>
                <a:cs typeface="Times New Roman"/>
              </a:rPr>
              <a:t>стадии </a:t>
            </a:r>
            <a:r>
              <a:rPr sz="3200" dirty="0">
                <a:latin typeface="Times New Roman"/>
                <a:cs typeface="Times New Roman"/>
              </a:rPr>
              <a:t>—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93%</a:t>
            </a:r>
            <a:endParaRPr lang="ru-RU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76250" marR="11581448"/>
            <a:r>
              <a:rPr sz="3200" b="1" dirty="0" err="1">
                <a:latin typeface="Times New Roman"/>
                <a:cs typeface="Times New Roman"/>
              </a:rPr>
              <a:t>На</a:t>
            </a:r>
            <a:r>
              <a:rPr sz="3200" b="1" spc="-38" dirty="0">
                <a:latin typeface="Times New Roman"/>
                <a:cs typeface="Times New Roman"/>
              </a:rPr>
              <a:t> </a:t>
            </a:r>
            <a:r>
              <a:rPr sz="3200" b="1" spc="-8" dirty="0">
                <a:latin typeface="Times New Roman"/>
                <a:cs typeface="Times New Roman"/>
              </a:rPr>
              <a:t>III </a:t>
            </a:r>
            <a:r>
              <a:rPr sz="3200" b="1" dirty="0">
                <a:latin typeface="Times New Roman"/>
                <a:cs typeface="Times New Roman"/>
              </a:rPr>
              <a:t>стадии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—</a:t>
            </a:r>
            <a:r>
              <a:rPr sz="3200" spc="-23" dirty="0">
                <a:latin typeface="Times New Roman"/>
                <a:cs typeface="Times New Roman"/>
              </a:rPr>
              <a:t> </a:t>
            </a:r>
            <a:r>
              <a:rPr sz="3200" b="1" spc="-8" dirty="0">
                <a:solidFill>
                  <a:srgbClr val="FF0000"/>
                </a:solidFill>
                <a:latin typeface="Times New Roman"/>
                <a:cs typeface="Times New Roman"/>
              </a:rPr>
              <a:t>72%</a:t>
            </a:r>
            <a:r>
              <a:rPr sz="3200" b="1" spc="-87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ru-RU" sz="3200" b="1" spc="-878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76250" marR="11581448"/>
            <a:r>
              <a:rPr sz="3200" b="1" dirty="0" err="1">
                <a:latin typeface="Times New Roman"/>
                <a:cs typeface="Times New Roman"/>
              </a:rPr>
              <a:t>На</a:t>
            </a:r>
            <a:r>
              <a:rPr sz="3200" b="1" spc="-38" dirty="0">
                <a:latin typeface="Times New Roman"/>
                <a:cs typeface="Times New Roman"/>
              </a:rPr>
              <a:t> </a:t>
            </a:r>
            <a:r>
              <a:rPr sz="3200" b="1" spc="-8" dirty="0">
                <a:latin typeface="Times New Roman"/>
                <a:cs typeface="Times New Roman"/>
              </a:rPr>
              <a:t>IV</a:t>
            </a:r>
            <a:r>
              <a:rPr sz="3200" b="1" spc="-83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стадии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—</a:t>
            </a:r>
            <a:r>
              <a:rPr sz="3200" spc="-23" dirty="0">
                <a:latin typeface="Times New Roman"/>
                <a:cs typeface="Times New Roman"/>
              </a:rPr>
              <a:t> </a:t>
            </a:r>
            <a:r>
              <a:rPr sz="3200" b="1" spc="-8" dirty="0">
                <a:solidFill>
                  <a:srgbClr val="FF0000"/>
                </a:solidFill>
                <a:latin typeface="Times New Roman"/>
                <a:cs typeface="Times New Roman"/>
              </a:rPr>
              <a:t>22%</a:t>
            </a:r>
            <a:endParaRPr lang="ru-RU" sz="3200" b="1" spc="-8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76250" marR="11581448"/>
            <a:endParaRPr lang="ru-RU" sz="3200" b="1" spc="-8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76250" marR="11581448"/>
            <a:endParaRPr lang="ru-RU" sz="3200" spc="-8" dirty="0">
              <a:latin typeface="Times New Roman"/>
              <a:cs typeface="Times New Roman"/>
            </a:endParaRPr>
          </a:p>
          <a:p>
            <a:pPr marL="476250" marR="11581448"/>
            <a:endParaRPr lang="ru-RU" sz="3200" spc="-8" dirty="0">
              <a:latin typeface="Times New Roman"/>
              <a:cs typeface="Times New Roman"/>
            </a:endParaRPr>
          </a:p>
          <a:p>
            <a:pPr marL="476250" marR="11581448"/>
            <a:endParaRPr lang="ru-RU" sz="3600" spc="-8" dirty="0">
              <a:latin typeface="Times New Roman"/>
              <a:cs typeface="Times New Roman"/>
            </a:endParaRPr>
          </a:p>
          <a:p>
            <a:pPr marL="476250" marR="11581448"/>
            <a:endParaRPr lang="ru-RU" sz="3600" dirty="0">
              <a:latin typeface="Times New Roman"/>
              <a:cs typeface="Times New Roman"/>
            </a:endParaRPr>
          </a:p>
          <a:p>
            <a:pPr>
              <a:spcBef>
                <a:spcPts val="75"/>
              </a:spcBef>
            </a:pPr>
            <a:endParaRPr sz="555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user\Downloads\photo1709547805.jpeg">
            <a:extLst>
              <a:ext uri="{FF2B5EF4-FFF2-40B4-BE49-F238E27FC236}">
                <a16:creationId xmlns:a16="http://schemas.microsoft.com/office/drawing/2014/main" id="{79E947E6-3530-D4E2-039A-1236F3DD8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7D84-E1A7-45CD-0FFA-F98E6FB05D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6382" y="283793"/>
            <a:ext cx="3422471" cy="960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070B8D-99A4-3C2B-D88D-ECD068EE5DCF}"/>
              </a:ext>
            </a:extLst>
          </p:cNvPr>
          <p:cNvSpPr txBox="1"/>
          <p:nvPr/>
        </p:nvSpPr>
        <p:spPr>
          <a:xfrm>
            <a:off x="-914400" y="6678975"/>
            <a:ext cx="18516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3491" marR="807720">
              <a:spcBef>
                <a:spcPts val="8"/>
              </a:spcBef>
            </a:pPr>
            <a:r>
              <a:rPr lang="ru-RU" sz="3200" dirty="0">
                <a:latin typeface="Times New Roman"/>
                <a:cs typeface="Times New Roman"/>
              </a:rPr>
              <a:t>Совокупность </a:t>
            </a:r>
            <a:r>
              <a:rPr lang="ru-RU" sz="3200" spc="-15" dirty="0">
                <a:latin typeface="Times New Roman"/>
                <a:cs typeface="Times New Roman"/>
              </a:rPr>
              <a:t>имеющихся</a:t>
            </a:r>
            <a:r>
              <a:rPr lang="ru-RU" sz="3200" spc="-23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в</a:t>
            </a:r>
            <a:r>
              <a:rPr lang="ru-RU" sz="3200" spc="8" dirty="0">
                <a:latin typeface="Times New Roman"/>
                <a:cs typeface="Times New Roman"/>
              </a:rPr>
              <a:t> арсенале </a:t>
            </a:r>
            <a:r>
              <a:rPr lang="ru-RU" sz="3200" spc="-30" dirty="0">
                <a:latin typeface="Times New Roman"/>
                <a:cs typeface="Times New Roman"/>
              </a:rPr>
              <a:t>онкологов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3200" spc="-15" dirty="0">
                <a:latin typeface="Times New Roman"/>
                <a:cs typeface="Times New Roman"/>
              </a:rPr>
              <a:t>методов</a:t>
            </a:r>
            <a:r>
              <a:rPr lang="ru-RU" sz="3200" spc="-30" dirty="0">
                <a:latin typeface="Times New Roman"/>
                <a:cs typeface="Times New Roman"/>
              </a:rPr>
              <a:t> </a:t>
            </a:r>
          </a:p>
          <a:p>
            <a:pPr marL="1273491" marR="807720">
              <a:spcBef>
                <a:spcPts val="8"/>
              </a:spcBef>
            </a:pPr>
            <a:r>
              <a:rPr lang="ru-RU" sz="3200" spc="-15" dirty="0">
                <a:latin typeface="Times New Roman"/>
                <a:cs typeface="Times New Roman"/>
              </a:rPr>
              <a:t>лечения</a:t>
            </a:r>
            <a:r>
              <a:rPr lang="ru-RU" sz="3200" spc="8" dirty="0">
                <a:latin typeface="Times New Roman"/>
                <a:cs typeface="Times New Roman"/>
              </a:rPr>
              <a:t> </a:t>
            </a:r>
            <a:r>
              <a:rPr lang="ru-RU" sz="3200" spc="-15" dirty="0">
                <a:latin typeface="Times New Roman"/>
                <a:cs typeface="Times New Roman"/>
              </a:rPr>
              <a:t>рака</a:t>
            </a:r>
            <a:r>
              <a:rPr lang="ru-RU" sz="3200" spc="8" dirty="0">
                <a:latin typeface="Times New Roman"/>
                <a:cs typeface="Times New Roman"/>
              </a:rPr>
              <a:t> </a:t>
            </a:r>
            <a:r>
              <a:rPr lang="ru-RU" sz="3200" spc="-15" dirty="0">
                <a:latin typeface="Times New Roman"/>
                <a:cs typeface="Times New Roman"/>
              </a:rPr>
              <a:t>молочной</a:t>
            </a:r>
            <a:r>
              <a:rPr lang="ru-RU" sz="3200" spc="-38" dirty="0">
                <a:latin typeface="Times New Roman"/>
                <a:cs typeface="Times New Roman"/>
              </a:rPr>
              <a:t> </a:t>
            </a:r>
            <a:r>
              <a:rPr lang="ru-RU" sz="3200" spc="-8" dirty="0">
                <a:latin typeface="Times New Roman"/>
                <a:cs typeface="Times New Roman"/>
              </a:rPr>
              <a:t>железы </a:t>
            </a:r>
            <a:r>
              <a:rPr lang="ru-RU" sz="3200" spc="-726" dirty="0">
                <a:latin typeface="Times New Roman"/>
                <a:cs typeface="Times New Roman"/>
              </a:rPr>
              <a:t> </a:t>
            </a:r>
            <a:r>
              <a:rPr lang="ru-RU" sz="3200" spc="-8" dirty="0">
                <a:latin typeface="Times New Roman"/>
                <a:cs typeface="Times New Roman"/>
              </a:rPr>
              <a:t>позволяет</a:t>
            </a:r>
            <a:r>
              <a:rPr lang="ru-RU" sz="3200" spc="-15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в</a:t>
            </a:r>
            <a:r>
              <a:rPr lang="ru-RU" sz="3200" spc="-15" dirty="0">
                <a:latin typeface="Times New Roman"/>
                <a:cs typeface="Times New Roman"/>
              </a:rPr>
              <a:t> </a:t>
            </a:r>
            <a:r>
              <a:rPr lang="ru-RU" sz="3200" spc="-8" dirty="0">
                <a:latin typeface="Times New Roman"/>
                <a:cs typeface="Times New Roman"/>
              </a:rPr>
              <a:t>большинстве</a:t>
            </a:r>
          </a:p>
          <a:p>
            <a:pPr marL="1273491" marR="807720">
              <a:spcBef>
                <a:spcPts val="8"/>
              </a:spcBef>
            </a:pPr>
            <a:r>
              <a:rPr lang="ru-RU" sz="3200" spc="-8" dirty="0">
                <a:latin typeface="Times New Roman"/>
                <a:cs typeface="Times New Roman"/>
              </a:rPr>
              <a:t> случаев</a:t>
            </a:r>
            <a:r>
              <a:rPr lang="ru-RU" sz="3200" dirty="0">
                <a:latin typeface="Times New Roman"/>
                <a:cs typeface="Times New Roman"/>
              </a:rPr>
              <a:t> добиться</a:t>
            </a:r>
            <a:r>
              <a:rPr lang="ru-RU" sz="3200" spc="-23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ремиссии</a:t>
            </a:r>
            <a:r>
              <a:rPr lang="ru-RU" sz="3200" spc="-15" dirty="0">
                <a:latin typeface="Times New Roman"/>
                <a:cs typeface="Times New Roman"/>
              </a:rPr>
              <a:t> </a:t>
            </a:r>
            <a:r>
              <a:rPr lang="ru-RU" sz="3200" spc="-8" dirty="0">
                <a:latin typeface="Times New Roman"/>
                <a:cs typeface="Times New Roman"/>
              </a:rPr>
              <a:t>заболевания</a:t>
            </a:r>
            <a:r>
              <a:rPr lang="ru-RU" sz="3200" spc="-15" dirty="0">
                <a:latin typeface="Times New Roman"/>
                <a:cs typeface="Times New Roman"/>
              </a:rPr>
              <a:t> </a:t>
            </a:r>
            <a:r>
              <a:rPr lang="ru-RU" sz="3200" spc="-8" dirty="0">
                <a:latin typeface="Times New Roman"/>
                <a:cs typeface="Times New Roman"/>
              </a:rPr>
              <a:t>или,</a:t>
            </a:r>
            <a:r>
              <a:rPr lang="ru-RU" sz="3200" spc="15" dirty="0">
                <a:latin typeface="Times New Roman"/>
                <a:cs typeface="Times New Roman"/>
              </a:rPr>
              <a:t> </a:t>
            </a:r>
            <a:r>
              <a:rPr lang="ru-RU" sz="3200" spc="-23" dirty="0">
                <a:latin typeface="Times New Roman"/>
                <a:cs typeface="Times New Roman"/>
              </a:rPr>
              <a:t>как</a:t>
            </a:r>
            <a:r>
              <a:rPr lang="ru-RU" sz="3200" spc="15" dirty="0">
                <a:latin typeface="Times New Roman"/>
                <a:cs typeface="Times New Roman"/>
              </a:rPr>
              <a:t> </a:t>
            </a:r>
            <a:r>
              <a:rPr lang="ru-RU" sz="3200" spc="-8" dirty="0">
                <a:latin typeface="Times New Roman"/>
                <a:cs typeface="Times New Roman"/>
              </a:rPr>
              <a:t>минимум, 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</a:p>
          <a:p>
            <a:pPr marL="1273491" marR="807720">
              <a:spcBef>
                <a:spcPts val="8"/>
              </a:spcBef>
            </a:pPr>
            <a:r>
              <a:rPr lang="ru-RU" sz="3200" spc="-15" dirty="0">
                <a:latin typeface="Times New Roman"/>
                <a:cs typeface="Times New Roman"/>
              </a:rPr>
              <a:t>продлить </a:t>
            </a:r>
            <a:r>
              <a:rPr lang="ru-RU" sz="3200" spc="-8" dirty="0">
                <a:latin typeface="Times New Roman"/>
                <a:cs typeface="Times New Roman"/>
              </a:rPr>
              <a:t>жизнь</a:t>
            </a:r>
            <a:r>
              <a:rPr lang="ru-RU" sz="3200" spc="38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с</a:t>
            </a:r>
            <a:r>
              <a:rPr lang="ru-RU" sz="3200" spc="-8" dirty="0">
                <a:latin typeface="Times New Roman"/>
                <a:cs typeface="Times New Roman"/>
              </a:rPr>
              <a:t> сохранением </a:t>
            </a:r>
            <a:r>
              <a:rPr lang="ru-RU" sz="3200" dirty="0">
                <a:latin typeface="Times New Roman"/>
                <a:cs typeface="Times New Roman"/>
              </a:rPr>
              <a:t>ее</a:t>
            </a:r>
            <a:r>
              <a:rPr lang="ru-RU" sz="3200" spc="8" dirty="0">
                <a:latin typeface="Times New Roman"/>
                <a:cs typeface="Times New Roman"/>
              </a:rPr>
              <a:t> </a:t>
            </a:r>
            <a:r>
              <a:rPr lang="ru-RU" sz="3200" spc="-23" dirty="0">
                <a:latin typeface="Times New Roman"/>
                <a:cs typeface="Times New Roman"/>
              </a:rPr>
              <a:t>качества.</a:t>
            </a:r>
            <a:r>
              <a:rPr lang="ru-RU" sz="3200" spc="8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Эффективность</a:t>
            </a:r>
            <a:r>
              <a:rPr lang="ru-RU" sz="3200" spc="15" dirty="0">
                <a:latin typeface="Times New Roman"/>
                <a:cs typeface="Times New Roman"/>
              </a:rPr>
              <a:t> </a:t>
            </a:r>
            <a:r>
              <a:rPr lang="ru-RU" sz="3200" spc="-15" dirty="0">
                <a:latin typeface="Times New Roman"/>
                <a:cs typeface="Times New Roman"/>
              </a:rPr>
              <a:t>лечения</a:t>
            </a:r>
            <a:r>
              <a:rPr lang="ru-RU" sz="3200" spc="8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в</a:t>
            </a:r>
            <a:r>
              <a:rPr lang="ru-RU" sz="3200" spc="15" dirty="0">
                <a:latin typeface="Times New Roman"/>
                <a:cs typeface="Times New Roman"/>
              </a:rPr>
              <a:t> </a:t>
            </a:r>
            <a:r>
              <a:rPr lang="ru-RU" sz="3200" spc="-15" dirty="0">
                <a:latin typeface="Times New Roman"/>
                <a:cs typeface="Times New Roman"/>
              </a:rPr>
              <a:t>целом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3200" spc="-8" dirty="0">
                <a:latin typeface="Times New Roman"/>
                <a:cs typeface="Times New Roman"/>
              </a:rPr>
              <a:t>напрямую 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3200" spc="-8" dirty="0">
                <a:latin typeface="Times New Roman"/>
                <a:cs typeface="Times New Roman"/>
              </a:rPr>
              <a:t>зависит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3200" spc="-15" dirty="0">
                <a:latin typeface="Times New Roman"/>
                <a:cs typeface="Times New Roman"/>
              </a:rPr>
              <a:t>от </a:t>
            </a:r>
            <a:r>
              <a:rPr lang="ru-RU" sz="3200" spc="-23" dirty="0">
                <a:latin typeface="Times New Roman"/>
                <a:cs typeface="Times New Roman"/>
              </a:rPr>
              <a:t>того, </a:t>
            </a:r>
            <a:r>
              <a:rPr lang="ru-RU" sz="3200" spc="-8" dirty="0">
                <a:latin typeface="Times New Roman"/>
                <a:cs typeface="Times New Roman"/>
              </a:rPr>
              <a:t>было</a:t>
            </a:r>
            <a:r>
              <a:rPr lang="ru-RU" sz="3200" spc="8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ли</a:t>
            </a:r>
            <a:r>
              <a:rPr lang="ru-RU" sz="3200" spc="-15" dirty="0">
                <a:latin typeface="Times New Roman"/>
                <a:cs typeface="Times New Roman"/>
              </a:rPr>
              <a:t> лечение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3200" spc="-45" dirty="0">
                <a:latin typeface="Times New Roman"/>
                <a:cs typeface="Times New Roman"/>
              </a:rPr>
              <a:t>начато</a:t>
            </a:r>
            <a:r>
              <a:rPr lang="ru-RU" sz="3200" dirty="0">
                <a:latin typeface="Times New Roman"/>
                <a:cs typeface="Times New Roman"/>
              </a:rPr>
              <a:t> своевременно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C1BD8E-1AD9-6238-5644-044EFF5E8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600" y="3543300"/>
            <a:ext cx="596265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A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CDBD10-78B1-D0A4-B436-A615369CD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46" y="0"/>
            <a:ext cx="18538046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5400000">
            <a:off x="5493234" y="-190759"/>
            <a:ext cx="8225352" cy="11883470"/>
          </a:xfrm>
          <a:custGeom>
            <a:avLst/>
            <a:gdLst/>
            <a:ahLst/>
            <a:cxnLst/>
            <a:rect l="l" t="t" r="r" b="b"/>
            <a:pathLst>
              <a:path w="8225352" h="11883470">
                <a:moveTo>
                  <a:pt x="0" y="0"/>
                </a:moveTo>
                <a:lnTo>
                  <a:pt x="8225352" y="0"/>
                </a:lnTo>
                <a:lnTo>
                  <a:pt x="8225352" y="11883470"/>
                </a:lnTo>
                <a:lnTo>
                  <a:pt x="0" y="118834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" b="-6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-459269" y="2244341"/>
            <a:ext cx="4814316" cy="8229600"/>
          </a:xfrm>
          <a:custGeom>
            <a:avLst/>
            <a:gdLst/>
            <a:ahLst/>
            <a:cxnLst/>
            <a:rect l="l" t="t" r="r" b="b"/>
            <a:pathLst>
              <a:path w="4814316" h="8229600">
                <a:moveTo>
                  <a:pt x="0" y="0"/>
                </a:moveTo>
                <a:lnTo>
                  <a:pt x="4814316" y="0"/>
                </a:lnTo>
                <a:lnTo>
                  <a:pt x="48143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4239520" y="2731360"/>
            <a:ext cx="10617253" cy="4264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( отсутствие вредных привычек, достаточная физическая активность , сбалансированное питание, грудное вскармливание)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самообследование груди (один раз в 1-3 мес.)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 РМЖ совместно с врачом : семейный анамнез , облучение грудной клетки и т.д.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 осмотры врача ( маммолог или гинеколог )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скрининге РМЖ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65478" y="242104"/>
            <a:ext cx="11847384" cy="1727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8"/>
              </a:lnSpc>
            </a:pPr>
            <a:r>
              <a:rPr lang="en-US" sz="486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правил для снижения риска РМЖ</a:t>
            </a:r>
          </a:p>
          <a:p>
            <a:pPr marL="0" lvl="0" indent="0">
              <a:lnSpc>
                <a:spcPts val="6808"/>
              </a:lnSpc>
              <a:spcBef>
                <a:spcPct val="0"/>
              </a:spcBef>
            </a:pPr>
            <a:endParaRPr lang="en-US" sz="4863" dirty="0">
              <a:solidFill>
                <a:srgbClr val="000000"/>
              </a:solidFill>
              <a:latin typeface="Poppins Ultra-Bold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66E66F-F3BA-1845-1AD3-ABC31C0C67D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  <p:pic>
        <p:nvPicPr>
          <p:cNvPr id="7" name="Picture 2" descr="C:\Users\user\Downloads\photo1709547805.jpeg">
            <a:extLst>
              <a:ext uri="{FF2B5EF4-FFF2-40B4-BE49-F238E27FC236}">
                <a16:creationId xmlns:a16="http://schemas.microsoft.com/office/drawing/2014/main" id="{DA947843-CF8E-7DD3-BA0E-F53C238D4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E37A25-2E93-F5E6-FA5F-6BB0080B2D52}"/>
              </a:ext>
            </a:extLst>
          </p:cNvPr>
          <p:cNvSpPr/>
          <p:nvPr/>
        </p:nvSpPr>
        <p:spPr>
          <a:xfrm>
            <a:off x="-14103" y="6604986"/>
            <a:ext cx="18302102" cy="36820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2312A-04C4-4AF6-B707-F47D3CDFA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044" y="7285176"/>
            <a:ext cx="7347623" cy="26499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000" b="1" dirty="0">
                <a:solidFill>
                  <a:srgbClr val="014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Зарегистрируйтесь на сайте</a:t>
            </a:r>
            <a:r>
              <a:rPr lang="en-US" sz="3000" b="1" dirty="0">
                <a:solidFill>
                  <a:srgbClr val="014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TAKZDOROVO.RU </a:t>
            </a:r>
            <a:r>
              <a:rPr lang="ru-RU" sz="3000" b="1" dirty="0">
                <a:solidFill>
                  <a:srgbClr val="014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получите доступ ко всем сервисам сайта</a:t>
            </a:r>
          </a:p>
        </p:txBody>
      </p:sp>
      <p:pic>
        <p:nvPicPr>
          <p:cNvPr id="14" name="Рисунок 13" descr="Изображение выглядит как шаблон, прямоугольный, искусство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DF3E68C6-AC5A-E43A-CB43-DEC3C2BD8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18" y="2237244"/>
            <a:ext cx="4252677" cy="425267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логотип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12BEF0D-9015-9C38-7C7A-61702049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4" t="31540" r="18103" b="31346"/>
          <a:stretch/>
        </p:blipFill>
        <p:spPr>
          <a:xfrm>
            <a:off x="5740397" y="86183"/>
            <a:ext cx="3812108" cy="1580714"/>
          </a:xfrm>
          <a:prstGeom prst="rect">
            <a:avLst/>
          </a:prstGeom>
        </p:spPr>
      </p:pic>
      <p:pic>
        <p:nvPicPr>
          <p:cNvPr id="5" name="Picture 2" descr="C:\Users\user\Downloads\photo1709547805.jpeg">
            <a:extLst>
              <a:ext uri="{FF2B5EF4-FFF2-40B4-BE49-F238E27FC236}">
                <a16:creationId xmlns:a16="http://schemas.microsoft.com/office/drawing/2014/main" id="{71624A2F-252A-5016-1FC4-0029BCB1D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60" t="18584" r="26373" b="17404"/>
          <a:stretch/>
        </p:blipFill>
        <p:spPr bwMode="auto">
          <a:xfrm>
            <a:off x="397022" y="206122"/>
            <a:ext cx="1635173" cy="1261679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6969" y="454096"/>
            <a:ext cx="2924592" cy="8208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E0D0A5-CC90-5970-3ACF-A5FC5CFDDC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"/>
          <a:stretch/>
        </p:blipFill>
        <p:spPr>
          <a:xfrm>
            <a:off x="10622850" y="-1"/>
            <a:ext cx="7665150" cy="102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4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ownloads\photo1709547805.jpeg">
            <a:extLst>
              <a:ext uri="{FF2B5EF4-FFF2-40B4-BE49-F238E27FC236}">
                <a16:creationId xmlns:a16="http://schemas.microsoft.com/office/drawing/2014/main" id="{A1C93267-77E2-4C70-0D68-ADF629A41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E95F8E-39FC-DBE9-25BF-3372C60D14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AE1C5B-2BAB-2536-0827-F3D4CD94C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49770"/>
            <a:ext cx="8860723" cy="6809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8AD966-F27D-639C-C896-19F8E2E99890}"/>
              </a:ext>
            </a:extLst>
          </p:cNvPr>
          <p:cNvSpPr txBox="1"/>
          <p:nvPr/>
        </p:nvSpPr>
        <p:spPr>
          <a:xfrm>
            <a:off x="9906000" y="403212"/>
            <a:ext cx="7772400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железы 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15-20 долек, расположенных вокруг соска. Каждая </a:t>
            </a:r>
            <a:r>
              <a:rPr lang="ru-RU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долька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маленькая железа с собственным протоком. Эти протоки сливаются между собой и образуют долевые протоки, открывающиеся на вершине соска. Непосредственно за соском протоки расширяются, образуя синусы, в которых скапливается молоко. </a:t>
            </a:r>
          </a:p>
          <a:p>
            <a:endParaRPr lang="ru-RU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Молочная железа взрослой женщины состоит из трех видов тканей: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Железистая ткань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– основная и самая важная ткань молочной железы. Именно она отвечает за выработку молока. В клетках железистой ткани содержится много рецепторов, чувствительных к гормонам. Здесь происходят ежемесячные циклические изменения – на протяжении всего репродуктивного периода. До 50% всей железистой ткани располагается в верхненаружном квадранте молочной железы – ближе к подмышечной впадине. Именно этим и объясняется тот факт, что большинство опухолей формируются в этой зоне.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Жировая ткань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Располагается непосредственно под кожей, залегает в толще молочной железы и сразу за ней. Ее количество зависит от конституции женщины.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Соединительная ткань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Содержит коллагеновые волокна и создает каркас для железистой и жировой ткани. Залегает сразу под кожей и тонким слоем клетчатки, окружает снаружи молочную железу, а изнутри – каждую из ее долек.</a:t>
            </a:r>
          </a:p>
        </p:txBody>
      </p:sp>
    </p:spTree>
    <p:extLst>
      <p:ext uri="{BB962C8B-B14F-4D97-AF65-F5344CB8AC3E}">
        <p14:creationId xmlns:p14="http://schemas.microsoft.com/office/powerpoint/2010/main" val="88217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5510" y="1786205"/>
            <a:ext cx="13896980" cy="8311369"/>
          </a:xfrm>
          <a:custGeom>
            <a:avLst/>
            <a:gdLst/>
            <a:ahLst/>
            <a:cxnLst/>
            <a:rect l="l" t="t" r="r" b="b"/>
            <a:pathLst>
              <a:path w="13896980" h="8311369">
                <a:moveTo>
                  <a:pt x="0" y="0"/>
                </a:moveTo>
                <a:lnTo>
                  <a:pt x="13896980" y="0"/>
                </a:lnTo>
                <a:lnTo>
                  <a:pt x="13896980" y="8311369"/>
                </a:lnTo>
                <a:lnTo>
                  <a:pt x="0" y="83113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9" b="-8625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5791201" y="189426"/>
            <a:ext cx="12285386" cy="1389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может ощущаться или выглядеть рак молочной железы 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14546"/>
            <a:ext cx="18288000" cy="1771659"/>
          </a:xfrm>
          <a:prstGeom prst="rect">
            <a:avLst/>
          </a:prstGeom>
          <a:solidFill>
            <a:schemeClr val="accent2">
              <a:lumMod val="60000"/>
              <a:lumOff val="40000"/>
              <a:alpha val="21961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ownloads\photo1709547805.jpeg">
            <a:extLst>
              <a:ext uri="{FF2B5EF4-FFF2-40B4-BE49-F238E27FC236}">
                <a16:creationId xmlns:a16="http://schemas.microsoft.com/office/drawing/2014/main" id="{F5563EE8-33E9-1676-A150-3F737000E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001138-46DE-3D84-9222-47C9C5497B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EED794-EB3C-689D-1529-C7E44B491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4" y="0"/>
            <a:ext cx="18287999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202521" y="2004924"/>
            <a:ext cx="2890175" cy="289017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AutoShape 4"/>
          <p:cNvSpPr/>
          <p:nvPr/>
        </p:nvSpPr>
        <p:spPr>
          <a:xfrm>
            <a:off x="0" y="6204"/>
            <a:ext cx="18288000" cy="181038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1684491" y="2486894"/>
            <a:ext cx="1926235" cy="1926235"/>
          </a:xfrm>
          <a:custGeom>
            <a:avLst/>
            <a:gdLst/>
            <a:ahLst/>
            <a:cxnLst/>
            <a:rect l="l" t="t" r="r" b="b"/>
            <a:pathLst>
              <a:path w="1926235" h="1926235">
                <a:moveTo>
                  <a:pt x="0" y="0"/>
                </a:moveTo>
                <a:lnTo>
                  <a:pt x="1926235" y="0"/>
                </a:lnTo>
                <a:lnTo>
                  <a:pt x="1926235" y="1926235"/>
                </a:lnTo>
                <a:lnTo>
                  <a:pt x="0" y="1926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/>
          <p:nvPr/>
        </p:nvGrpSpPr>
        <p:grpSpPr>
          <a:xfrm>
            <a:off x="7501866" y="2004924"/>
            <a:ext cx="2937581" cy="289017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897021" y="2004924"/>
            <a:ext cx="2890175" cy="289017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Freeform 10"/>
          <p:cNvSpPr/>
          <p:nvPr/>
        </p:nvSpPr>
        <p:spPr>
          <a:xfrm>
            <a:off x="7970722" y="2425875"/>
            <a:ext cx="2048274" cy="2048274"/>
          </a:xfrm>
          <a:custGeom>
            <a:avLst/>
            <a:gdLst/>
            <a:ahLst/>
            <a:cxnLst/>
            <a:rect l="l" t="t" r="r" b="b"/>
            <a:pathLst>
              <a:path w="2048274" h="2048274">
                <a:moveTo>
                  <a:pt x="0" y="0"/>
                </a:moveTo>
                <a:lnTo>
                  <a:pt x="2048274" y="0"/>
                </a:lnTo>
                <a:lnTo>
                  <a:pt x="2048274" y="2048274"/>
                </a:lnTo>
                <a:lnTo>
                  <a:pt x="0" y="20482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14185418" y="2293321"/>
            <a:ext cx="2313382" cy="2313382"/>
          </a:xfrm>
          <a:custGeom>
            <a:avLst/>
            <a:gdLst/>
            <a:ahLst/>
            <a:cxnLst/>
            <a:rect l="l" t="t" r="r" b="b"/>
            <a:pathLst>
              <a:path w="2313382" h="2313382">
                <a:moveTo>
                  <a:pt x="0" y="0"/>
                </a:moveTo>
                <a:lnTo>
                  <a:pt x="2313382" y="0"/>
                </a:lnTo>
                <a:lnTo>
                  <a:pt x="2313382" y="2313382"/>
                </a:lnTo>
                <a:lnTo>
                  <a:pt x="0" y="23133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2" name="Group 12"/>
          <p:cNvGrpSpPr/>
          <p:nvPr/>
        </p:nvGrpSpPr>
        <p:grpSpPr>
          <a:xfrm>
            <a:off x="521256" y="6304624"/>
            <a:ext cx="5348317" cy="1993995"/>
            <a:chOff x="0" y="0"/>
            <a:chExt cx="7131090" cy="265866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005966"/>
              <a:ext cx="7131090" cy="1525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 dirty="0" err="1">
                  <a:solidFill>
                    <a:srgbClr val="000000"/>
                  </a:solidFill>
                  <a:latin typeface="Montserrat"/>
                </a:rPr>
                <a:t>Мутации</a:t>
              </a:r>
              <a:r>
                <a:rPr lang="en-US" sz="2199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Montserrat"/>
                </a:rPr>
                <a:t>генов</a:t>
              </a:r>
              <a:r>
                <a:rPr lang="en-US" sz="2199" dirty="0">
                  <a:solidFill>
                    <a:srgbClr val="000000"/>
                  </a:solidFill>
                  <a:latin typeface="Montserrat"/>
                </a:rPr>
                <a:t> BRCA1, BRCA2. У </a:t>
              </a:r>
              <a:r>
                <a:rPr lang="en-US" sz="2199" dirty="0" err="1">
                  <a:solidFill>
                    <a:srgbClr val="000000"/>
                  </a:solidFill>
                  <a:latin typeface="Montserrat"/>
                </a:rPr>
                <a:t>таких</a:t>
              </a:r>
              <a:r>
                <a:rPr lang="en-US" sz="2199" dirty="0">
                  <a:solidFill>
                    <a:srgbClr val="000000"/>
                  </a:solidFill>
                  <a:latin typeface="Montserrat"/>
                </a:rPr>
                <a:t> пациенток </a:t>
              </a:r>
              <a:r>
                <a:rPr lang="en-US" sz="2199" dirty="0" err="1">
                  <a:solidFill>
                    <a:srgbClr val="000000"/>
                  </a:solidFill>
                  <a:latin typeface="Montserrat"/>
                </a:rPr>
                <a:t>прослеживается</a:t>
              </a:r>
              <a:r>
                <a:rPr lang="en-US" sz="2199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Montserrat"/>
                </a:rPr>
                <a:t>семейная</a:t>
              </a:r>
              <a:r>
                <a:rPr lang="en-US" sz="2199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Montserrat"/>
                </a:rPr>
                <a:t>история</a:t>
              </a:r>
              <a:r>
                <a:rPr lang="en-US" sz="2199" dirty="0">
                  <a:solidFill>
                    <a:srgbClr val="000000"/>
                  </a:solidFill>
                  <a:latin typeface="Montserrat"/>
                </a:rPr>
                <a:t> РМЖ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7131090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  <a:spcBef>
                  <a:spcPct val="0"/>
                </a:spcBef>
              </a:pPr>
              <a:r>
                <a:rPr lang="en-US" sz="3300" dirty="0">
                  <a:solidFill>
                    <a:srgbClr val="000000"/>
                  </a:solidFill>
                  <a:latin typeface="Montserrat Semi-Bold"/>
                </a:rPr>
                <a:t>Наследственность 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78193" y="6304624"/>
            <a:ext cx="4738758" cy="3607482"/>
            <a:chOff x="0" y="0"/>
            <a:chExt cx="6318344" cy="480997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021143"/>
              <a:ext cx="6318344" cy="3694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84"/>
                </a:lnSpc>
                <a:spcBef>
                  <a:spcPct val="0"/>
                </a:spcBef>
              </a:pPr>
              <a:r>
                <a:rPr lang="en-US" sz="2274" dirty="0">
                  <a:solidFill>
                    <a:srgbClr val="000000"/>
                  </a:solidFill>
                  <a:latin typeface="Montserrat"/>
                </a:rPr>
                <a:t>Облучение на область грудной клетки в возрасте до 30 лет (гамма- терапия области грудной клетки ,в частности молочных желез ) Поводом может послужить лимфома Ходжкина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6318344" cy="709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15"/>
                </a:lnSpc>
                <a:spcBef>
                  <a:spcPct val="0"/>
                </a:spcBef>
              </a:pPr>
              <a:r>
                <a:rPr lang="en-US" sz="3225" dirty="0">
                  <a:solidFill>
                    <a:srgbClr val="000000"/>
                  </a:solidFill>
                  <a:latin typeface="Montserrat Semi-Bold"/>
                </a:rPr>
                <a:t>Облучение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225570" y="6304624"/>
            <a:ext cx="4681608" cy="3382057"/>
            <a:chOff x="0" y="0"/>
            <a:chExt cx="6242144" cy="450941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2547683"/>
              <a:ext cx="6242144" cy="2413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 dirty="0">
                  <a:solidFill>
                    <a:srgbClr val="000000"/>
                  </a:solidFill>
                  <a:latin typeface="Montserrat"/>
                </a:rPr>
                <a:t>Гиперплазия  долькового или протокового эпителия молочной железы , карцинома in situ </a:t>
              </a:r>
            </a:p>
            <a:p>
              <a:pPr marL="0" lvl="0" indent="0" algn="l">
                <a:lnSpc>
                  <a:spcPts val="2100"/>
                </a:lnSpc>
                <a:spcBef>
                  <a:spcPct val="0"/>
                </a:spcBef>
              </a:pPr>
              <a:endParaRPr lang="en-US" sz="2199" dirty="0">
                <a:solidFill>
                  <a:srgbClr val="000000"/>
                </a:solidFill>
                <a:latin typeface="Montserrat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6242144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0"/>
                </a:lnSpc>
                <a:spcBef>
                  <a:spcPct val="0"/>
                </a:spcBef>
              </a:pPr>
              <a:r>
                <a:rPr lang="en-US" sz="3300" dirty="0">
                  <a:solidFill>
                    <a:srgbClr val="03091E"/>
                  </a:solidFill>
                  <a:latin typeface="Montserrat Semi-Bold"/>
                </a:rPr>
                <a:t>Ранее выявленные предраковые процессы 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715000" y="177359"/>
            <a:ext cx="12553665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Open Sans 2 Bold"/>
              </a:rPr>
              <a:t>Факторы риска рака молочной железы</a:t>
            </a:r>
          </a:p>
        </p:txBody>
      </p:sp>
      <p:pic>
        <p:nvPicPr>
          <p:cNvPr id="22" name="Picture 2" descr="C:\Users\user\Downloads\photo1709547805.jpeg">
            <a:extLst>
              <a:ext uri="{FF2B5EF4-FFF2-40B4-BE49-F238E27FC236}">
                <a16:creationId xmlns:a16="http://schemas.microsoft.com/office/drawing/2014/main" id="{279D1242-09F6-B939-033C-3E7A8EA5C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4FA24B4-0CCE-260E-5286-D7DF01309AD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E9688B0-CA98-5DAD-C01A-7DC5A6E4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14" y="-3293"/>
            <a:ext cx="18538046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202521" y="2004924"/>
            <a:ext cx="2890175" cy="289017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AutoShape 4"/>
          <p:cNvSpPr/>
          <p:nvPr/>
        </p:nvSpPr>
        <p:spPr>
          <a:xfrm>
            <a:off x="-22444" y="-23944"/>
            <a:ext cx="18522976" cy="179340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ru-RU" dirty="0"/>
          </a:p>
        </p:txBody>
      </p:sp>
      <p:grpSp>
        <p:nvGrpSpPr>
          <p:cNvPr id="5" name="Group 5"/>
          <p:cNvGrpSpPr/>
          <p:nvPr/>
        </p:nvGrpSpPr>
        <p:grpSpPr>
          <a:xfrm>
            <a:off x="7501866" y="2004924"/>
            <a:ext cx="2937581" cy="289017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897021" y="2004924"/>
            <a:ext cx="2890175" cy="289017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Freeform 9"/>
          <p:cNvSpPr/>
          <p:nvPr/>
        </p:nvSpPr>
        <p:spPr>
          <a:xfrm>
            <a:off x="2152902" y="2529065"/>
            <a:ext cx="989413" cy="1929706"/>
          </a:xfrm>
          <a:custGeom>
            <a:avLst/>
            <a:gdLst/>
            <a:ahLst/>
            <a:cxnLst/>
            <a:rect l="l" t="t" r="r" b="b"/>
            <a:pathLst>
              <a:path w="989413" h="1929706">
                <a:moveTo>
                  <a:pt x="0" y="0"/>
                </a:moveTo>
                <a:lnTo>
                  <a:pt x="989413" y="0"/>
                </a:lnTo>
                <a:lnTo>
                  <a:pt x="989413" y="1929707"/>
                </a:lnTo>
                <a:lnTo>
                  <a:pt x="0" y="19297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>
            <a:off x="14957477" y="2329325"/>
            <a:ext cx="769263" cy="2129447"/>
          </a:xfrm>
          <a:custGeom>
            <a:avLst/>
            <a:gdLst/>
            <a:ahLst/>
            <a:cxnLst/>
            <a:rect l="l" t="t" r="r" b="b"/>
            <a:pathLst>
              <a:path w="769263" h="2129447">
                <a:moveTo>
                  <a:pt x="0" y="0"/>
                </a:moveTo>
                <a:lnTo>
                  <a:pt x="769263" y="0"/>
                </a:lnTo>
                <a:lnTo>
                  <a:pt x="769263" y="2129447"/>
                </a:lnTo>
                <a:lnTo>
                  <a:pt x="0" y="21294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8007166" y="2785249"/>
            <a:ext cx="1975385" cy="1417339"/>
          </a:xfrm>
          <a:custGeom>
            <a:avLst/>
            <a:gdLst/>
            <a:ahLst/>
            <a:cxnLst/>
            <a:rect l="l" t="t" r="r" b="b"/>
            <a:pathLst>
              <a:path w="1975385" h="1417339">
                <a:moveTo>
                  <a:pt x="0" y="0"/>
                </a:moveTo>
                <a:lnTo>
                  <a:pt x="1975385" y="0"/>
                </a:lnTo>
                <a:lnTo>
                  <a:pt x="1975385" y="1417339"/>
                </a:lnTo>
                <a:lnTo>
                  <a:pt x="0" y="14173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 rot="-5508044">
            <a:off x="8200563" y="2643646"/>
            <a:ext cx="594856" cy="575523"/>
          </a:xfrm>
          <a:custGeom>
            <a:avLst/>
            <a:gdLst/>
            <a:ahLst/>
            <a:cxnLst/>
            <a:rect l="l" t="t" r="r" b="b"/>
            <a:pathLst>
              <a:path w="594856" h="575523">
                <a:moveTo>
                  <a:pt x="0" y="0"/>
                </a:moveTo>
                <a:lnTo>
                  <a:pt x="594856" y="0"/>
                </a:lnTo>
                <a:lnTo>
                  <a:pt x="594856" y="575523"/>
                </a:lnTo>
                <a:lnTo>
                  <a:pt x="0" y="5755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3" name="Group 13"/>
          <p:cNvGrpSpPr/>
          <p:nvPr/>
        </p:nvGrpSpPr>
        <p:grpSpPr>
          <a:xfrm>
            <a:off x="524950" y="5711146"/>
            <a:ext cx="5348317" cy="1993995"/>
            <a:chOff x="0" y="0"/>
            <a:chExt cx="7131090" cy="265866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005966"/>
              <a:ext cx="7131090" cy="1525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Montserrat"/>
                </a:rPr>
                <a:t>Актуально для женщин в постменопаузе, риски возрастают на 20-40%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7131090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  <a:spcBef>
                  <a:spcPct val="0"/>
                </a:spcBef>
              </a:pPr>
              <a:r>
                <a:rPr lang="en-US" sz="3300">
                  <a:solidFill>
                    <a:srgbClr val="000000"/>
                  </a:solidFill>
                  <a:latin typeface="Montserrat Semi-Bold"/>
                </a:rPr>
                <a:t>Лишний вес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80040" y="5711146"/>
            <a:ext cx="4738758" cy="4407582"/>
            <a:chOff x="0" y="0"/>
            <a:chExt cx="6318344" cy="587677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021143"/>
              <a:ext cx="6318344" cy="4761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84"/>
                </a:lnSpc>
                <a:spcBef>
                  <a:spcPct val="0"/>
                </a:spcBef>
              </a:pPr>
              <a:r>
                <a:rPr lang="en-US" sz="2274" dirty="0">
                  <a:solidFill>
                    <a:srgbClr val="000000"/>
                  </a:solidFill>
                  <a:latin typeface="Montserrat"/>
                </a:rPr>
                <a:t>Во время родов и грудного вскармливания происходит дифференцировка (усложнение организации)  клеток молочной железы. Чем более дифференцированы клетки, тем менее они подвержены окружающим канцерогенным воздействиям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6318344" cy="709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15"/>
                </a:lnSpc>
                <a:spcBef>
                  <a:spcPct val="0"/>
                </a:spcBef>
              </a:pPr>
              <a:r>
                <a:rPr lang="en-US" sz="3225" dirty="0">
                  <a:solidFill>
                    <a:srgbClr val="000000"/>
                  </a:solidFill>
                  <a:latin typeface="Montserrat Semi-Bold"/>
                </a:rPr>
                <a:t>Отсутствие родов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001305" y="5711146"/>
            <a:ext cx="4681608" cy="1629457"/>
            <a:chOff x="0" y="0"/>
            <a:chExt cx="6242144" cy="217261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772983"/>
              <a:ext cx="6242144" cy="851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6242144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0"/>
                </a:lnSpc>
                <a:spcBef>
                  <a:spcPct val="0"/>
                </a:spcBef>
              </a:pPr>
              <a:r>
                <a:rPr lang="en-US" sz="3300" dirty="0">
                  <a:solidFill>
                    <a:srgbClr val="03091E"/>
                  </a:solidFill>
                  <a:latin typeface="Montserrat Semi-Bold"/>
                </a:rPr>
                <a:t>Поздние первые роды - после 30 лет  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270312" y="117835"/>
            <a:ext cx="12806275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Open Sans 2 Bold"/>
              </a:rPr>
              <a:t>Факторы риска рака молочной железы</a:t>
            </a:r>
          </a:p>
        </p:txBody>
      </p:sp>
      <p:pic>
        <p:nvPicPr>
          <p:cNvPr id="24" name="Picture 2" descr="C:\Users\user\Downloads\photo1709547805.jpeg">
            <a:extLst>
              <a:ext uri="{FF2B5EF4-FFF2-40B4-BE49-F238E27FC236}">
                <a16:creationId xmlns:a16="http://schemas.microsoft.com/office/drawing/2014/main" id="{B63C584A-8750-026B-767B-674064BFB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9A00FC-E404-8447-1E1B-CB659232E502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0A510D-B939-8B4E-559F-776EA3611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32"/>
            <a:ext cx="18287999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154116" y="1825063"/>
            <a:ext cx="2890175" cy="289017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AutoShape 4"/>
          <p:cNvSpPr/>
          <p:nvPr/>
        </p:nvSpPr>
        <p:spPr>
          <a:xfrm>
            <a:off x="-14820" y="-37513"/>
            <a:ext cx="18288000" cy="167584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5" name="Group 5"/>
          <p:cNvGrpSpPr/>
          <p:nvPr/>
        </p:nvGrpSpPr>
        <p:grpSpPr>
          <a:xfrm>
            <a:off x="7553870" y="1819788"/>
            <a:ext cx="2937581" cy="289017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782140" y="1819788"/>
            <a:ext cx="2890175" cy="2890175"/>
            <a:chOff x="-211857" y="-9015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-211857" y="-9015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Freeform 9"/>
          <p:cNvSpPr/>
          <p:nvPr/>
        </p:nvSpPr>
        <p:spPr>
          <a:xfrm>
            <a:off x="7848600" y="2302546"/>
            <a:ext cx="1910433" cy="1910433"/>
          </a:xfrm>
          <a:custGeom>
            <a:avLst/>
            <a:gdLst/>
            <a:ahLst/>
            <a:cxnLst/>
            <a:rect l="l" t="t" r="r" b="b"/>
            <a:pathLst>
              <a:path w="1910433" h="1910433">
                <a:moveTo>
                  <a:pt x="0" y="0"/>
                </a:moveTo>
                <a:lnTo>
                  <a:pt x="1910433" y="0"/>
                </a:lnTo>
                <a:lnTo>
                  <a:pt x="1910433" y="1910433"/>
                </a:lnTo>
                <a:lnTo>
                  <a:pt x="0" y="19104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>
            <a:off x="1615685" y="2363591"/>
            <a:ext cx="1967036" cy="1880728"/>
          </a:xfrm>
          <a:custGeom>
            <a:avLst/>
            <a:gdLst/>
            <a:ahLst/>
            <a:cxnLst/>
            <a:rect l="l" t="t" r="r" b="b"/>
            <a:pathLst>
              <a:path w="1967036" h="1880728">
                <a:moveTo>
                  <a:pt x="0" y="0"/>
                </a:moveTo>
                <a:lnTo>
                  <a:pt x="1967035" y="0"/>
                </a:lnTo>
                <a:lnTo>
                  <a:pt x="1967035" y="1880728"/>
                </a:lnTo>
                <a:lnTo>
                  <a:pt x="0" y="18807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14573357" y="2072852"/>
            <a:ext cx="1307737" cy="2008042"/>
          </a:xfrm>
          <a:custGeom>
            <a:avLst/>
            <a:gdLst/>
            <a:ahLst/>
            <a:cxnLst/>
            <a:rect l="l" t="t" r="r" b="b"/>
            <a:pathLst>
              <a:path w="1307737" h="2008042">
                <a:moveTo>
                  <a:pt x="0" y="0"/>
                </a:moveTo>
                <a:lnTo>
                  <a:pt x="1307737" y="0"/>
                </a:lnTo>
                <a:lnTo>
                  <a:pt x="1307737" y="2008042"/>
                </a:lnTo>
                <a:lnTo>
                  <a:pt x="0" y="20080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2" name="Group 12"/>
          <p:cNvGrpSpPr/>
          <p:nvPr/>
        </p:nvGrpSpPr>
        <p:grpSpPr>
          <a:xfrm>
            <a:off x="521256" y="4969577"/>
            <a:ext cx="5348317" cy="5086619"/>
            <a:chOff x="0" y="-66675"/>
            <a:chExt cx="7131090" cy="678215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4104767"/>
              <a:ext cx="7131090" cy="2610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Montserrat"/>
                </a:rPr>
                <a:t>Это может быть раннее менархе (до12 лет),поздняя менопауза (после 55 лет) и их совокупность .  Чем больше менструальных циклов было в жизни,</a:t>
              </a:r>
              <a:r>
                <a:rPr lang="ru-RU" sz="2199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2199" dirty="0">
                  <a:solidFill>
                    <a:srgbClr val="000000"/>
                  </a:solidFill>
                  <a:latin typeface="Montserrat"/>
                </a:rPr>
                <a:t>тем выше риск РМЖ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7131090" cy="3828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  <a:spcBef>
                  <a:spcPct val="0"/>
                </a:spcBef>
              </a:pPr>
              <a:r>
                <a:rPr lang="en-US" sz="3300" dirty="0">
                  <a:solidFill>
                    <a:srgbClr val="000000"/>
                  </a:solidFill>
                  <a:latin typeface="Montserrat Semi-Bold"/>
                </a:rPr>
                <a:t>Большой </a:t>
              </a:r>
              <a:r>
                <a:rPr lang="en-US" sz="3300" dirty="0" err="1">
                  <a:solidFill>
                    <a:srgbClr val="000000"/>
                  </a:solidFill>
                  <a:latin typeface="Montserrat Semi-Bold"/>
                </a:rPr>
                <a:t>интервал</a:t>
              </a:r>
              <a:r>
                <a:rPr lang="en-US" sz="3300" dirty="0">
                  <a:solidFill>
                    <a:srgbClr val="000000"/>
                  </a:solidFill>
                  <a:latin typeface="Montserrat Semi-Bold"/>
                </a:rPr>
                <a:t> между </a:t>
              </a:r>
              <a:r>
                <a:rPr lang="en-US" sz="3300" dirty="0" err="1">
                  <a:solidFill>
                    <a:srgbClr val="000000"/>
                  </a:solidFill>
                  <a:latin typeface="Montserrat Semi-Bold"/>
                </a:rPr>
                <a:t>началом</a:t>
              </a:r>
              <a:r>
                <a:rPr lang="en-US" sz="3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Montserrat Semi-Bold"/>
                </a:rPr>
                <a:t>менструаций</a:t>
              </a:r>
              <a:r>
                <a:rPr lang="en-US" sz="3300" dirty="0">
                  <a:solidFill>
                    <a:srgbClr val="000000"/>
                  </a:solidFill>
                  <a:latin typeface="Montserrat Semi-Bold"/>
                </a:rPr>
                <a:t> и </a:t>
              </a:r>
              <a:r>
                <a:rPr lang="en-US" sz="3300" dirty="0" err="1">
                  <a:solidFill>
                    <a:srgbClr val="000000"/>
                  </a:solidFill>
                  <a:latin typeface="Montserrat Semi-Bold"/>
                </a:rPr>
                <a:t>наступлением</a:t>
              </a:r>
              <a:r>
                <a:rPr lang="en-US" sz="3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Montserrat Semi-Bold"/>
                </a:rPr>
                <a:t>менопаузы</a:t>
              </a:r>
              <a:r>
                <a:rPr lang="en-US" sz="3300" dirty="0">
                  <a:solidFill>
                    <a:srgbClr val="000000"/>
                  </a:solidFill>
                  <a:latin typeface="Montserrat Semi-Bold"/>
                </a:rPr>
                <a:t>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66060" y="5143500"/>
            <a:ext cx="4738758" cy="4121832"/>
            <a:chOff x="0" y="0"/>
            <a:chExt cx="6318344" cy="549577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3307143"/>
              <a:ext cx="6318344" cy="2094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84"/>
                </a:lnSpc>
                <a:spcBef>
                  <a:spcPct val="0"/>
                </a:spcBef>
              </a:pPr>
              <a:r>
                <a:rPr lang="en-US" sz="2274" dirty="0">
                  <a:solidFill>
                    <a:srgbClr val="000000"/>
                  </a:solidFill>
                  <a:latin typeface="Montserrat"/>
                </a:rPr>
                <a:t>Актуально для женщин страрше 45 лет . Чем больше железистой ткани ,тем выше риск РМЖ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6318344" cy="2995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15"/>
                </a:lnSpc>
                <a:spcBef>
                  <a:spcPct val="0"/>
                </a:spcBef>
              </a:pPr>
              <a:r>
                <a:rPr lang="en-US" sz="3225" dirty="0">
                  <a:solidFill>
                    <a:srgbClr val="000000"/>
                  </a:solidFill>
                  <a:latin typeface="Montserrat Semi-Bold"/>
                </a:rPr>
                <a:t>Высокая маммографическая плотность молочных желез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751782" y="5143500"/>
            <a:ext cx="4681608" cy="1744392"/>
            <a:chOff x="0" y="0"/>
            <a:chExt cx="6242144" cy="2325857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772983"/>
              <a:ext cx="6242144" cy="1004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 dirty="0">
                  <a:solidFill>
                    <a:srgbClr val="000000"/>
                  </a:solidFill>
                  <a:latin typeface="Montserrat"/>
                </a:rPr>
                <a:t>Безопасных доз алкоголя не существует!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6242144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0"/>
                </a:lnSpc>
                <a:spcBef>
                  <a:spcPct val="0"/>
                </a:spcBef>
              </a:pPr>
              <a:r>
                <a:rPr lang="en-US" sz="3300" dirty="0">
                  <a:solidFill>
                    <a:srgbClr val="03091E"/>
                  </a:solidFill>
                  <a:latin typeface="Montserrat Semi-Bold"/>
                </a:rPr>
                <a:t>Злоупотребление алкоголем 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856232" y="108688"/>
            <a:ext cx="12446587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Open Sans 2 Bold"/>
              </a:rPr>
              <a:t>Факторы риска рака молочной железы</a:t>
            </a:r>
          </a:p>
        </p:txBody>
      </p:sp>
      <p:pic>
        <p:nvPicPr>
          <p:cNvPr id="24" name="Picture 2" descr="C:\Users\user\Downloads\photo1709547805.jpeg">
            <a:extLst>
              <a:ext uri="{FF2B5EF4-FFF2-40B4-BE49-F238E27FC236}">
                <a16:creationId xmlns:a16="http://schemas.microsoft.com/office/drawing/2014/main" id="{D472967E-E517-0E40-81E9-74A6A9467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3EEC12B-5334-3E1E-977D-FC43A2BF87B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65B364-0B88-B3B1-0EF2-3F59ABF50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07" y="-11685"/>
            <a:ext cx="18288000" cy="10283952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1670152" y="5879435"/>
            <a:ext cx="6617848" cy="4407565"/>
          </a:xfrm>
          <a:custGeom>
            <a:avLst/>
            <a:gdLst/>
            <a:ahLst/>
            <a:cxnLst/>
            <a:rect l="l" t="t" r="r" b="b"/>
            <a:pathLst>
              <a:path w="6617848" h="4407565">
                <a:moveTo>
                  <a:pt x="0" y="0"/>
                </a:moveTo>
                <a:lnTo>
                  <a:pt x="6617848" y="0"/>
                </a:lnTo>
                <a:lnTo>
                  <a:pt x="6617848" y="4407565"/>
                </a:lnTo>
                <a:lnTo>
                  <a:pt x="0" y="44075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0" y="2108658"/>
            <a:ext cx="6622882" cy="4419600"/>
          </a:xfrm>
          <a:custGeom>
            <a:avLst/>
            <a:gdLst/>
            <a:ahLst/>
            <a:cxnLst/>
            <a:rect l="l" t="t" r="r" b="b"/>
            <a:pathLst>
              <a:path w="6622882" h="4419600">
                <a:moveTo>
                  <a:pt x="0" y="0"/>
                </a:moveTo>
                <a:lnTo>
                  <a:pt x="6622882" y="0"/>
                </a:lnTo>
                <a:lnTo>
                  <a:pt x="6622882" y="4419600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5608093" y="122650"/>
            <a:ext cx="12649200" cy="1811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 2 Bold"/>
              </a:rPr>
              <a:t>Факторы ,которые снижают риск рака молочной железы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22882" y="2588773"/>
            <a:ext cx="11461573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2"/>
              </a:rPr>
              <a:t>Грудное вскармливание . Защитным действием обладает ГВ более 6 мес, в идеале год и более. При этом стаж  кормления суммируется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Open Sans 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6690183"/>
            <a:ext cx="10876902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2"/>
              </a:rPr>
              <a:t>Физические упражнения достоверно повышают настроение и снижают риск РМЖ, особенно для женщин в постменопаузе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8926436"/>
            <a:ext cx="939587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2"/>
              </a:rPr>
              <a:t>Удаление яичников в возрасте до 45 лет снижает риск РМЖ примерно на 10%</a:t>
            </a:r>
          </a:p>
        </p:txBody>
      </p:sp>
      <p:pic>
        <p:nvPicPr>
          <p:cNvPr id="10" name="Picture 2" descr="C:\Users\user\Downloads\photo1709547805.jpeg">
            <a:extLst>
              <a:ext uri="{FF2B5EF4-FFF2-40B4-BE49-F238E27FC236}">
                <a16:creationId xmlns:a16="http://schemas.microsoft.com/office/drawing/2014/main" id="{190EDA81-6FC4-A04E-8A1E-D41B9C0E3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66CE0E-A865-4946-5DA5-90828E893E3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A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80AE2B-C3FC-B83D-39C5-5058FC0DD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"/>
            <a:ext cx="18288000" cy="10283952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0252836" y="4935486"/>
            <a:ext cx="8035164" cy="5351514"/>
          </a:xfrm>
          <a:custGeom>
            <a:avLst/>
            <a:gdLst/>
            <a:ahLst/>
            <a:cxnLst/>
            <a:rect l="l" t="t" r="r" b="b"/>
            <a:pathLst>
              <a:path w="8035164" h="5351514">
                <a:moveTo>
                  <a:pt x="0" y="0"/>
                </a:moveTo>
                <a:lnTo>
                  <a:pt x="8035164" y="0"/>
                </a:lnTo>
                <a:lnTo>
                  <a:pt x="8035164" y="5351514"/>
                </a:lnTo>
                <a:lnTo>
                  <a:pt x="0" y="53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5867400" y="273911"/>
            <a:ext cx="12071243" cy="874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 2 Bold"/>
              </a:rPr>
              <a:t>Мифы о раке  молочной железы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5557" y="2004102"/>
            <a:ext cx="1580928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2 Bold"/>
              </a:rPr>
              <a:t>Женщины с маленькой грудью меньше подвержены развитию опухоли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 2"/>
              </a:rPr>
              <a:t>Нет никаких статистических данных, подтверждающих это утверждение. У женщин с небольшой грудью РМЖ развивается с такой же частотой, как и у других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0444" y="4878336"/>
            <a:ext cx="9434384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2 Bold"/>
              </a:rPr>
              <a:t>Силиконовые импланты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 2"/>
              </a:rPr>
              <a:t>Пациенткам с имплантами не всегда удается провести  скрининговую маммографию из-за риска повреждения капсулы импланта, поэтому  используют другие методы диагностики -МРТ,УЗИ 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Open Sans 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EBA3D9-6992-2B3E-00D8-C8DE5E6357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27" y="285412"/>
            <a:ext cx="3422471" cy="960569"/>
          </a:xfrm>
          <a:prstGeom prst="rect">
            <a:avLst/>
          </a:prstGeom>
        </p:spPr>
      </p:pic>
      <p:pic>
        <p:nvPicPr>
          <p:cNvPr id="8" name="Picture 2" descr="C:\Users\user\Downloads\photo1709547805.jpeg">
            <a:extLst>
              <a:ext uri="{FF2B5EF4-FFF2-40B4-BE49-F238E27FC236}">
                <a16:creationId xmlns:a16="http://schemas.microsoft.com/office/drawing/2014/main" id="{FB1BAB1E-4715-0D43-BE80-F9590A0E7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60" t="18584" r="26373" b="17404"/>
          <a:stretch/>
        </p:blipFill>
        <p:spPr bwMode="auto">
          <a:xfrm>
            <a:off x="211413" y="110780"/>
            <a:ext cx="1717314" cy="1325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1990</Words>
  <Application>Microsoft Office PowerPoint</Application>
  <PresentationFormat>Произвольный</PresentationFormat>
  <Paragraphs>179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Montserrat</vt:lpstr>
      <vt:lpstr>Poppins Ultra-Bold</vt:lpstr>
      <vt:lpstr>Arial</vt:lpstr>
      <vt:lpstr>Open Sans 2 Bold</vt:lpstr>
      <vt:lpstr>Montserrat Semi-Bold</vt:lpstr>
      <vt:lpstr>Times New Roman</vt:lpstr>
      <vt:lpstr>Open Sans 2</vt:lpstr>
      <vt:lpstr>Open Sauce</vt:lpstr>
      <vt:lpstr>Calibri</vt:lpstr>
      <vt:lpstr>Open Sauce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Диагностика РМЖ у онколога-маммолога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Прогноз при раке молочной железы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medical</dc:title>
  <cp:lastModifiedBy>Ольга</cp:lastModifiedBy>
  <cp:revision>25</cp:revision>
  <dcterms:created xsi:type="dcterms:W3CDTF">2006-08-16T00:00:00Z</dcterms:created>
  <dcterms:modified xsi:type="dcterms:W3CDTF">2024-10-10T09:09:41Z</dcterms:modified>
  <dc:identifier>DAFrM8Po-pg</dc:identifier>
</cp:coreProperties>
</file>