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6"/>
  </p:notesMasterIdLst>
  <p:sldIdLst>
    <p:sldId id="256" r:id="rId2"/>
    <p:sldId id="2145706691" r:id="rId3"/>
    <p:sldId id="259" r:id="rId4"/>
    <p:sldId id="2145706692" r:id="rId5"/>
    <p:sldId id="277" r:id="rId6"/>
    <p:sldId id="2145706699" r:id="rId7"/>
    <p:sldId id="2145706700" r:id="rId8"/>
    <p:sldId id="2145706701" r:id="rId9"/>
    <p:sldId id="2145706702" r:id="rId10"/>
    <p:sldId id="2145706698" r:id="rId11"/>
    <p:sldId id="2145706703" r:id="rId12"/>
    <p:sldId id="2145706689" r:id="rId13"/>
    <p:sldId id="2145706687" r:id="rId14"/>
    <p:sldId id="28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" initials="K" lastIdx="1" clrIdx="0">
    <p:extLst>
      <p:ext uri="{19B8F6BF-5375-455C-9EA6-DF929625EA0E}">
        <p15:presenceInfo xmlns:p15="http://schemas.microsoft.com/office/powerpoint/2012/main" userId="K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4660"/>
  </p:normalViewPr>
  <p:slideViewPr>
    <p:cSldViewPr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14BB1-8445-4F38-9624-50C4E9C8C96C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F942F-BD03-49A2-92DE-E6B0EDBA8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75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7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2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15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76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94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05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5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39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34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106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17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79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38DAE-431E-46CB-95FE-5212833B4BE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38B8F-98A6-45DD-861C-8B60F7F2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01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2B568-8252-4FC2-89E0-9D5B750CE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454" y="1629147"/>
            <a:ext cx="8928992" cy="2376264"/>
          </a:xfrm>
        </p:spPr>
        <p:txBody>
          <a:bodyPr>
            <a:normAutofit fontScale="90000"/>
          </a:bodyPr>
          <a:lstStyle/>
          <a:p>
            <a:pPr lvl="0">
              <a:lnSpc>
                <a:spcPct val="107000"/>
              </a:lnSpc>
              <a:defRPr/>
            </a:pPr>
            <a:r>
              <a:rPr lang="ru-RU" sz="2400" spc="5" dirty="0">
                <a:solidFill>
                  <a:schemeClr val="bg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В рамках недели информированности о важности диспансеризации и профосмотров</a:t>
            </a:r>
            <a:br>
              <a:rPr lang="ru-RU" sz="2400" spc="5" dirty="0">
                <a:solidFill>
                  <a:schemeClr val="bg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</a:br>
            <a:r>
              <a:rPr lang="ru-RU" sz="2400" spc="5" dirty="0">
                <a:solidFill>
                  <a:schemeClr val="bg1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19 - 25 февраля 2024 года</a:t>
            </a:r>
            <a:br>
              <a:rPr lang="ru-RU" sz="2400" b="1" spc="5" dirty="0">
                <a:solidFill>
                  <a:schemeClr val="bg1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5" dirty="0">
                <a:solidFill>
                  <a:schemeClr val="bg1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spc="5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/>
              <a:t>Откровения, которые заставят вас пересмотреть заботу о своем здоровье</a:t>
            </a:r>
            <a:br>
              <a:rPr lang="ru-RU" sz="1600" b="1" dirty="0"/>
            </a:br>
            <a:r>
              <a:rPr lang="ru-RU" sz="1600" b="1" dirty="0"/>
              <a:t> </a:t>
            </a:r>
            <a:br>
              <a:rPr lang="ru-RU" sz="1600" b="1" dirty="0"/>
            </a:br>
            <a:endParaRPr lang="ru-RU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660668-6279-4863-9511-78C4383AF4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b="1" dirty="0"/>
          </a:p>
          <a:p>
            <a:pPr algn="r"/>
            <a:r>
              <a:rPr lang="ru-RU" b="1" dirty="0"/>
              <a:t>Е.Е. Ткаченко Ведущий психолог </a:t>
            </a:r>
          </a:p>
          <a:p>
            <a:pPr algn="r"/>
            <a:r>
              <a:rPr lang="ru-RU" b="1" dirty="0"/>
              <a:t>ГБУЗ «Кузбасский центр общественного здоровья и медицинской профилактики»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0ED268-0FCB-48D1-A344-D51052AFE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90" y="162990"/>
            <a:ext cx="2277147" cy="6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18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FFB8D-D905-41E1-B182-FA2D3594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2132856"/>
            <a:ext cx="3498979" cy="786686"/>
          </a:xfrm>
        </p:spPr>
        <p:txBody>
          <a:bodyPr>
            <a:noAutofit/>
          </a:bodyPr>
          <a:lstStyle/>
          <a:p>
            <a:r>
              <a:rPr lang="ru-RU" sz="4400" b="1" dirty="0"/>
              <a:t>Часто задаваемые вопросы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C3D575-EDE2-4D24-9400-F699B67F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848" y="802106"/>
            <a:ext cx="6888496" cy="579524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>
                <a:solidFill>
                  <a:schemeClr val="accent1"/>
                </a:solidFill>
              </a:rPr>
              <a:t>Долго по времени будет длиться диспансеризация?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Это будет проходить примерно в 2 этапа: в первый раз вы сдаете анализы и проходите специалистов. Второй раз (другой день) приходите к специалисту за заключением и рекомендациями.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/>
                </a:solidFill>
              </a:rPr>
              <a:t>А если меня не отпустят на работе?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Работающим гражданам предоставляется оплачиваемый выходной для прохождения диспансеризации. Работающим пенсионерам и людям предпенсионного возраста предоставляется два дня. Отказать в предоставлении освобождения от работы для прохождения диспансеризации работодатель не имеет права. 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/>
                </a:solidFill>
              </a:rPr>
              <a:t>Проходят ли диспансеризацию дети? 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Конечно, но список анализов и обследований отличается от взрослого. Детская диспансеризация по полису ОМС также бесплатна.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>
                <a:solidFill>
                  <a:schemeClr val="accent1"/>
                </a:solidFill>
              </a:rPr>
              <a:t>Нужно ли проходить диспансеризацию если я регулярно прохожу </a:t>
            </a:r>
            <a:r>
              <a:rPr lang="ru-RU" dirty="0" err="1">
                <a:solidFill>
                  <a:schemeClr val="accent1"/>
                </a:solidFill>
              </a:rPr>
              <a:t>проф</a:t>
            </a:r>
            <a:r>
              <a:rPr lang="ru-RU" dirty="0">
                <a:solidFill>
                  <a:schemeClr val="accent1"/>
                </a:solidFill>
              </a:rPr>
              <a:t> осмотры?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См далее.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A2A423-72DD-4871-B2AE-63C986D8DA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90" y="162990"/>
            <a:ext cx="2277147" cy="639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0D2D56-2026-4536-B0A5-78EB3E6F0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9" t="17451" r="42322" b="25850"/>
          <a:stretch/>
        </p:blipFill>
        <p:spPr>
          <a:xfrm>
            <a:off x="649969" y="3419943"/>
            <a:ext cx="3877872" cy="3177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08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A6497-C115-4105-9855-45963B0E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916832"/>
            <a:ext cx="4104456" cy="2520280"/>
          </a:xfrm>
        </p:spPr>
        <p:txBody>
          <a:bodyPr>
            <a:normAutofit fontScale="90000"/>
          </a:bodyPr>
          <a:lstStyle/>
          <a:p>
            <a:r>
              <a:rPr lang="ru-RU" sz="5300" dirty="0">
                <a:latin typeface="Bahnschrift Condensed" panose="020B0502040204020203" pitchFamily="34" charset="0"/>
              </a:rPr>
              <a:t>ОСМОТРЫ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Профессиональный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Профилактический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FFFC84-585D-4AB5-AEFB-156930B66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76672"/>
            <a:ext cx="6522169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Профессиональный медицинский осмотр</a:t>
            </a:r>
            <a:r>
              <a:rPr lang="ru-RU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/>
              <a:t>Обязательная процедура,</a:t>
            </a:r>
            <a:r>
              <a:rPr lang="ru-RU" dirty="0"/>
              <a:t> организованная и оплачиваемая работодателем, для выявления факторов риска мешающих работнику выполнять свои функциональные обязанности. </a:t>
            </a:r>
            <a:r>
              <a:rPr lang="ru-RU" dirty="0">
                <a:solidFill>
                  <a:schemeClr val="accent1"/>
                </a:solidFill>
              </a:rPr>
              <a:t>Проводится регулярно, частота проведения: 1 год, 3 года.</a:t>
            </a:r>
          </a:p>
          <a:p>
            <a:pPr marL="0" indent="0">
              <a:buNone/>
            </a:pPr>
            <a:r>
              <a:rPr lang="ru-RU" dirty="0"/>
              <a:t>Количество и назначение обследований и анализов может отличаться от диспансеризации.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Профилактический ежегодный медицинский осмотр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Осуществляется медицинской организацией </a:t>
            </a:r>
            <a:r>
              <a:rPr lang="ru-RU" b="1" dirty="0"/>
              <a:t>по запросу самого пациента</a:t>
            </a:r>
            <a:r>
              <a:rPr lang="ru-RU" dirty="0"/>
              <a:t>. </a:t>
            </a:r>
            <a:r>
              <a:rPr lang="ru-RU" dirty="0">
                <a:solidFill>
                  <a:schemeClr val="accent1"/>
                </a:solidFill>
              </a:rPr>
              <a:t>Частота проведения: не реже 1 раза в год.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Такой осмотр тоже бесплатный, только комплекс обследований немного меньше, чем при диспансеризации. По итогам пациент также получает рекомендации или направление на лечение.</a:t>
            </a:r>
          </a:p>
        </p:txBody>
      </p:sp>
    </p:spTree>
    <p:extLst>
      <p:ext uri="{BB962C8B-B14F-4D97-AF65-F5344CB8AC3E}">
        <p14:creationId xmlns:p14="http://schemas.microsoft.com/office/powerpoint/2010/main" val="441854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92312A-04C4-4AF6-B707-F47D3CDFA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301208"/>
            <a:ext cx="4464496" cy="1296144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accent1"/>
                </a:solidFill>
                <a:cs typeface="Arial" panose="020B0604020202020204" pitchFamily="34" charset="0"/>
              </a:rPr>
              <a:t>Полезные сайты о здоровом образе жизни. Опубликованные там сведения подтверждены исследованиями и содержат достоверную информацию.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accent1"/>
                </a:solidFill>
                <a:cs typeface="Arial" panose="020B0604020202020204" pitchFamily="34" charset="0"/>
              </a:rPr>
              <a:t>Заходите, изучайте, пользуйтесь!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BA954-AA99-7B44-99B8-7457FF487CEA}"/>
              </a:ext>
            </a:extLst>
          </p:cNvPr>
          <p:cNvSpPr txBox="1"/>
          <p:nvPr/>
        </p:nvSpPr>
        <p:spPr>
          <a:xfrm>
            <a:off x="7320136" y="4221088"/>
            <a:ext cx="18310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Сайт </a:t>
            </a:r>
            <a:r>
              <a:rPr lang="en-US" sz="16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ocmp</a:t>
            </a:r>
            <a:r>
              <a:rPr lang="ru-RU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42.</a:t>
            </a:r>
            <a:r>
              <a:rPr lang="en-US" sz="16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</a:t>
            </a:r>
            <a:endParaRPr lang="ru-RU" dirty="0">
              <a:solidFill>
                <a:srgbClr val="014B9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2E423-15A3-89E6-0BD3-8192BAF8EE64}"/>
              </a:ext>
            </a:extLst>
          </p:cNvPr>
          <p:cNvSpPr txBox="1"/>
          <p:nvPr/>
        </p:nvSpPr>
        <p:spPr>
          <a:xfrm>
            <a:off x="4583833" y="2420888"/>
            <a:ext cx="2520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Сайт</a:t>
            </a:r>
            <a:r>
              <a:rPr lang="ru-RU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zdorovkuzbass</a:t>
            </a:r>
            <a:r>
              <a:rPr lang="ru-RU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en-US" sz="16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</a:t>
            </a: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54DA89-B481-8EC2-685F-7D05FC5664BC}"/>
              </a:ext>
            </a:extLst>
          </p:cNvPr>
          <p:cNvSpPr txBox="1"/>
          <p:nvPr/>
        </p:nvSpPr>
        <p:spPr>
          <a:xfrm>
            <a:off x="9696400" y="5949280"/>
            <a:ext cx="21435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Сайт </a:t>
            </a:r>
            <a:r>
              <a:rPr lang="en-US" sz="1600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takzdorovo</a:t>
            </a:r>
            <a:r>
              <a:rPr lang="ru-RU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en-US" sz="16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</a:t>
            </a:r>
            <a:endParaRPr lang="ru-RU" dirty="0">
              <a:solidFill>
                <a:srgbClr val="014B9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09B492-0BA0-C152-700F-DE9A91147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2284840"/>
            <a:ext cx="1800200" cy="1800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DEE40B-FB96-E20D-A1CF-7DEE3E8B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548680"/>
            <a:ext cx="1678655" cy="167865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шаблон, прямоугольный, искусство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DF3E68C6-AC5A-E43A-CB43-DEC3C2BD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3861048"/>
            <a:ext cx="2016224" cy="201622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логотип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12BEF0D-9015-9C38-7C7A-617020498B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31540" r="18103" b="31346"/>
          <a:stretch/>
        </p:blipFill>
        <p:spPr>
          <a:xfrm>
            <a:off x="9480376" y="2852936"/>
            <a:ext cx="2541405" cy="10538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B2A642-5E57-433D-ADFE-A684BB764571}"/>
              </a:ext>
            </a:extLst>
          </p:cNvPr>
          <p:cNvSpPr txBox="1"/>
          <p:nvPr/>
        </p:nvSpPr>
        <p:spPr>
          <a:xfrm>
            <a:off x="1415480" y="2852936"/>
            <a:ext cx="2376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Мы в Интернете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34A3AA0-32F3-48A8-A592-D8F3ED858B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490" y="315390"/>
            <a:ext cx="2277147" cy="6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7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92312A-04C4-4AF6-B707-F47D3CDFA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5229200"/>
            <a:ext cx="4824536" cy="144016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accent1"/>
                </a:solidFill>
                <a:cs typeface="Arial" panose="020B0604020202020204" pitchFamily="34" charset="0"/>
              </a:rPr>
              <a:t>Подписывайтесь, читайте, задавайте нам вопросы, комментируйте, делитесь информацией о ЗОЖ со своими родными, друзьями и коллегами!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accent1"/>
                </a:solidFill>
                <a:cs typeface="Arial" panose="020B0604020202020204" pitchFamily="34" charset="0"/>
              </a:rPr>
              <a:t>Здоровые люди – здоровая страна!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BA954-AA99-7B44-99B8-7457FF487CEA}"/>
              </a:ext>
            </a:extLst>
          </p:cNvPr>
          <p:cNvSpPr txBox="1"/>
          <p:nvPr/>
        </p:nvSpPr>
        <p:spPr>
          <a:xfrm>
            <a:off x="4583832" y="2636912"/>
            <a:ext cx="2879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ВКонтакте </a:t>
            </a:r>
            <a:r>
              <a:rPr lang="en-US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vk.com/ocmp42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2E423-15A3-89E6-0BD3-8192BAF8EE64}"/>
              </a:ext>
            </a:extLst>
          </p:cNvPr>
          <p:cNvSpPr txBox="1"/>
          <p:nvPr/>
        </p:nvSpPr>
        <p:spPr>
          <a:xfrm>
            <a:off x="7176120" y="4365104"/>
            <a:ext cx="23289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Телеграм </a:t>
            </a:r>
            <a:r>
              <a:rPr lang="en-US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t.me/prof42</a:t>
            </a: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54DA89-B481-8EC2-685F-7D05FC5664BC}"/>
              </a:ext>
            </a:extLst>
          </p:cNvPr>
          <p:cNvSpPr txBox="1"/>
          <p:nvPr/>
        </p:nvSpPr>
        <p:spPr>
          <a:xfrm>
            <a:off x="9033353" y="5949280"/>
            <a:ext cx="31593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Одноклассники </a:t>
            </a:r>
            <a:r>
              <a:rPr lang="en-US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ok.ru/ocmp42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7F242A-D79C-2DD5-9EF5-E0359FDEF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64" y="404664"/>
            <a:ext cx="2162497" cy="21170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CC6B58-1534-01AF-0869-335DBA8D4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7" t="3711" r="4628" b="4052"/>
          <a:stretch/>
        </p:blipFill>
        <p:spPr>
          <a:xfrm>
            <a:off x="7464152" y="2204864"/>
            <a:ext cx="1899970" cy="1925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B3548D-1B26-7328-A1F5-F33630F92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400" y="3501008"/>
            <a:ext cx="2186433" cy="21864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AD458F-E33C-46C4-8F01-A00DD2351E0E}"/>
              </a:ext>
            </a:extLst>
          </p:cNvPr>
          <p:cNvSpPr txBox="1"/>
          <p:nvPr/>
        </p:nvSpPr>
        <p:spPr>
          <a:xfrm>
            <a:off x="1487488" y="2780928"/>
            <a:ext cx="2160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Мы в соцсетях</a:t>
            </a:r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45A089E-A925-4618-98DE-EE48632597C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090" y="162990"/>
            <a:ext cx="2277147" cy="6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5560" y="2852936"/>
            <a:ext cx="7290434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400" b="1" spc="-5" dirty="0">
                <a:solidFill>
                  <a:schemeClr val="accent1"/>
                </a:solidFill>
                <a:latin typeface="+mn-lt"/>
                <a:cs typeface="Cambria"/>
              </a:rPr>
              <a:t>Благодарю </a:t>
            </a:r>
            <a:r>
              <a:rPr sz="4400" b="1" dirty="0" err="1">
                <a:solidFill>
                  <a:schemeClr val="accent1"/>
                </a:solidFill>
                <a:latin typeface="+mn-lt"/>
                <a:cs typeface="Cambria"/>
              </a:rPr>
              <a:t>за</a:t>
            </a:r>
            <a:r>
              <a:rPr sz="4400" b="1" spc="280" dirty="0">
                <a:solidFill>
                  <a:schemeClr val="accent1"/>
                </a:solidFill>
                <a:latin typeface="+mn-lt"/>
                <a:cs typeface="Cambria"/>
              </a:rPr>
              <a:t> </a:t>
            </a:r>
            <a:r>
              <a:rPr sz="4400" b="1" spc="-55" dirty="0" err="1">
                <a:solidFill>
                  <a:schemeClr val="accent1"/>
                </a:solidFill>
                <a:latin typeface="+mn-lt"/>
                <a:cs typeface="Cambria"/>
              </a:rPr>
              <a:t>внимание</a:t>
            </a:r>
            <a:r>
              <a:rPr lang="ru-RU" sz="4400" b="1" spc="-55" dirty="0">
                <a:solidFill>
                  <a:schemeClr val="accent1"/>
                </a:solidFill>
                <a:latin typeface="+mn-lt"/>
                <a:cs typeface="Cambria"/>
              </a:rPr>
              <a:t> </a:t>
            </a:r>
            <a:br>
              <a:rPr lang="ru-RU" sz="4400" b="1" spc="-55" dirty="0">
                <a:solidFill>
                  <a:schemeClr val="accent1"/>
                </a:solidFill>
                <a:latin typeface="+mn-lt"/>
                <a:cs typeface="Cambria"/>
              </a:rPr>
            </a:br>
            <a:r>
              <a:rPr lang="ru-RU" sz="4400" b="1" spc="-55" dirty="0">
                <a:solidFill>
                  <a:schemeClr val="accent1"/>
                </a:solidFill>
                <a:latin typeface="+mn-lt"/>
                <a:cs typeface="Cambria"/>
              </a:rPr>
              <a:t>к своему здоровью</a:t>
            </a:r>
            <a:r>
              <a:rPr sz="4400" b="1" spc="-55" dirty="0">
                <a:solidFill>
                  <a:schemeClr val="accent1"/>
                </a:solidFill>
                <a:latin typeface="+mn-lt"/>
                <a:cs typeface="Arial"/>
              </a:rPr>
              <a:t>!</a:t>
            </a:r>
            <a:endParaRPr sz="440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8F98FA-13A3-48E5-8C44-87C658E32E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90" y="162990"/>
            <a:ext cx="2277147" cy="6391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9EE0A-89C8-4F37-A182-01539EEB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9" y="1772816"/>
            <a:ext cx="3888432" cy="3312368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latin typeface="Bahnschrift Condensed" panose="020B0502040204020203" pitchFamily="34" charset="0"/>
              </a:rPr>
              <a:t>ДИСПАНСЕРИЗАЦИЯ</a:t>
            </a:r>
            <a:br>
              <a:rPr lang="ru-RU" sz="1200" b="1" dirty="0">
                <a:latin typeface="Bahnschrift Condensed" panose="020B0502040204020203" pitchFamily="34" charset="0"/>
              </a:rPr>
            </a:br>
            <a:br>
              <a:rPr lang="ru-RU" sz="1200" b="1" dirty="0">
                <a:latin typeface="Bahnschrift Condensed" panose="020B0502040204020203" pitchFamily="34" charset="0"/>
              </a:rPr>
            </a:br>
            <a:br>
              <a:rPr lang="ru-RU" sz="1200" b="1" dirty="0">
                <a:latin typeface="Bahnschrift Condensed" panose="020B0502040204020203" pitchFamily="34" charset="0"/>
              </a:rPr>
            </a:br>
            <a:br>
              <a:rPr lang="ru-RU" sz="1200" b="1" dirty="0">
                <a:latin typeface="Bahnschrift Condensed" panose="020B0502040204020203" pitchFamily="34" charset="0"/>
              </a:rPr>
            </a:br>
            <a:br>
              <a:rPr lang="ru-RU" sz="1200" b="1" dirty="0">
                <a:latin typeface="Bahnschrift Condensed" panose="020B0502040204020203" pitchFamily="34" charset="0"/>
              </a:rPr>
            </a:br>
            <a:br>
              <a:rPr lang="ru-RU" sz="2200" dirty="0"/>
            </a:br>
            <a:r>
              <a:rPr lang="ru-RU" sz="2200" dirty="0"/>
              <a:t>Благодаря которому бесплатно вы пройдете комплекс обследований, который позволяет своевременно выявить и предотвратить хронические неинфекционные заболевания, в том числе злокачественные новообразования.</a:t>
            </a:r>
            <a:br>
              <a:rPr lang="ru-RU" sz="2200" dirty="0"/>
            </a:br>
            <a:br>
              <a:rPr lang="ru-RU" sz="1200" dirty="0">
                <a:latin typeface="Bahnschrift Condensed" panose="020B0502040204020203" pitchFamily="34" charset="0"/>
              </a:rPr>
            </a:br>
            <a:endParaRPr lang="ru-RU" sz="1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80F388-FD17-497C-9527-D9CDB6ACA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/>
              <a:t>ЦЕЛЬ</a:t>
            </a:r>
            <a:r>
              <a:rPr lang="ru-RU" sz="2200" dirty="0"/>
              <a:t> – своевременное выявление хронических неинфекционных заболеваний, в том числе злокачественных новообразований.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1"/>
                </a:solidFill>
              </a:rPr>
              <a:t>Болезни системы кровообращения, онкологические, сахарный диабет, хроническая обструктивная болезнь лёгких (ХОБЛ) зачастую протекают бессимптомно, что затрудняет их своевременную диагностику.</a:t>
            </a:r>
          </a:p>
          <a:p>
            <a:pPr marL="0" indent="0" algn="ctr">
              <a:buNone/>
            </a:pPr>
            <a:endParaRPr lang="ru-RU" sz="2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2200" b="1" dirty="0"/>
              <a:t>МИССИЯ</a:t>
            </a:r>
            <a:r>
              <a:rPr lang="ru-RU" sz="2200" dirty="0"/>
              <a:t> – формирование общества, ответственно относящегося к своему здоровью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6D6573-846E-4679-A5AF-D8583EFF34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90" y="162990"/>
            <a:ext cx="2277147" cy="6391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EFEC50-92BA-4351-9DA8-CA29C651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4" t="33201" r="41941" b="30981"/>
          <a:stretch/>
        </p:blipFill>
        <p:spPr>
          <a:xfrm>
            <a:off x="1895029" y="2348880"/>
            <a:ext cx="1489171" cy="7090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311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53309-8351-447F-8581-43A0A9A1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844824"/>
            <a:ext cx="3780940" cy="1296144"/>
          </a:xfrm>
        </p:spPr>
        <p:txBody>
          <a:bodyPr>
            <a:noAutofit/>
          </a:bodyPr>
          <a:lstStyle/>
          <a:p>
            <a:r>
              <a:rPr lang="ru-RU" b="1" dirty="0">
                <a:latin typeface="Bahnschrift Condensed" panose="020B0502040204020203" pitchFamily="34" charset="0"/>
              </a:rPr>
              <a:t>ОСНОВНАЯ ЗАДАЧА</a:t>
            </a:r>
            <a:br>
              <a:rPr lang="ru-RU" b="1" dirty="0">
                <a:latin typeface="Bahnschrift Condensed" panose="020B0502040204020203" pitchFamily="34" charset="0"/>
              </a:rPr>
            </a:br>
            <a:br>
              <a:rPr lang="ru-RU" b="1" dirty="0">
                <a:latin typeface="Bahnschrift Condensed" panose="020B0502040204020203" pitchFamily="34" charset="0"/>
              </a:rPr>
            </a:br>
            <a:r>
              <a:rPr lang="ru-RU" b="1" dirty="0">
                <a:latin typeface="Bahnschrift Condensed" panose="020B0502040204020203" pitchFamily="34" charset="0"/>
              </a:rPr>
              <a:t>ПРЕДОТВРАТИТЬ!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EC3F54-A2CA-4826-A716-52795250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833" y="476672"/>
            <a:ext cx="7435078" cy="557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1"/>
                </a:solidFill>
              </a:rPr>
              <a:t>2. Профилактические мероприятия (диспансеризация, обследования по генетике, ЗОЖ)</a:t>
            </a:r>
          </a:p>
          <a:p>
            <a:pPr marL="0" indent="0">
              <a:buNone/>
            </a:pPr>
            <a:r>
              <a:rPr lang="ru-RU" sz="2400" dirty="0"/>
              <a:t>1. Заболело – тогда к врачу!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7052CE-093E-4902-A531-E5F0A64551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90" y="162990"/>
            <a:ext cx="2277147" cy="63911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11E387C-AA2A-44A9-9CB7-AEB623B4DA68}"/>
              </a:ext>
            </a:extLst>
          </p:cNvPr>
          <p:cNvSpPr/>
          <p:nvPr/>
        </p:nvSpPr>
        <p:spPr>
          <a:xfrm rot="5400000">
            <a:off x="6667500" y="-404900"/>
            <a:ext cx="2381250" cy="35242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349C5E-EE3D-4A91-AD75-C1D2E0ED36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5175" y="3861048"/>
            <a:ext cx="3145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9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5F3B7-C640-4A5D-8EA3-ECDB30CF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700808"/>
            <a:ext cx="3498979" cy="575019"/>
          </a:xfrm>
        </p:spPr>
        <p:txBody>
          <a:bodyPr>
            <a:noAutofit/>
          </a:bodyPr>
          <a:lstStyle/>
          <a:p>
            <a:r>
              <a:rPr lang="ru-RU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ДЛЯ МЕНЯ ЭТО?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F9762B-861B-4B17-A72C-CD0544D95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0"/>
            <a:ext cx="6281873" cy="6858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>
                <a:solidFill>
                  <a:schemeClr val="accent1"/>
                </a:solidFill>
              </a:rPr>
              <a:t>Раннее выявление заболеваний</a:t>
            </a:r>
            <a:r>
              <a:rPr lang="ru-RU" dirty="0"/>
              <a:t>, когда они легче поддаются лечению и имеют более благоприятный прогноз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>
                <a:solidFill>
                  <a:schemeClr val="accent1"/>
                </a:solidFill>
              </a:rPr>
              <a:t>Предотвращение осложнений </a:t>
            </a:r>
            <a:r>
              <a:rPr lang="ru-RU" dirty="0"/>
              <a:t>– минимизация воздействия на организм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>
                <a:solidFill>
                  <a:schemeClr val="accent1"/>
                </a:solidFill>
              </a:rPr>
              <a:t>Оценка состояния моего здоровья </a:t>
            </a:r>
            <a:r>
              <a:rPr lang="ru-RU" dirty="0"/>
              <a:t>– когда специалист выявляет мои факторы риска развития заболеваний и дает рекомендации для изменения ситуации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>
                <a:solidFill>
                  <a:schemeClr val="accent1"/>
                </a:solidFill>
              </a:rPr>
              <a:t>Современные исследования обеспечивают более точную оценку состояния моего здоровья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>
                <a:solidFill>
                  <a:schemeClr val="accent1"/>
                </a:solidFill>
              </a:rPr>
              <a:t>Это позволяет быть в курсе </a:t>
            </a:r>
            <a:r>
              <a:rPr lang="ru-RU" dirty="0"/>
              <a:t>динамики состояния моего здоровья и оценивать эффективность принимаемых мер по его улучшению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Имея представление о </a:t>
            </a:r>
            <a:r>
              <a:rPr lang="ru-RU"/>
              <a:t>своем </a:t>
            </a:r>
            <a:r>
              <a:rPr lang="ru-RU">
                <a:solidFill>
                  <a:schemeClr val="accent1"/>
                </a:solidFill>
              </a:rPr>
              <a:t>состоянии, </a:t>
            </a:r>
            <a:r>
              <a:rPr lang="ru-RU" dirty="0">
                <a:solidFill>
                  <a:schemeClr val="accent1"/>
                </a:solidFill>
              </a:rPr>
              <a:t>я могу укреплять свое здоровье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ВСЁ ЭТО ПОВЫШАЕТ КАЧЕСТВО НАШЕЙ ЖИЗНИ!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B8BFB5-0647-4F1F-B8D6-C1DD2A6DFF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90" y="162990"/>
            <a:ext cx="2277147" cy="639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56171-E67A-4F68-BF5D-597C5EA4E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3" t="29000" r="48818" b="23750"/>
          <a:stretch/>
        </p:blipFill>
        <p:spPr>
          <a:xfrm>
            <a:off x="577482" y="2492896"/>
            <a:ext cx="4166862" cy="30243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770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FFB8D-D905-41E1-B182-FA2D3594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556792"/>
            <a:ext cx="3498979" cy="786686"/>
          </a:xfrm>
        </p:spPr>
        <p:txBody>
          <a:bodyPr>
            <a:noAutofit/>
          </a:bodyPr>
          <a:lstStyle/>
          <a:p>
            <a:r>
              <a:rPr lang="ru-RU" sz="4400" b="1" dirty="0"/>
              <a:t>КАК?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C3D575-EDE2-4D24-9400-F699B67F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763" y="737320"/>
            <a:ext cx="6888496" cy="61206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>
                <a:solidFill>
                  <a:schemeClr val="accent1"/>
                </a:solidFill>
              </a:rPr>
              <a:t>Записаться </a:t>
            </a:r>
            <a:r>
              <a:rPr lang="ru-RU" dirty="0"/>
              <a:t>через Госуслуги, регистратуру поликлиники</a:t>
            </a:r>
            <a:r>
              <a:rPr lang="ru-RU" dirty="0">
                <a:solidFill>
                  <a:schemeClr val="accent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/>
                </a:solidFill>
              </a:rPr>
              <a:t> Необходимые документы:</a:t>
            </a:r>
            <a:r>
              <a:rPr lang="ru-RU" dirty="0"/>
              <a:t> паспорт и полис ОМС.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/>
                </a:solidFill>
              </a:rPr>
              <a:t> Место прохождения: </a:t>
            </a:r>
            <a:r>
              <a:rPr lang="ru-RU" dirty="0"/>
              <a:t>в поликлиниках, фельдшерских и мобильных пунктах, центрах здоровья.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/>
                </a:solidFill>
              </a:rPr>
              <a:t> Когда:  </a:t>
            </a:r>
            <a:r>
              <a:rPr lang="ru-RU" dirty="0"/>
              <a:t>В любое время. Обычно поликлиники работают в будни с 08:00, некоторые открыты и в выходные. Иногда для диспансеризации выделяют отдельные дни и часы, чтобы можно было сразу посетить врача, пройти обследование и сдать анализы. Это можно уточнить в регистратуре.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/>
                </a:solidFill>
              </a:rPr>
              <a:t> Кто может пройти: </a:t>
            </a:r>
            <a:r>
              <a:rPr lang="ru-RU" dirty="0"/>
              <a:t>люди от 18 лет до 39 лет раз в три года, после 40 лет диспансеризацию можно проходить каждый год.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>
                <a:solidFill>
                  <a:schemeClr val="accent1"/>
                </a:solidFill>
              </a:rPr>
              <a:t>Профилактические мероприятия в рамках диспансеризации проводятся бесплатно!</a:t>
            </a:r>
            <a:br>
              <a:rPr lang="ru-RU" dirty="0"/>
            </a:br>
            <a:endParaRPr lang="ru-RU" dirty="0">
              <a:solidFill>
                <a:schemeClr val="accent1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A2A423-72DD-4871-B2AE-63C986D8DA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90" y="162990"/>
            <a:ext cx="2277147" cy="6391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5708AA-6303-4DC8-B591-5DC8EA78A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03" t="11712" r="42322" b="33185"/>
          <a:stretch/>
        </p:blipFill>
        <p:spPr>
          <a:xfrm>
            <a:off x="586620" y="2343478"/>
            <a:ext cx="4032448" cy="3778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388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FDE075A-EFD3-406E-844E-940E2AF6E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Обследования и анализы назначают не по желанию пациента, а только те, что есть в правилах диспансеризации и показаны в конкретной ситуации. Минздрав РФ утверждает перечень для каждого возраста и пола.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Перед началом диспансеризации нужно будет заполнить согласие на медицинское вмешательство и анкету на наличие хронических неинфекционных заболеваний.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Сама диспансеризация состоит из двух этапов:</a:t>
            </a:r>
          </a:p>
          <a:p>
            <a:pPr marL="342900" indent="-342900">
              <a:buAutoNum type="arabicPeriod"/>
            </a:pPr>
            <a:r>
              <a:rPr lang="ru-RU" dirty="0"/>
              <a:t>Обязательные обследования из перечня Минздрава РФ</a:t>
            </a:r>
          </a:p>
          <a:p>
            <a:pPr marL="342900" indent="-342900">
              <a:buAutoNum type="arabicPeriod"/>
            </a:pPr>
            <a:r>
              <a:rPr lang="ru-RU" dirty="0"/>
              <a:t>Углубленный медицинский осмотр. Если на первом этапе обнаружатся риски, врач выдаст направления на углубленные обследования.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54885A3-962F-4E2B-A640-AFF34A61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24" y="1600200"/>
            <a:ext cx="3498979" cy="815286"/>
          </a:xfrm>
        </p:spPr>
        <p:txBody>
          <a:bodyPr>
            <a:noAutofit/>
          </a:bodyPr>
          <a:lstStyle/>
          <a:p>
            <a:r>
              <a:rPr lang="ru-RU" sz="4400" b="1" dirty="0"/>
              <a:t>ЧТО ЕЩЁ?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86958E-F2A2-4C25-91E3-968792EA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4" t="29000" r="51772" b="25850"/>
          <a:stretch/>
        </p:blipFill>
        <p:spPr>
          <a:xfrm>
            <a:off x="688377" y="2415486"/>
            <a:ext cx="3967463" cy="30963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1723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36497C-AC6E-46E5-B26C-365762743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25849" r="41140" b="16401"/>
          <a:stretch/>
        </p:blipFill>
        <p:spPr>
          <a:xfrm>
            <a:off x="0" y="176932"/>
            <a:ext cx="6315756" cy="51845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5FB72B-259D-41FC-84ED-6BE28343F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88" t="29000" r="41140" b="37400"/>
          <a:stretch/>
        </p:blipFill>
        <p:spPr>
          <a:xfrm>
            <a:off x="5519936" y="3488440"/>
            <a:ext cx="6552728" cy="323283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DCE6262-9484-4262-99B2-9E65C87FF88D}"/>
              </a:ext>
            </a:extLst>
          </p:cNvPr>
          <p:cNvSpPr txBox="1">
            <a:spLocks/>
          </p:cNvSpPr>
          <p:nvPr/>
        </p:nvSpPr>
        <p:spPr>
          <a:xfrm>
            <a:off x="80480" y="136724"/>
            <a:ext cx="10729192" cy="78668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chemeClr val="accent1"/>
                </a:solidFill>
              </a:rPr>
              <a:t>Обследования первого этапа диспансеризации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E52FAC-63FF-4642-AF25-72C88B7C9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6" t="29272" r="56222" b="28730"/>
          <a:stretch/>
        </p:blipFill>
        <p:spPr>
          <a:xfrm>
            <a:off x="6315756" y="764704"/>
            <a:ext cx="48928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03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1861A-99D2-405B-ADAD-1E4069C9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680" y="1916832"/>
            <a:ext cx="3720143" cy="2456442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Bahnschrift Condensed" panose="020B0502040204020203" pitchFamily="34" charset="0"/>
              </a:rPr>
              <a:t>ГРУППА ЗДОРОВЬЯ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устанавливается пациенту после проведения обследований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27B49D-1937-4634-9050-9D9A9575E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823" y="260648"/>
            <a:ext cx="7416825" cy="633670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dirty="0"/>
              <a:t>Группа здоровья 1.</a:t>
            </a:r>
            <a:r>
              <a:rPr lang="ru-RU" dirty="0"/>
              <a:t> Сюда относят граждан без хронических неинфекционных заболеваний и если факторов риска их развития нет либо они невелики. Когда при этом есть высокие сердечно-сосудистые риски, во время диспансеризации граждане получают профилактическую консультацию.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/>
              <a:t>Группа здоровья 2.</a:t>
            </a:r>
            <a:r>
              <a:rPr lang="ru-RU" dirty="0"/>
              <a:t> У людей из второй группы тоже нет хронических болезней, но есть факторы риска их развития, при этом сердечно-сосудистый риск высокий или очень высокий. Помимо консультации им могут назначить лекарства и диспансерное наблюдение.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/>
              <a:t>Группа здоровья 3а.</a:t>
            </a:r>
            <a:r>
              <a:rPr lang="ru-RU" dirty="0"/>
              <a:t> У людей из этой группы есть хронические неинфекционные заболевания, требующие диспансерного наблюдения или оказания медицинской помощи. Сюда же относят пациентов с подозрением на наличие этих заболеваний.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/>
              <a:t>Группа здоровья 3б.</a:t>
            </a:r>
            <a:r>
              <a:rPr lang="ru-RU" dirty="0"/>
              <a:t> Сюда относят людей без хронических неинфекционных заболеваний, которым нужно диспансерное наблюдение или медицинская помощь по поводу других болезней, например инфекционных.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</a:rPr>
              <a:t>Эта группа определения только диспансерного обследования!</a:t>
            </a:r>
          </a:p>
        </p:txBody>
      </p:sp>
    </p:spTree>
    <p:extLst>
      <p:ext uri="{BB962C8B-B14F-4D97-AF65-F5344CB8AC3E}">
        <p14:creationId xmlns:p14="http://schemas.microsoft.com/office/powerpoint/2010/main" val="2319720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0A89C-54D1-468D-9EFA-23F736B70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1" y="1484784"/>
            <a:ext cx="3888432" cy="3321583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Bahnschrift Condensed" panose="020B0502040204020203" pitchFamily="34" charset="0"/>
              </a:rPr>
              <a:t>ДИСПАНСЕРИЗАЦИЯ</a:t>
            </a:r>
            <a:r>
              <a:rPr lang="ru-RU" b="1" dirty="0"/>
              <a:t> для тех, кто перенес </a:t>
            </a:r>
            <a:r>
              <a:rPr lang="ru-RU" b="1" dirty="0" err="1"/>
              <a:t>коронавирусную</a:t>
            </a:r>
            <a:r>
              <a:rPr lang="ru-RU" b="1" dirty="0"/>
              <a:t> инфекцию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D8402E-71B4-47D7-9F2E-BC70B82D3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65" y="404664"/>
            <a:ext cx="6984776" cy="64533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Для тех, кто переболел COVID-19, предусмотрена углубленная диспансеризация. </a:t>
            </a:r>
          </a:p>
          <a:p>
            <a:pPr marL="0" indent="0">
              <a:buNone/>
            </a:pPr>
            <a:r>
              <a:rPr lang="ru-RU" dirty="0"/>
              <a:t>Ее можно пройти не менее чем через 60 дней после выздоровления.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</a:rPr>
              <a:t>К стандартному набору процедур диспансеризации таким людям добавят: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Измерение сатурации — уровня кислорода в крови.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Тест с шестиминутной ходьбой для измерения максимального расстояния, которое человек может за это время пройти в удобном для него темпе.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Спирометрию — оценку объема воздуха, проходящего через легкие: сколько его проходит и как быстро.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Общий и биохимический анализ крови для оценки общего состояния организма.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Анализ крови на Д-</a:t>
            </a:r>
            <a:r>
              <a:rPr lang="ru-RU" dirty="0" err="1"/>
              <a:t>димер</a:t>
            </a:r>
            <a:r>
              <a:rPr lang="ru-RU" dirty="0"/>
              <a:t>, чтобы выявить признаки тромбообразования.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Рентген легких, чтобы проверить их состояние после коронавируса.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</a:rPr>
              <a:t>После могут быть назначены дополнительные обследования.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847098-DA00-4ACE-B63A-07EBDAB2C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39500" r="55315" b="35300"/>
          <a:stretch/>
        </p:blipFill>
        <p:spPr>
          <a:xfrm>
            <a:off x="1235461" y="4221088"/>
            <a:ext cx="280831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98408"/>
      </p:ext>
    </p:extLst>
  </p:cSld>
  <p:clrMapOvr>
    <a:masterClrMapping/>
  </p:clrMapOvr>
</p:sld>
</file>

<file path=ppt/theme/theme1.xml><?xml version="1.0" encoding="utf-8"?>
<a:theme xmlns:a="http://schemas.openxmlformats.org/drawingml/2006/main" name="Атлас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Атлас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тлас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Атлас</Template>
  <TotalTime>2805</TotalTime>
  <Words>1067</Words>
  <Application>Microsoft Office PowerPoint</Application>
  <PresentationFormat>Широкоэкранный</PresentationFormat>
  <Paragraphs>81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Bahnschrift Condensed</vt:lpstr>
      <vt:lpstr>Calibri</vt:lpstr>
      <vt:lpstr>Calibri Light</vt:lpstr>
      <vt:lpstr>Cambria</vt:lpstr>
      <vt:lpstr>Rockwell</vt:lpstr>
      <vt:lpstr>Wingdings</vt:lpstr>
      <vt:lpstr>Атлас</vt:lpstr>
      <vt:lpstr>В рамках недели информированности о важности диспансеризации и профосмотров 19 - 25 февраля 2024 года   Откровения, которые заставят вас пересмотреть заботу о своем здоровье   </vt:lpstr>
      <vt:lpstr>ДИСПАНСЕРИЗАЦИЯ      Благодаря которому бесплатно вы пройдете комплекс обследований, который позволяет своевременно выявить и предотвратить хронические неинфекционные заболевания, в том числе злокачественные новообразования.  </vt:lpstr>
      <vt:lpstr>ОСНОВНАЯ ЗАДАЧА  ПРЕДОТВРАТИТЬ!</vt:lpstr>
      <vt:lpstr>ДЛЯ МЕНЯ ЭТО?</vt:lpstr>
      <vt:lpstr>КАК?</vt:lpstr>
      <vt:lpstr>ЧТО ЕЩЁ?</vt:lpstr>
      <vt:lpstr>Презентация PowerPoint</vt:lpstr>
      <vt:lpstr>ГРУППА ЗДОРОВЬЯ  устанавливается пациенту после проведения обследований</vt:lpstr>
      <vt:lpstr>ДИСПАНСЕРИЗАЦИЯ для тех, кто перенес коронавирусную инфекцию </vt:lpstr>
      <vt:lpstr>Часто задаваемые вопросы</vt:lpstr>
      <vt:lpstr>ОСМОТРЫ  Профессиональный  Профилактический </vt:lpstr>
      <vt:lpstr>Презентация PowerPoint</vt:lpstr>
      <vt:lpstr>Презентация PowerPoint</vt:lpstr>
      <vt:lpstr>Благодарю за внимание  к своему здоровью!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заболеваний желудочно-кишечного тракта</dc:title>
  <dc:creator>KIN</dc:creator>
  <cp:lastModifiedBy>User</cp:lastModifiedBy>
  <cp:revision>172</cp:revision>
  <dcterms:created xsi:type="dcterms:W3CDTF">2023-08-22T04:04:16Z</dcterms:created>
  <dcterms:modified xsi:type="dcterms:W3CDTF">2024-02-13T06:56:59Z</dcterms:modified>
</cp:coreProperties>
</file>