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ppt/_rels/presentation.xml.rels" ContentType="application/vnd.openxmlformats-package.relationships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.xml.rels" ContentType="application/vnd.openxmlformats-package.relationships+xml"/>
  <Override PartName="/ppt/slideLayouts/slideLayout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_rels/slideMaster7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12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11.xml.rels" ContentType="application/vnd.openxmlformats-package.relationships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7.xml" ContentType="application/vnd.openxmlformats-officedocument.presentationml.slideMaster+xml"/>
  <Override PartName="/ppt/presProps.xml" ContentType="application/vnd.openxmlformats-officedocument.presentationml.presProps+xml"/>
  <Override PartName="/ppt/media/hdphoto2.wdp" ContentType="image/vnd.ms-photo"/>
  <Override PartName="/ppt/media/hdphoto1.wdp" ContentType="image/vnd.ms-photo"/>
  <Override PartName="/ppt/media/image24.png" ContentType="image/png"/>
  <Override PartName="/ppt/media/image30.jpeg" ContentType="image/jpeg"/>
  <Override PartName="/ppt/media/image41.png" ContentType="image/png"/>
  <Override PartName="/ppt/media/image25.jpeg" ContentType="image/jpeg"/>
  <Override PartName="/ppt/media/image42.png" ContentType="image/png"/>
  <Override PartName="/ppt/media/image23.jpeg" ContentType="image/jpeg"/>
  <Override PartName="/ppt/media/image22.png" ContentType="image/png"/>
  <Override PartName="/ppt/media/image20.jpeg" ContentType="image/jpeg"/>
  <Override PartName="/ppt/media/image17.png" ContentType="image/png"/>
  <Override PartName="/ppt/media/image4.png" ContentType="image/png"/>
  <Override PartName="/ppt/media/image3.png" ContentType="image/png"/>
  <Override PartName="/ppt/media/image16.png" ContentType="image/png"/>
  <Override PartName="/ppt/media/image2.jpeg" ContentType="image/jpeg"/>
  <Override PartName="/ppt/media/image14.png" ContentType="image/png"/>
  <Override PartName="/ppt/media/image39.png" ContentType="image/png"/>
  <Override PartName="/ppt/media/image44.png" ContentType="image/png"/>
  <Override PartName="/ppt/media/image13.png" ContentType="image/png"/>
  <Override PartName="/ppt/media/image38.png" ContentType="image/png"/>
  <Override PartName="/ppt/media/image45.png" ContentType="image/png"/>
  <Override PartName="/ppt/media/image1.jpeg" ContentType="image/jpeg"/>
  <Override PartName="/ppt/media/image43.png" ContentType="image/png"/>
  <Override PartName="/ppt/media/image35.png" ContentType="image/png"/>
  <Override PartName="/ppt/media/image40.png" ContentType="image/png"/>
  <Override PartName="/ppt/media/image15.png" ContentType="image/png"/>
  <Override PartName="/ppt/media/image36.png" ContentType="image/png"/>
  <Override PartName="/ppt/media/image8.jpeg" ContentType="image/jpeg"/>
  <Override PartName="/ppt/media/image11.png" ContentType="image/png"/>
  <Override PartName="/ppt/media/image5.png" ContentType="image/png"/>
  <Override PartName="/ppt/media/image37.png" ContentType="image/png"/>
  <Override PartName="/ppt/media/image12.png" ContentType="image/png"/>
  <Override PartName="/ppt/media/image6.png" ContentType="image/png"/>
  <Override PartName="/ppt/media/image18.png" ContentType="image/png"/>
  <Override PartName="/ppt/media/image9.jpeg" ContentType="image/jpeg"/>
  <Override PartName="/ppt/media/image21.png" ContentType="image/png"/>
  <Override PartName="/ppt/media/image7.jpeg" ContentType="image/jpeg"/>
  <Override PartName="/ppt/media/image26.png" ContentType="image/png"/>
  <Override PartName="/ppt/media/image27.png" ContentType="image/png"/>
  <Override PartName="/ppt/media/image28.png" ContentType="image/png"/>
  <Override PartName="/ppt/media/image29.png" ContentType="image/png"/>
  <Override PartName="/ppt/media/image31.png" ContentType="image/png"/>
  <Override PartName="/ppt/media/image32.png" ContentType="image/png"/>
  <Override PartName="/ppt/media/image34.png" ContentType="image/png"/>
  <Override PartName="/ppt/media/image10.jpeg" ContentType="image/jpeg"/>
  <Override PartName="/ppt/media/image33.png" ContentType="image/png"/>
  <Override PartName="/ppt/media/image19.jpeg" ContentType="image/jpeg"/>
  <Override PartName="/ppt/presentation.xml" ContentType="application/vnd.openxmlformats-officedocument.presentationml.presentation.main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13.xml" ContentType="application/vnd.openxmlformats-officedocument.theme+xml"/>
  <Override PartName="/ppt/theme/theme4.xml" ContentType="application/vnd.openxmlformats-officedocument.theme+xml"/>
  <Override PartName="/ppt/theme/theme12.xml" ContentType="application/vnd.openxmlformats-officedocument.theme+xml"/>
  <Override PartName="/ppt/theme/theme3.xml" ContentType="application/vnd.openxmlformats-officedocument.theme+xml"/>
  <Override PartName="/ppt/theme/theme11.xml" ContentType="application/vnd.openxmlformats-officedocument.theme+xml"/>
  <Override PartName="/ppt/theme/theme8.xml" ContentType="application/vnd.openxmlformats-officedocument.theme+xml"/>
  <Override PartName="/ppt/theme/theme1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2.xml" ContentType="application/vnd.openxmlformats-officedocument.theme+xml"/>
  <Override PartName="/ppt/theme/theme7.xml" ContentType="application/vnd.openxmlformats-officedocument.theme+xml"/>
  <Override PartName="/ppt/notesSlides/_rels/notesSlide16.xml.rels" ContentType="application/vnd.openxmlformats-package.relationships+xml"/>
  <Override PartName="/ppt/notesSlides/_rels/notesSlide1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12.xml.rels" ContentType="application/vnd.openxmlformats-package.relationships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5.xml.rels" ContentType="application/vnd.openxmlformats-package.relationships+xml"/>
  <Override PartName="/ppt/slides/_rels/slide22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3.xml.rels" ContentType="application/vnd.openxmlformats-package.relationships+xml"/>
  <Override PartName="/ppt/slides/_rels/slide20.xml.rels" ContentType="application/vnd.openxmlformats-package.relationships+xml"/>
  <Override PartName="/ppt/slides/_rels/slide12.xml.rels" ContentType="application/vnd.openxmlformats-package.relationships+xml"/>
  <Override PartName="/ppt/slides/_rels/slide21.xml.rels" ContentType="application/vnd.openxmlformats-package.relationships+xml"/>
  <Override PartName="/ppt/slides/_rels/slide14.xml.rels" ContentType="application/vnd.openxmlformats-package.relationships+xml"/>
  <Override PartName="/ppt/slides/_rels/slide23.xml.rels" ContentType="application/vnd.openxmlformats-package.relationships+xml"/>
  <Override PartName="/ppt/slides/_rels/slide16.xml.rels" ContentType="application/vnd.openxmlformats-package.relationships+xml"/>
  <Override PartName="/ppt/slides/_rels/slide25.xml.rels" ContentType="application/vnd.openxmlformats-package.relationships+xml"/>
  <Override PartName="/ppt/slides/_rels/slide18.xml.rels" ContentType="application/vnd.openxmlformats-package.relationships+xml"/>
  <Override PartName="/ppt/slides/_rels/slide24.xml.rels" ContentType="application/vnd.openxmlformats-package.relationships+xml"/>
  <Override PartName="/ppt/slides/_rels/slide17.xml.rels" ContentType="application/vnd.openxmlformats-package.relationships+xml"/>
  <Override PartName="/ppt/slides/_rels/slide19.xml.rels" ContentType="application/vnd.openxmlformats-package.relationships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1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18.xml" ContentType="application/vnd.openxmlformats-officedocument.presentationml.slide+xml"/>
  <Override PartName="/ppt/slides/slide5.xml" ContentType="application/vnd.openxmlformats-officedocument.presentationml.slide+xml"/>
  <Override PartName="/ppt/slides/slide24.xml" ContentType="application/vnd.openxmlformats-officedocument.presentationml.slide+xml"/>
  <Override PartName="/ppt/slides/slide17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  <p:sldMasterId id="2147483654" r:id="rId5"/>
    <p:sldMasterId id="2147483656" r:id="rId6"/>
    <p:sldMasterId id="2147483658" r:id="rId7"/>
    <p:sldMasterId id="2147483660" r:id="rId8"/>
    <p:sldMasterId id="2147483662" r:id="rId9"/>
    <p:sldMasterId id="2147483664" r:id="rId10"/>
    <p:sldMasterId id="2147483666" r:id="rId11"/>
    <p:sldMasterId id="2147483668" r:id="rId12"/>
    <p:sldMasterId id="2147483670" r:id="rId13"/>
  </p:sldMasterIdLst>
  <p:notesMasterIdLst>
    <p:notesMasterId r:id="rId14"/>
  </p:notesMasterIdLst>
  <p:sldIdLst>
    <p:sldId id="256" r:id="rId15"/>
    <p:sldId id="257" r:id="rId16"/>
    <p:sldId id="258" r:id="rId17"/>
    <p:sldId id="259" r:id="rId18"/>
    <p:sldId id="260" r:id="rId19"/>
    <p:sldId id="261" r:id="rId20"/>
    <p:sldId id="262" r:id="rId21"/>
    <p:sldId id="263" r:id="rId22"/>
    <p:sldId id="264" r:id="rId23"/>
    <p:sldId id="265" r:id="rId24"/>
    <p:sldId id="266" r:id="rId25"/>
    <p:sldId id="267" r:id="rId26"/>
    <p:sldId id="268" r:id="rId27"/>
    <p:sldId id="269" r:id="rId28"/>
    <p:sldId id="270" r:id="rId29"/>
    <p:sldId id="271" r:id="rId30"/>
    <p:sldId id="272" r:id="rId31"/>
    <p:sldId id="273" r:id="rId32"/>
    <p:sldId id="274" r:id="rId33"/>
    <p:sldId id="275" r:id="rId34"/>
    <p:sldId id="276" r:id="rId35"/>
    <p:sldId id="277" r:id="rId36"/>
    <p:sldId id="278" r:id="rId37"/>
    <p:sldId id="279" r:id="rId38"/>
    <p:sldId id="280" r:id="rId39"/>
  </p:sldIdLst>
  <p:sldSz cx="12192000" cy="6858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Master" Target="slideMasters/slideMaster12.xml"/><Relationship Id="rId14" Type="http://schemas.openxmlformats.org/officeDocument/2006/relationships/notesMaster" Target="notesMasters/notesMaster1.xml"/><Relationship Id="rId15" Type="http://schemas.openxmlformats.org/officeDocument/2006/relationships/slide" Target="slides/slide1.xml"/><Relationship Id="rId16" Type="http://schemas.openxmlformats.org/officeDocument/2006/relationships/slide" Target="slides/slide2.xml"/><Relationship Id="rId17" Type="http://schemas.openxmlformats.org/officeDocument/2006/relationships/slide" Target="slides/slide3.xml"/><Relationship Id="rId18" Type="http://schemas.openxmlformats.org/officeDocument/2006/relationships/slide" Target="slides/slide4.xml"/><Relationship Id="rId19" Type="http://schemas.openxmlformats.org/officeDocument/2006/relationships/slide" Target="slides/slide5.xml"/><Relationship Id="rId20" Type="http://schemas.openxmlformats.org/officeDocument/2006/relationships/slide" Target="slides/slide6.xml"/><Relationship Id="rId21" Type="http://schemas.openxmlformats.org/officeDocument/2006/relationships/slide" Target="slides/slide7.xml"/><Relationship Id="rId22" Type="http://schemas.openxmlformats.org/officeDocument/2006/relationships/slide" Target="slides/slide8.xml"/><Relationship Id="rId23" Type="http://schemas.openxmlformats.org/officeDocument/2006/relationships/slide" Target="slides/slide9.xml"/><Relationship Id="rId24" Type="http://schemas.openxmlformats.org/officeDocument/2006/relationships/slide" Target="slides/slide10.xml"/><Relationship Id="rId25" Type="http://schemas.openxmlformats.org/officeDocument/2006/relationships/slide" Target="slides/slide11.xml"/><Relationship Id="rId26" Type="http://schemas.openxmlformats.org/officeDocument/2006/relationships/slide" Target="slides/slide12.xml"/><Relationship Id="rId27" Type="http://schemas.openxmlformats.org/officeDocument/2006/relationships/slide" Target="slides/slide13.xml"/><Relationship Id="rId28" Type="http://schemas.openxmlformats.org/officeDocument/2006/relationships/slide" Target="slides/slide14.xml"/><Relationship Id="rId29" Type="http://schemas.openxmlformats.org/officeDocument/2006/relationships/slide" Target="slides/slide15.xml"/><Relationship Id="rId30" Type="http://schemas.openxmlformats.org/officeDocument/2006/relationships/slide" Target="slides/slide16.xml"/><Relationship Id="rId31" Type="http://schemas.openxmlformats.org/officeDocument/2006/relationships/slide" Target="slides/slide17.xml"/><Relationship Id="rId32" Type="http://schemas.openxmlformats.org/officeDocument/2006/relationships/slide" Target="slides/slide18.xml"/><Relationship Id="rId33" Type="http://schemas.openxmlformats.org/officeDocument/2006/relationships/slide" Target="slides/slide19.xml"/><Relationship Id="rId34" Type="http://schemas.openxmlformats.org/officeDocument/2006/relationships/slide" Target="slides/slide20.xml"/><Relationship Id="rId35" Type="http://schemas.openxmlformats.org/officeDocument/2006/relationships/slide" Target="slides/slide21.xml"/><Relationship Id="rId36" Type="http://schemas.openxmlformats.org/officeDocument/2006/relationships/slide" Target="slides/slide22.xml"/><Relationship Id="rId37" Type="http://schemas.openxmlformats.org/officeDocument/2006/relationships/slide" Target="slides/slide23.xml"/><Relationship Id="rId38" Type="http://schemas.openxmlformats.org/officeDocument/2006/relationships/slide" Target="slides/slide24.xml"/><Relationship Id="rId39" Type="http://schemas.openxmlformats.org/officeDocument/2006/relationships/slide" Target="slides/slide25.xml"/><Relationship Id="rId40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1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перемещения страницы щёлкните мышью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None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Для правки формата примечаний щёлкните мышью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&lt;верхний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 type="dt" idx="25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4" name="PlaceHolder 5"/>
          <p:cNvSpPr>
            <a:spLocks noGrp="1"/>
          </p:cNvSpPr>
          <p:nvPr>
            <p:ph type="ftr" idx="26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5" name="PlaceHolder 6"/>
          <p:cNvSpPr>
            <a:spLocks noGrp="1"/>
          </p:cNvSpPr>
          <p:nvPr>
            <p:ph type="sldNum" idx="27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B2895FCF-5C2C-4EFA-B93C-347B5725A5CF}" type="slidenum"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4960" cy="3084840"/>
          </a:xfrm>
          <a:prstGeom prst="rect">
            <a:avLst/>
          </a:prstGeom>
          <a:ln w="0">
            <a:noFill/>
          </a:ln>
        </p:spPr>
      </p:sp>
      <p:sp>
        <p:nvSpPr>
          <p:cNvPr id="21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600" cy="35985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7" name="PlaceHolder 3"/>
          <p:cNvSpPr>
            <a:spLocks noGrp="1"/>
          </p:cNvSpPr>
          <p:nvPr>
            <p:ph type="sldNum" idx="28"/>
          </p:nvPr>
        </p:nvSpPr>
        <p:spPr>
          <a:xfrm>
            <a:off x="3884760" y="8685360"/>
            <a:ext cx="2970000" cy="456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rgbClr val="000000"/>
                </a:solidFill>
                <a:latin typeface="Arial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FA8E30C9-2EA3-4834-AD74-BF62AF2CD2AD}" type="slidenum">
              <a:rPr b="0" lang="ru-RU" sz="1200" spc="-1" strike="noStrike">
                <a:solidFill>
                  <a:srgbClr val="000000"/>
                </a:solidFill>
                <a:latin typeface="Arial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4960" cy="3084840"/>
          </a:xfrm>
          <a:prstGeom prst="rect">
            <a:avLst/>
          </a:prstGeom>
          <a:ln w="0">
            <a:noFill/>
          </a:ln>
        </p:spPr>
      </p:sp>
      <p:sp>
        <p:nvSpPr>
          <p:cNvPr id="21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600" cy="3598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0" name="PlaceHolder 3"/>
          <p:cNvSpPr>
            <a:spLocks noGrp="1"/>
          </p:cNvSpPr>
          <p:nvPr>
            <p:ph type="sldNum" idx="29"/>
          </p:nvPr>
        </p:nvSpPr>
        <p:spPr>
          <a:xfrm>
            <a:off x="3884760" y="8685360"/>
            <a:ext cx="2970000" cy="456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4EAC03B0-467E-4698-8A44-92D98250209C}" type="slidenum">
              <a:rPr b="0" lang="ru-RU" sz="1200" spc="-1" strike="noStrike">
                <a:solidFill>
                  <a:srgbClr val="000000"/>
                </a:solidFill>
                <a:latin typeface="Times New Roman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4960" cy="3084840"/>
          </a:xfrm>
          <a:prstGeom prst="rect">
            <a:avLst/>
          </a:prstGeom>
          <a:ln w="0">
            <a:noFill/>
          </a:ln>
        </p:spPr>
      </p:sp>
      <p:sp>
        <p:nvSpPr>
          <p:cNvPr id="22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600" cy="3598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3" name="PlaceHolder 3"/>
          <p:cNvSpPr>
            <a:spLocks noGrp="1"/>
          </p:cNvSpPr>
          <p:nvPr>
            <p:ph type="sldNum" idx="30"/>
          </p:nvPr>
        </p:nvSpPr>
        <p:spPr>
          <a:xfrm>
            <a:off x="3884760" y="8685360"/>
            <a:ext cx="2970000" cy="456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2FBD9F8A-329D-4841-A485-0E86C5F75DBB}" type="slidenum">
              <a:rPr b="0" lang="ru-RU" sz="1200" spc="-1" strike="noStrike">
                <a:solidFill>
                  <a:schemeClr val="dk1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4960" cy="3084840"/>
          </a:xfrm>
          <a:prstGeom prst="rect">
            <a:avLst/>
          </a:prstGeom>
          <a:ln w="0">
            <a:noFill/>
          </a:ln>
        </p:spPr>
      </p:sp>
      <p:sp>
        <p:nvSpPr>
          <p:cNvPr id="22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600" cy="3598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6" name="PlaceHolder 3"/>
          <p:cNvSpPr>
            <a:spLocks noGrp="1"/>
          </p:cNvSpPr>
          <p:nvPr>
            <p:ph type="sldNum" idx="31"/>
          </p:nvPr>
        </p:nvSpPr>
        <p:spPr>
          <a:xfrm>
            <a:off x="3884760" y="8685360"/>
            <a:ext cx="2970000" cy="456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ED19E5FB-14E0-4536-9434-A6569F448AF5}" type="slidenum">
              <a:rPr b="0" lang="ru-RU" sz="1200" spc="-1" strike="noStrike">
                <a:solidFill>
                  <a:schemeClr val="dk1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1066680" y="99360"/>
            <a:ext cx="10056600" cy="1323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1523880" y="1828800"/>
            <a:ext cx="9142200" cy="4570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3"/>
          </p:nvPr>
        </p:nvSpPr>
        <p:spPr/>
        <p:txBody>
          <a:bodyPr/>
          <a:p>
            <a:fld id="{5DF984D5-2C17-4645-8210-7F48A8D6E3AA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Обычный 8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75CA7D46-549E-4ECD-9799-5479836465C5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FD99202B-A0C9-4AB9-A3AC-313970C7985A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2DD9B21B-0150-4FA0-91A0-EC3F7133FBD7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066680" y="99360"/>
            <a:ext cx="10056600" cy="1323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1523880" y="1828800"/>
            <a:ext cx="9142200" cy="4570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9600A4DD-740C-4875-B6E9-96E02C738DCA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1066680" y="99360"/>
            <a:ext cx="10056600" cy="1323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/>
          </p:nvPr>
        </p:nvSpPr>
        <p:spPr>
          <a:xfrm>
            <a:off x="1523880" y="1828800"/>
            <a:ext cx="4461120" cy="4570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/>
          </p:nvPr>
        </p:nvSpPr>
        <p:spPr>
          <a:xfrm>
            <a:off x="6208560" y="1828800"/>
            <a:ext cx="4461120" cy="4570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4E95A1E3-9810-4B0F-A2A2-11B4DD9ADE3A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FC85F2CA-CE16-4E00-9610-5647A07E5F6A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8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1066680" y="99360"/>
            <a:ext cx="10056600" cy="1323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0"/>
          </p:nvPr>
        </p:nvSpPr>
        <p:spPr/>
        <p:txBody>
          <a:bodyPr/>
          <a:p>
            <a:fld id="{8F9FFAA4-BF95-41BB-8F76-8C327FA2E7C2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1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slideLayout" Target="../slideLayouts/slideLayout11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12.xml"/><Relationship Id="rId2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2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3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4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5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8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slideLayout" Target="../slideLayouts/slideLayout9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d9d9d9"/>
            </a:gs>
            <a:gs pos="100000">
              <a:srgbClr val="ffffff"/>
            </a:gs>
          </a:gsLst>
          <a:lin ang="81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красная полоса" hidden="1"/>
          <p:cNvSpPr/>
          <p:nvPr/>
        </p:nvSpPr>
        <p:spPr>
          <a:xfrm>
            <a:off x="0" y="0"/>
            <a:ext cx="12187080" cy="1522080"/>
          </a:xfrm>
          <a:prstGeom prst="rect">
            <a:avLst/>
          </a:prstGeom>
          <a:gradFill rotWithShape="0">
            <a:gsLst>
              <a:gs pos="0">
                <a:srgbClr val="b82d2f"/>
              </a:gs>
              <a:gs pos="100000">
                <a:srgbClr val="8a2223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Franklin Gothic Medium"/>
            </a:endParaRPr>
          </a:p>
        </p:txBody>
      </p:sp>
      <p:pic>
        <p:nvPicPr>
          <p:cNvPr id="1" name="Рисунок 6" descr="Линия электрокардиограммы"/>
          <p:cNvPicPr/>
          <p:nvPr/>
        </p:nvPicPr>
        <p:blipFill>
          <a:blip r:embed="rId2"/>
          <a:stretch/>
        </p:blipFill>
        <p:spPr>
          <a:xfrm>
            <a:off x="5188680" y="0"/>
            <a:ext cx="6998400" cy="6856200"/>
          </a:xfrm>
          <a:prstGeom prst="rect">
            <a:avLst/>
          </a:prstGeom>
          <a:ln w="0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1066680" y="99360"/>
            <a:ext cx="10056600" cy="1323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d9d9d9"/>
            </a:gs>
            <a:gs pos="100000">
              <a:srgbClr val="ffffff"/>
            </a:gs>
          </a:gsLst>
          <a:lin ang="162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красная полоса" hidden="1"/>
          <p:cNvSpPr/>
          <p:nvPr/>
        </p:nvSpPr>
        <p:spPr>
          <a:xfrm>
            <a:off x="0" y="0"/>
            <a:ext cx="12187080" cy="1522080"/>
          </a:xfrm>
          <a:prstGeom prst="rect">
            <a:avLst/>
          </a:prstGeom>
          <a:gradFill rotWithShape="0">
            <a:gsLst>
              <a:gs pos="0">
                <a:srgbClr val="b82d2f"/>
              </a:gs>
              <a:gs pos="100000">
                <a:srgbClr val="8a2223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Franklin Gothic Medium"/>
            </a:endParaRPr>
          </a:p>
        </p:txBody>
      </p:sp>
      <p:sp>
        <p:nvSpPr>
          <p:cNvPr id="51" name="PlaceHolder 1"/>
          <p:cNvSpPr>
            <a:spLocks noGrp="1"/>
          </p:cNvSpPr>
          <p:nvPr>
            <p:ph type="ftr" idx="22"/>
          </p:nvPr>
        </p:nvSpPr>
        <p:spPr>
          <a:xfrm>
            <a:off x="1066680" y="6481800"/>
            <a:ext cx="7846920" cy="237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sldNum" idx="23"/>
          </p:nvPr>
        </p:nvSpPr>
        <p:spPr>
          <a:xfrm>
            <a:off x="10287000" y="6481800"/>
            <a:ext cx="836280" cy="237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100" spc="-1" strike="noStrike">
                <a:solidFill>
                  <a:schemeClr val="dk1"/>
                </a:solidFill>
                <a:latin typeface="Franklin Gothic Medium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6FA845C1-99CF-48EC-BDD1-D54949166591}" type="slidenum">
              <a:rPr b="0" lang="ru-RU" sz="1100" spc="-1" strike="noStrike">
                <a:solidFill>
                  <a:schemeClr val="dk1"/>
                </a:solidFill>
                <a:latin typeface="Franklin Gothic Medium"/>
              </a:rPr>
              <a:t>&lt;номер&gt;</a:t>
            </a:fld>
            <a:endParaRPr b="0" lang="ru-RU" sz="11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dt" idx="24"/>
          </p:nvPr>
        </p:nvSpPr>
        <p:spPr>
          <a:xfrm>
            <a:off x="9067680" y="6465960"/>
            <a:ext cx="1064880" cy="237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7" r:id="rId2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d9d9d9"/>
            </a:gs>
            <a:gs pos="100000">
              <a:srgbClr val="ffffff"/>
            </a:gs>
          </a:gsLst>
          <a:lin ang="162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красная полоса" hidden="1"/>
          <p:cNvSpPr/>
          <p:nvPr/>
        </p:nvSpPr>
        <p:spPr>
          <a:xfrm>
            <a:off x="0" y="0"/>
            <a:ext cx="12187080" cy="1522080"/>
          </a:xfrm>
          <a:prstGeom prst="rect">
            <a:avLst/>
          </a:prstGeom>
          <a:gradFill rotWithShape="0">
            <a:gsLst>
              <a:gs pos="0">
                <a:srgbClr val="b82d2f"/>
              </a:gs>
              <a:gs pos="100000">
                <a:srgbClr val="8a2223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Franklin Gothic Medium"/>
            </a:endParaRPr>
          </a:p>
        </p:txBody>
      </p:sp>
      <p:sp>
        <p:nvSpPr>
          <p:cNvPr id="55" name="Прямоугольник 7"/>
          <p:cNvSpPr/>
          <p:nvPr/>
        </p:nvSpPr>
        <p:spPr>
          <a:xfrm>
            <a:off x="7008840" y="0"/>
            <a:ext cx="5178240" cy="6856200"/>
          </a:xfrm>
          <a:prstGeom prst="rect">
            <a:avLst/>
          </a:prstGeom>
          <a:gradFill rotWithShape="0">
            <a:gsLst>
              <a:gs pos="0">
                <a:srgbClr val="b82d2f"/>
              </a:gs>
              <a:gs pos="100000">
                <a:srgbClr val="8a2223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Franklin Gothic Medium"/>
            </a:endParaRPr>
          </a:p>
        </p:txBody>
      </p:sp>
      <p:sp>
        <p:nvSpPr>
          <p:cNvPr id="56" name="Прямоугольник 8"/>
          <p:cNvSpPr/>
          <p:nvPr/>
        </p:nvSpPr>
        <p:spPr>
          <a:xfrm>
            <a:off x="7255800" y="228600"/>
            <a:ext cx="4684680" cy="6399000"/>
          </a:xfrm>
          <a:prstGeom prst="rect">
            <a:avLst/>
          </a:prstGeom>
          <a:noFill/>
          <a:ln w="15875"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Franklin Gothic Medium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9" r:id="rId2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d9d9d9"/>
            </a:gs>
            <a:gs pos="100000">
              <a:srgbClr val="ffffff"/>
            </a:gs>
          </a:gsLst>
          <a:lin ang="162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красная полоса" hidden="1"/>
          <p:cNvSpPr/>
          <p:nvPr/>
        </p:nvSpPr>
        <p:spPr>
          <a:xfrm>
            <a:off x="0" y="0"/>
            <a:ext cx="12187080" cy="1522080"/>
          </a:xfrm>
          <a:prstGeom prst="rect">
            <a:avLst/>
          </a:prstGeom>
          <a:gradFill rotWithShape="0">
            <a:gsLst>
              <a:gs pos="0">
                <a:srgbClr val="b82d2f"/>
              </a:gs>
              <a:gs pos="100000">
                <a:srgbClr val="8a2223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Franklin Gothic Medium"/>
            </a:endParaRPr>
          </a:p>
        </p:txBody>
      </p:sp>
      <p:sp>
        <p:nvSpPr>
          <p:cNvPr id="58" name="Прямоугольник 7"/>
          <p:cNvSpPr/>
          <p:nvPr/>
        </p:nvSpPr>
        <p:spPr>
          <a:xfrm>
            <a:off x="7008840" y="0"/>
            <a:ext cx="5178240" cy="6856200"/>
          </a:xfrm>
          <a:prstGeom prst="rect">
            <a:avLst/>
          </a:prstGeom>
          <a:gradFill rotWithShape="0">
            <a:gsLst>
              <a:gs pos="0">
                <a:srgbClr val="b82d2f"/>
              </a:gs>
              <a:gs pos="100000">
                <a:srgbClr val="8a2223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Franklin Gothic Medium"/>
            </a:endParaRPr>
          </a:p>
        </p:txBody>
      </p:sp>
      <p:sp>
        <p:nvSpPr>
          <p:cNvPr id="59" name="Прямоугольник 8"/>
          <p:cNvSpPr/>
          <p:nvPr/>
        </p:nvSpPr>
        <p:spPr>
          <a:xfrm>
            <a:off x="7255800" y="228600"/>
            <a:ext cx="4684680" cy="6399000"/>
          </a:xfrm>
          <a:prstGeom prst="rect">
            <a:avLst/>
          </a:prstGeom>
          <a:noFill/>
          <a:ln w="15875"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Franklin Gothic Medium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1" r:id="rId2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d9d9d9"/>
            </a:gs>
            <a:gs pos="100000">
              <a:srgbClr val="ffffff"/>
            </a:gs>
          </a:gsLst>
          <a:lin ang="81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красная полоса" hidden="1"/>
          <p:cNvSpPr/>
          <p:nvPr/>
        </p:nvSpPr>
        <p:spPr>
          <a:xfrm>
            <a:off x="0" y="0"/>
            <a:ext cx="12187080" cy="1522080"/>
          </a:xfrm>
          <a:prstGeom prst="rect">
            <a:avLst/>
          </a:prstGeom>
          <a:gradFill rotWithShape="0">
            <a:gsLst>
              <a:gs pos="0">
                <a:srgbClr val="b82d2f"/>
              </a:gs>
              <a:gs pos="100000">
                <a:srgbClr val="8a2223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Franklin Gothic Medium"/>
            </a:endParaRPr>
          </a:p>
        </p:txBody>
      </p:sp>
      <p:pic>
        <p:nvPicPr>
          <p:cNvPr id="7" name="Рисунок 6" descr="Линия электрокардиограммы"/>
          <p:cNvPicPr/>
          <p:nvPr/>
        </p:nvPicPr>
        <p:blipFill>
          <a:blip r:embed="rId2"/>
          <a:stretch/>
        </p:blipFill>
        <p:spPr>
          <a:xfrm>
            <a:off x="5188680" y="0"/>
            <a:ext cx="6998400" cy="6856200"/>
          </a:xfrm>
          <a:prstGeom prst="rect">
            <a:avLst/>
          </a:prstGeom>
          <a:ln w="0">
            <a:noFill/>
          </a:ln>
        </p:spPr>
      </p:pic>
      <p:sp>
        <p:nvSpPr>
          <p:cNvPr id="8" name="PlaceHolder 1"/>
          <p:cNvSpPr>
            <a:spLocks noGrp="1"/>
          </p:cNvSpPr>
          <p:nvPr>
            <p:ph type="ftr" idx="1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-45000" bIns="-4500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ru-RU" sz="1800" spc="-1" strike="noStrike">
                <a:solidFill>
                  <a:schemeClr val="dk1"/>
                </a:solidFill>
                <a:latin typeface="Franklin Gothic Medium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800" spc="-1" strike="noStrike">
                <a:solidFill>
                  <a:schemeClr val="dk1"/>
                </a:solidFill>
                <a:latin typeface="Franklin Gothic Medium"/>
              </a:rPr>
              <a:t>&lt;нижний колонтитул&gt;</a:t>
            </a:r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sldNum" idx="2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-45000" bIns="-4500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ru-RU" sz="1800" spc="-1" strike="noStrike">
                <a:solidFill>
                  <a:schemeClr val="dk1"/>
                </a:solidFill>
                <a:latin typeface="Franklin Gothic Medium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fld id="{24F0AFC4-753D-497E-8BED-4CD5F2237DD0}" type="slidenum">
              <a:rPr b="0" lang="ru-RU" sz="1800" spc="-1" strike="noStrike">
                <a:solidFill>
                  <a:schemeClr val="dk1"/>
                </a:solidFill>
                <a:latin typeface="Franklin Gothic Medium"/>
              </a:rPr>
              <a:t>&lt;номер&gt;</a:t>
            </a:fld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 type="dt" idx="3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-45000" bIns="-45000" anchor="t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1" r:id="rId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d9d9d9"/>
            </a:gs>
            <a:gs pos="100000">
              <a:srgbClr val="ffffff"/>
            </a:gs>
          </a:gsLst>
          <a:lin ang="162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красная полоса"/>
          <p:cNvSpPr/>
          <p:nvPr/>
        </p:nvSpPr>
        <p:spPr>
          <a:xfrm>
            <a:off x="0" y="0"/>
            <a:ext cx="12187080" cy="1522080"/>
          </a:xfrm>
          <a:prstGeom prst="rect">
            <a:avLst/>
          </a:prstGeom>
          <a:gradFill rotWithShape="0">
            <a:gsLst>
              <a:gs pos="0">
                <a:srgbClr val="b82d2f"/>
              </a:gs>
              <a:gs pos="100000">
                <a:srgbClr val="8a2223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Franklin Gothic Medium"/>
            </a:endParaRPr>
          </a:p>
        </p:txBody>
      </p:sp>
      <p:sp>
        <p:nvSpPr>
          <p:cNvPr id="12" name="PlaceHolder 1"/>
          <p:cNvSpPr>
            <a:spLocks noGrp="1"/>
          </p:cNvSpPr>
          <p:nvPr>
            <p:ph type="ftr" idx="4"/>
          </p:nvPr>
        </p:nvSpPr>
        <p:spPr>
          <a:xfrm>
            <a:off x="1066680" y="6481800"/>
            <a:ext cx="7846920" cy="237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sldNum" idx="5"/>
          </p:nvPr>
        </p:nvSpPr>
        <p:spPr>
          <a:xfrm>
            <a:off x="10287000" y="6481800"/>
            <a:ext cx="836280" cy="237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100" spc="-1" strike="noStrike">
                <a:solidFill>
                  <a:schemeClr val="dk1"/>
                </a:solidFill>
                <a:latin typeface="Franklin Gothic Medium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65A1935E-6405-4F52-8A85-BBF9B473C73D}" type="slidenum">
              <a:rPr b="0" lang="ru-RU" sz="1100" spc="-1" strike="noStrike">
                <a:solidFill>
                  <a:schemeClr val="dk1"/>
                </a:solidFill>
                <a:latin typeface="Franklin Gothic Medium"/>
              </a:rPr>
              <a:t>&lt;номер&gt;</a:t>
            </a:fld>
            <a:endParaRPr b="0" lang="ru-RU" sz="11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dt" idx="6"/>
          </p:nvPr>
        </p:nvSpPr>
        <p:spPr>
          <a:xfrm>
            <a:off x="9067680" y="6465960"/>
            <a:ext cx="1064880" cy="237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3" r:id="rId2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d9d9d9"/>
            </a:gs>
            <a:gs pos="100000">
              <a:srgbClr val="ffffff"/>
            </a:gs>
          </a:gsLst>
          <a:lin ang="162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красная полоса" hidden="1"/>
          <p:cNvSpPr/>
          <p:nvPr/>
        </p:nvSpPr>
        <p:spPr>
          <a:xfrm>
            <a:off x="0" y="0"/>
            <a:ext cx="12187080" cy="1522080"/>
          </a:xfrm>
          <a:prstGeom prst="rect">
            <a:avLst/>
          </a:prstGeom>
          <a:gradFill rotWithShape="0">
            <a:gsLst>
              <a:gs pos="0">
                <a:srgbClr val="b82d2f"/>
              </a:gs>
              <a:gs pos="100000">
                <a:srgbClr val="8a2223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Franklin Gothic Medium"/>
            </a:endParaRPr>
          </a:p>
        </p:txBody>
      </p:sp>
      <p:sp>
        <p:nvSpPr>
          <p:cNvPr id="16" name="Прямоугольник 6"/>
          <p:cNvSpPr/>
          <p:nvPr/>
        </p:nvSpPr>
        <p:spPr>
          <a:xfrm>
            <a:off x="9982080" y="0"/>
            <a:ext cx="2207880" cy="6856200"/>
          </a:xfrm>
          <a:prstGeom prst="rect">
            <a:avLst/>
          </a:prstGeom>
          <a:gradFill rotWithShape="0">
            <a:gsLst>
              <a:gs pos="0">
                <a:srgbClr val="b82d2f"/>
              </a:gs>
              <a:gs pos="100000">
                <a:srgbClr val="8a2223"/>
              </a:gs>
            </a:gsLst>
            <a:lin ang="108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Franklin Gothic Medium"/>
            </a:endParaRPr>
          </a:p>
        </p:txBody>
      </p:sp>
      <p:sp>
        <p:nvSpPr>
          <p:cNvPr id="17" name="PlaceHolder 1"/>
          <p:cNvSpPr>
            <a:spLocks noGrp="1"/>
          </p:cNvSpPr>
          <p:nvPr>
            <p:ph type="ftr" idx="7"/>
          </p:nvPr>
        </p:nvSpPr>
        <p:spPr>
          <a:xfrm>
            <a:off x="1066680" y="6481800"/>
            <a:ext cx="7846920" cy="237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sldNum" idx="8"/>
          </p:nvPr>
        </p:nvSpPr>
        <p:spPr>
          <a:xfrm>
            <a:off x="10287000" y="6481800"/>
            <a:ext cx="836280" cy="237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100" spc="-1" strike="noStrike">
                <a:solidFill>
                  <a:schemeClr val="dk1"/>
                </a:solidFill>
                <a:latin typeface="Franklin Gothic Medium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6573ACE1-B662-450B-A22F-37DF7E1BD3C6}" type="slidenum">
              <a:rPr b="0" lang="ru-RU" sz="1100" spc="-1" strike="noStrike">
                <a:solidFill>
                  <a:schemeClr val="dk1"/>
                </a:solidFill>
                <a:latin typeface="Franklin Gothic Medium"/>
              </a:rPr>
              <a:t>&lt;номер&gt;</a:t>
            </a:fld>
            <a:endParaRPr b="0" lang="ru-RU" sz="11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dt" idx="9"/>
          </p:nvPr>
        </p:nvSpPr>
        <p:spPr>
          <a:xfrm>
            <a:off x="9067680" y="6465960"/>
            <a:ext cx="1064880" cy="237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5" r:id="rId2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d9d9d9"/>
            </a:gs>
            <a:gs pos="100000">
              <a:srgbClr val="ffffff"/>
            </a:gs>
          </a:gsLst>
          <a:lin ang="162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красная полоса"/>
          <p:cNvSpPr/>
          <p:nvPr/>
        </p:nvSpPr>
        <p:spPr>
          <a:xfrm>
            <a:off x="0" y="0"/>
            <a:ext cx="12187080" cy="1522080"/>
          </a:xfrm>
          <a:prstGeom prst="rect">
            <a:avLst/>
          </a:prstGeom>
          <a:gradFill rotWithShape="0">
            <a:gsLst>
              <a:gs pos="0">
                <a:srgbClr val="b82d2f"/>
              </a:gs>
              <a:gs pos="100000">
                <a:srgbClr val="8a2223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Franklin Gothic Medium"/>
            </a:endParaRPr>
          </a:p>
        </p:txBody>
      </p:sp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1066680" y="99360"/>
            <a:ext cx="10056600" cy="1323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1523880" y="1828800"/>
            <a:ext cx="9142200" cy="4570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ftr" idx="10"/>
          </p:nvPr>
        </p:nvSpPr>
        <p:spPr>
          <a:xfrm>
            <a:off x="1066680" y="6481800"/>
            <a:ext cx="7846920" cy="237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sldNum" idx="11"/>
          </p:nvPr>
        </p:nvSpPr>
        <p:spPr>
          <a:xfrm>
            <a:off x="10287000" y="6481800"/>
            <a:ext cx="836280" cy="237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100" spc="-1" strike="noStrike">
                <a:solidFill>
                  <a:schemeClr val="dk1"/>
                </a:solidFill>
                <a:latin typeface="Franklin Gothic Medium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286B9253-327A-496F-A9D9-E51E6CFB59AE}" type="slidenum">
              <a:rPr b="0" lang="ru-RU" sz="1100" spc="-1" strike="noStrike">
                <a:solidFill>
                  <a:schemeClr val="dk1"/>
                </a:solidFill>
                <a:latin typeface="Franklin Gothic Medium"/>
              </a:rPr>
              <a:t>&lt;номер&gt;</a:t>
            </a:fld>
            <a:endParaRPr b="0" lang="ru-RU" sz="11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" name="PlaceHolder 5"/>
          <p:cNvSpPr>
            <a:spLocks noGrp="1"/>
          </p:cNvSpPr>
          <p:nvPr>
            <p:ph type="dt" idx="12"/>
          </p:nvPr>
        </p:nvSpPr>
        <p:spPr>
          <a:xfrm>
            <a:off x="9067680" y="6465960"/>
            <a:ext cx="1064880" cy="237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7" r:id="rId2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b82d2f"/>
            </a:gs>
            <a:gs pos="100000">
              <a:srgbClr val="8a2223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красная полоса" hidden="1"/>
          <p:cNvSpPr/>
          <p:nvPr/>
        </p:nvSpPr>
        <p:spPr>
          <a:xfrm>
            <a:off x="0" y="0"/>
            <a:ext cx="12187080" cy="1522080"/>
          </a:xfrm>
          <a:prstGeom prst="rect">
            <a:avLst/>
          </a:prstGeom>
          <a:gradFill rotWithShape="0">
            <a:gsLst>
              <a:gs pos="0">
                <a:srgbClr val="b82d2f"/>
              </a:gs>
              <a:gs pos="100000">
                <a:srgbClr val="8a2223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Franklin Gothic Medium"/>
            </a:endParaRPr>
          </a:p>
        </p:txBody>
      </p:sp>
      <p:sp>
        <p:nvSpPr>
          <p:cNvPr id="29" name="Прямоугольник 6"/>
          <p:cNvSpPr/>
          <p:nvPr/>
        </p:nvSpPr>
        <p:spPr>
          <a:xfrm>
            <a:off x="264960" y="228600"/>
            <a:ext cx="11656800" cy="6399000"/>
          </a:xfrm>
          <a:prstGeom prst="rect">
            <a:avLst/>
          </a:prstGeom>
          <a:noFill/>
          <a:ln w="15875"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Franklin Gothic Medium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9" r:id="rId2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d9d9d9"/>
            </a:gs>
            <a:gs pos="100000">
              <a:srgbClr val="ffffff"/>
            </a:gs>
          </a:gsLst>
          <a:lin ang="162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красная полоса"/>
          <p:cNvSpPr/>
          <p:nvPr/>
        </p:nvSpPr>
        <p:spPr>
          <a:xfrm>
            <a:off x="0" y="0"/>
            <a:ext cx="12187080" cy="1522080"/>
          </a:xfrm>
          <a:prstGeom prst="rect">
            <a:avLst/>
          </a:prstGeom>
          <a:gradFill rotWithShape="0">
            <a:gsLst>
              <a:gs pos="0">
                <a:srgbClr val="b82d2f"/>
              </a:gs>
              <a:gs pos="100000">
                <a:srgbClr val="8a2223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Franklin Gothic Medium"/>
            </a:endParaRPr>
          </a:p>
        </p:txBody>
      </p:sp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1066680" y="99360"/>
            <a:ext cx="10056600" cy="1323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1523880" y="1828800"/>
            <a:ext cx="4461120" cy="4570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6208920" y="1828800"/>
            <a:ext cx="4461120" cy="4570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ftr" idx="13"/>
          </p:nvPr>
        </p:nvSpPr>
        <p:spPr>
          <a:xfrm>
            <a:off x="1066680" y="6481800"/>
            <a:ext cx="7846920" cy="237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sldNum" idx="14"/>
          </p:nvPr>
        </p:nvSpPr>
        <p:spPr>
          <a:xfrm>
            <a:off x="10287000" y="6481800"/>
            <a:ext cx="836280" cy="237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100" spc="-1" strike="noStrike">
                <a:solidFill>
                  <a:schemeClr val="dk1"/>
                </a:solidFill>
                <a:latin typeface="Franklin Gothic Medium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53AA08D5-03D6-4ABD-85B2-B30FA269F3DE}" type="slidenum">
              <a:rPr b="0" lang="ru-RU" sz="1100" spc="-1" strike="noStrike">
                <a:solidFill>
                  <a:schemeClr val="dk1"/>
                </a:solidFill>
                <a:latin typeface="Franklin Gothic Medium"/>
              </a:rPr>
              <a:t>&lt;номер&gt;</a:t>
            </a:fld>
            <a:endParaRPr b="0" lang="ru-RU" sz="11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dt" idx="15"/>
          </p:nvPr>
        </p:nvSpPr>
        <p:spPr>
          <a:xfrm>
            <a:off x="9067680" y="6465960"/>
            <a:ext cx="1064880" cy="237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1" r:id="rId2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d9d9d9"/>
            </a:gs>
            <a:gs pos="100000">
              <a:srgbClr val="ffffff"/>
            </a:gs>
          </a:gsLst>
          <a:lin ang="162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красная полоса"/>
          <p:cNvSpPr/>
          <p:nvPr/>
        </p:nvSpPr>
        <p:spPr>
          <a:xfrm>
            <a:off x="0" y="0"/>
            <a:ext cx="12187080" cy="1522080"/>
          </a:xfrm>
          <a:prstGeom prst="rect">
            <a:avLst/>
          </a:prstGeom>
          <a:gradFill rotWithShape="0">
            <a:gsLst>
              <a:gs pos="0">
                <a:srgbClr val="b82d2f"/>
              </a:gs>
              <a:gs pos="100000">
                <a:srgbClr val="8a2223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Franklin Gothic Medium"/>
            </a:endParaRPr>
          </a:p>
        </p:txBody>
      </p:sp>
      <p:sp>
        <p:nvSpPr>
          <p:cNvPr id="41" name="PlaceHolder 1"/>
          <p:cNvSpPr>
            <a:spLocks noGrp="1"/>
          </p:cNvSpPr>
          <p:nvPr>
            <p:ph type="ftr" idx="16"/>
          </p:nvPr>
        </p:nvSpPr>
        <p:spPr>
          <a:xfrm>
            <a:off x="1066680" y="6481800"/>
            <a:ext cx="7846920" cy="237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sldNum" idx="17"/>
          </p:nvPr>
        </p:nvSpPr>
        <p:spPr>
          <a:xfrm>
            <a:off x="10287000" y="6481800"/>
            <a:ext cx="836280" cy="237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100" spc="-1" strike="noStrike">
                <a:solidFill>
                  <a:schemeClr val="dk1"/>
                </a:solidFill>
                <a:latin typeface="Franklin Gothic Medium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3BC5DBBA-67B5-4244-A74C-CABB5C6B5C33}" type="slidenum">
              <a:rPr b="0" lang="ru-RU" sz="1100" spc="-1" strike="noStrike">
                <a:solidFill>
                  <a:schemeClr val="dk1"/>
                </a:solidFill>
                <a:latin typeface="Franklin Gothic Medium"/>
              </a:rPr>
              <a:t>&lt;номер&gt;</a:t>
            </a:fld>
            <a:endParaRPr b="0" lang="ru-RU" sz="11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 idx="18"/>
          </p:nvPr>
        </p:nvSpPr>
        <p:spPr>
          <a:xfrm>
            <a:off x="9067680" y="6465960"/>
            <a:ext cx="1064880" cy="237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3" r:id="rId2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d9d9d9"/>
            </a:gs>
            <a:gs pos="100000">
              <a:srgbClr val="ffffff"/>
            </a:gs>
          </a:gsLst>
          <a:lin ang="162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красная полоса"/>
          <p:cNvSpPr/>
          <p:nvPr/>
        </p:nvSpPr>
        <p:spPr>
          <a:xfrm>
            <a:off x="0" y="0"/>
            <a:ext cx="12187080" cy="1522080"/>
          </a:xfrm>
          <a:prstGeom prst="rect">
            <a:avLst/>
          </a:prstGeom>
          <a:gradFill rotWithShape="0">
            <a:gsLst>
              <a:gs pos="0">
                <a:srgbClr val="b82d2f"/>
              </a:gs>
              <a:gs pos="100000">
                <a:srgbClr val="8a2223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Franklin Gothic Medium"/>
            </a:endParaRPr>
          </a:p>
        </p:txBody>
      </p:sp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1066680" y="99360"/>
            <a:ext cx="10056600" cy="1323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ftr" idx="19"/>
          </p:nvPr>
        </p:nvSpPr>
        <p:spPr>
          <a:xfrm>
            <a:off x="1066680" y="6481800"/>
            <a:ext cx="7846920" cy="237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sldNum" idx="20"/>
          </p:nvPr>
        </p:nvSpPr>
        <p:spPr>
          <a:xfrm>
            <a:off x="10287000" y="6481800"/>
            <a:ext cx="836280" cy="237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100" spc="-1" strike="noStrike">
                <a:solidFill>
                  <a:schemeClr val="dk1"/>
                </a:solidFill>
                <a:latin typeface="Franklin Gothic Medium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70B41114-8D95-4D65-8162-2F219A5C41BD}" type="slidenum">
              <a:rPr b="0" lang="ru-RU" sz="1100" spc="-1" strike="noStrike">
                <a:solidFill>
                  <a:schemeClr val="dk1"/>
                </a:solidFill>
                <a:latin typeface="Franklin Gothic Medium"/>
              </a:rPr>
              <a:t>&lt;номер&gt;</a:t>
            </a:fld>
            <a:endParaRPr b="0" lang="ru-RU" sz="11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8" name="PlaceHolder 4"/>
          <p:cNvSpPr>
            <a:spLocks noGrp="1"/>
          </p:cNvSpPr>
          <p:nvPr>
            <p:ph type="dt" idx="21"/>
          </p:nvPr>
        </p:nvSpPr>
        <p:spPr>
          <a:xfrm>
            <a:off x="9067680" y="6465960"/>
            <a:ext cx="1064880" cy="237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5" r:id="rId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6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microsoft.com/office/2007/relationships/hdphoto" Target="../media/hdphoto1.wdp"/><Relationship Id="rId3" Type="http://schemas.openxmlformats.org/officeDocument/2006/relationships/image" Target="../media/image18.png"/><Relationship Id="rId4" Type="http://schemas.microsoft.com/office/2007/relationships/hdphoto" Target="../media/hdphoto2.wdp"/><Relationship Id="rId5" Type="http://schemas.openxmlformats.org/officeDocument/2006/relationships/image" Target="../media/image3.png"/><Relationship Id="rId6" Type="http://schemas.openxmlformats.org/officeDocument/2006/relationships/slideLayout" Target="../slideLayouts/slideLayout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image" Target="../media/image20.jpeg"/><Relationship Id="rId3" Type="http://schemas.openxmlformats.org/officeDocument/2006/relationships/image" Target="../media/image21.png"/><Relationship Id="rId4" Type="http://schemas.openxmlformats.org/officeDocument/2006/relationships/slideLayout" Target="../slideLayouts/slideLayout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3.jpeg"/><Relationship Id="rId3" Type="http://schemas.openxmlformats.org/officeDocument/2006/relationships/image" Target="../media/image21.png"/><Relationship Id="rId4" Type="http://schemas.openxmlformats.org/officeDocument/2006/relationships/slideLayout" Target="../slideLayouts/slideLayout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5.xml"/><Relationship Id="rId4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5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hyperlink" Target="http://34.rospotrebnadzor.ru/" TargetMode="External"/><Relationship Id="rId2" Type="http://schemas.openxmlformats.org/officeDocument/2006/relationships/image" Target="../media/image27.pn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5.xml"/><Relationship Id="rId5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image" Target="../media/image29.pn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image" Target="../media/image32.pn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slideLayout" Target="../slideLayouts/slideLayout5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3.png"/><Relationship Id="rId11" Type="http://schemas.openxmlformats.org/officeDocument/2006/relationships/slideLayout" Target="../slideLayouts/slideLayout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image" Target="../media/image9.jpeg"/><Relationship Id="rId3" Type="http://schemas.openxmlformats.org/officeDocument/2006/relationships/image" Target="../media/image10.jpeg"/><Relationship Id="rId4" Type="http://schemas.openxmlformats.org/officeDocument/2006/relationships/image" Target="../media/image11.png"/><Relationship Id="rId5" Type="http://schemas.openxmlformats.org/officeDocument/2006/relationships/image" Target="../media/image3.png"/><Relationship Id="rId6" Type="http://schemas.openxmlformats.org/officeDocument/2006/relationships/slideLayout" Target="../slideLayouts/slideLayout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https://static.ohga.it/wp-content/uploads/sites/24/2018/09/istock-494639164.jpg"/>
          <p:cNvPicPr/>
          <p:nvPr/>
        </p:nvPicPr>
        <p:blipFill>
          <a:blip r:embed="rId1"/>
          <a:srcRect l="17723" t="0" r="0" b="0"/>
          <a:stretch/>
        </p:blipFill>
        <p:spPr>
          <a:xfrm flipH="1">
            <a:off x="4478760" y="0"/>
            <a:ext cx="7854480" cy="6856200"/>
          </a:xfrm>
          <a:prstGeom prst="rect">
            <a:avLst/>
          </a:prstGeom>
          <a:ln w="0">
            <a:noFill/>
          </a:ln>
        </p:spPr>
      </p:pic>
      <p:sp>
        <p:nvSpPr>
          <p:cNvPr id="67" name="Прямоугольник 1"/>
          <p:cNvSpPr/>
          <p:nvPr/>
        </p:nvSpPr>
        <p:spPr>
          <a:xfrm>
            <a:off x="32400" y="0"/>
            <a:ext cx="12324960" cy="6856200"/>
          </a:xfrm>
          <a:prstGeom prst="rect">
            <a:avLst/>
          </a:prstGeom>
          <a:gradFill rotWithShape="0">
            <a:gsLst>
              <a:gs pos="42000">
                <a:srgbClr val="ffffff"/>
              </a:gs>
              <a:gs pos="68000">
                <a:srgbClr val="ffffff">
                  <a:alpha val="85000"/>
                </a:srgbClr>
              </a:gs>
              <a:gs pos="100000">
                <a:srgbClr val="ffffff">
                  <a:alpha val="20000"/>
                </a:srgbClr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350" spc="-1" strike="noStrike">
              <a:solidFill>
                <a:srgbClr val="ffffff"/>
              </a:solidFill>
              <a:latin typeface="Franklin Gothic Medium"/>
            </a:endParaRPr>
          </a:p>
        </p:txBody>
      </p:sp>
      <p:sp>
        <p:nvSpPr>
          <p:cNvPr id="68" name="TextBox 4"/>
          <p:cNvSpPr/>
          <p:nvPr/>
        </p:nvSpPr>
        <p:spPr>
          <a:xfrm>
            <a:off x="3152880" y="2614680"/>
            <a:ext cx="2612880" cy="640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395280">
              <a:lnSpc>
                <a:spcPct val="100000"/>
              </a:lnSpc>
            </a:pPr>
            <a:endParaRPr b="0" lang="ru-RU" sz="3570" spc="-1" strike="noStrike">
              <a:solidFill>
                <a:srgbClr val="3b4555"/>
              </a:solidFill>
              <a:latin typeface="Futura PT Medium"/>
            </a:endParaRPr>
          </a:p>
        </p:txBody>
      </p:sp>
      <p:sp>
        <p:nvSpPr>
          <p:cNvPr id="69" name="Прямоугольник 1"/>
          <p:cNvSpPr/>
          <p:nvPr/>
        </p:nvSpPr>
        <p:spPr>
          <a:xfrm>
            <a:off x="3152880" y="2657880"/>
            <a:ext cx="2548440" cy="640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395280">
              <a:lnSpc>
                <a:spcPct val="100000"/>
              </a:lnSpc>
            </a:pPr>
            <a:endParaRPr b="0" lang="ru-RU" sz="3570" spc="-1" strike="noStrike">
              <a:solidFill>
                <a:srgbClr val="3b4555"/>
              </a:solidFill>
              <a:latin typeface="Futura PT Medium"/>
            </a:endParaRPr>
          </a:p>
        </p:txBody>
      </p:sp>
      <p:sp>
        <p:nvSpPr>
          <p:cNvPr id="70" name="TextBox 7"/>
          <p:cNvSpPr/>
          <p:nvPr/>
        </p:nvSpPr>
        <p:spPr>
          <a:xfrm>
            <a:off x="409680" y="883440"/>
            <a:ext cx="8133840" cy="3015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ru-RU" sz="2400" spc="-1" strike="noStrike">
                <a:solidFill>
                  <a:srgbClr val="014b92"/>
                </a:solidFill>
                <a:latin typeface="Arial"/>
              </a:rPr>
              <a:t>ГБУЗ «КУЗБАССКИЙ ЦЕНТР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lang="ru-RU" sz="2400" spc="-1" strike="noStrike">
                <a:solidFill>
                  <a:srgbClr val="014b92"/>
                </a:solidFill>
                <a:latin typeface="Arial"/>
              </a:rPr>
              <a:t>ОБЩЕСТВЕННОГО ЗДОРОВЬЯ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lang="ru-RU" sz="2400" spc="-1" strike="noStrike">
                <a:solidFill>
                  <a:srgbClr val="014b92"/>
                </a:solidFill>
                <a:latin typeface="Arial"/>
              </a:rPr>
              <a:t>И МЕДИЦИНСКОЙ ПРОФИЛАКТИКИ»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lang="ru-RU" sz="2400" spc="-1" strike="noStrike">
                <a:solidFill>
                  <a:srgbClr val="ff0000"/>
                </a:solidFill>
                <a:latin typeface="Arial"/>
              </a:rPr>
              <a:t>НЕДЕЛЯ ОСВЕДОМЛЕННОСТИ 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lang="ru-RU" sz="2400" spc="-1" strike="noStrike">
                <a:solidFill>
                  <a:srgbClr val="ff0000"/>
                </a:solidFill>
                <a:latin typeface="Arial"/>
              </a:rPr>
              <a:t>О ЗАБОЛЕВАНИЯХ СЕРДЦА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lang="ru-RU" sz="2400" spc="-1" strike="noStrike">
                <a:solidFill>
                  <a:srgbClr val="ff0000"/>
                </a:solidFill>
                <a:latin typeface="Arial"/>
              </a:rPr>
              <a:t>( в честь международного дня осведомленности о пороках сердца 14 февраля)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71" name="Прямая соединительная линия 8"/>
          <p:cNvCxnSpPr/>
          <p:nvPr/>
        </p:nvCxnSpPr>
        <p:spPr>
          <a:xfrm>
            <a:off x="623160" y="4365000"/>
            <a:ext cx="6402600" cy="1800"/>
          </a:xfrm>
          <a:prstGeom prst="straightConnector1">
            <a:avLst/>
          </a:prstGeom>
          <a:ln w="57150">
            <a:solidFill>
              <a:srgbClr val="76c5f0"/>
            </a:solidFill>
            <a:round/>
          </a:ln>
        </p:spPr>
      </p:cxnSp>
      <p:sp>
        <p:nvSpPr>
          <p:cNvPr id="72" name="Заголовок 1"/>
          <p:cNvSpPr/>
          <p:nvPr/>
        </p:nvSpPr>
        <p:spPr>
          <a:xfrm>
            <a:off x="710640" y="4880880"/>
            <a:ext cx="6242040" cy="1092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rmAutofit fontScale="87222"/>
          </a:bodyPr>
          <a:p>
            <a:pPr defTabSz="914400">
              <a:lnSpc>
                <a:spcPct val="100000"/>
              </a:lnSpc>
            </a:pPr>
            <a:r>
              <a:rPr b="1" lang="ru-RU" sz="1600" spc="-1" strike="noStrike">
                <a:solidFill>
                  <a:srgbClr val="2b71b7"/>
                </a:solidFill>
                <a:latin typeface="Arial"/>
              </a:rPr>
              <a:t>КОЖИНОВА ИРИНА НИКОЛАЕВНА</a:t>
            </a:r>
            <a:br>
              <a:rPr sz="1600"/>
            </a:br>
            <a:r>
              <a:rPr b="1" lang="ru-RU" sz="1600" spc="-1" strike="noStrike">
                <a:solidFill>
                  <a:srgbClr val="2b71b7"/>
                </a:solidFill>
                <a:latin typeface="Arial"/>
              </a:rPr>
              <a:t>к.м.н., заведующий отделом</a:t>
            </a:r>
            <a:r>
              <a:rPr b="1" lang="ru-RU" sz="1600" spc="-1" strike="noStrike">
                <a:solidFill>
                  <a:srgbClr val="2b71b7"/>
                </a:solidFill>
                <a:latin typeface="Arial"/>
                <a:ea typeface="Calibri"/>
              </a:rPr>
              <a:t> разработки, реализации и мониторинга корпоративных программ </a:t>
            </a:r>
            <a:br>
              <a:rPr sz="1600"/>
            </a:br>
            <a:r>
              <a:rPr b="1" lang="ru-RU" sz="1600" spc="-1" strike="noStrike">
                <a:solidFill>
                  <a:srgbClr val="2b71b7"/>
                </a:solidFill>
                <a:latin typeface="Arial"/>
                <a:ea typeface="Calibri"/>
              </a:rPr>
              <a:t>ГБУЗ «Кузбасский центр общественного здоровья и медицинской профилактики»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2893320" y="72360"/>
            <a:ext cx="7997400" cy="1323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 fontScale="62222" lnSpcReduction="20000"/>
          </a:bodyPr>
          <a:p>
            <a:pPr indent="0" algn="ctr" defTabSz="914400">
              <a:lnSpc>
                <a:spcPct val="90000"/>
              </a:lnSpc>
              <a:buNone/>
              <a:tabLst>
                <a:tab algn="l" pos="0"/>
              </a:tabLst>
            </a:pPr>
            <a:br>
              <a:rPr sz="4400"/>
            </a:br>
            <a:r>
              <a:rPr b="1" lang="ru-RU" sz="4000" spc="-1" strike="noStrike">
                <a:solidFill>
                  <a:schemeClr val="lt1"/>
                </a:solidFill>
                <a:latin typeface="Franklin Gothic Medium"/>
                <a:ea typeface="Calibri"/>
              </a:rPr>
              <a:t>Основные рекомендации </a:t>
            </a:r>
            <a:br>
              <a:rPr sz="4000"/>
            </a:br>
            <a:r>
              <a:rPr b="1" lang="ru-RU" sz="4000" spc="-1" strike="noStrike">
                <a:solidFill>
                  <a:schemeClr val="lt1"/>
                </a:solidFill>
                <a:latin typeface="Franklin Gothic Medium"/>
                <a:ea typeface="Calibri"/>
              </a:rPr>
              <a:t>по физической активности</a:t>
            </a:r>
            <a:br>
              <a:rPr sz="4000"/>
            </a:br>
            <a:endParaRPr b="0" lang="ru-RU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/>
          </p:nvPr>
        </p:nvSpPr>
        <p:spPr>
          <a:xfrm>
            <a:off x="542160" y="1931760"/>
            <a:ext cx="10837080" cy="17244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457200" indent="-457200" algn="just" defTabSz="914400">
              <a:lnSpc>
                <a:spcPts val="2999"/>
              </a:lnSpc>
              <a:buClr>
                <a:srgbClr val="ff0000"/>
              </a:buClr>
              <a:buFont typeface="Arial"/>
              <a:buAutoNum type="arabicPeriod"/>
            </a:pPr>
            <a:r>
              <a:rPr b="0" lang="ru-RU" sz="1600" spc="-1" strike="noStrike">
                <a:solidFill>
                  <a:srgbClr val="000000"/>
                </a:solidFill>
                <a:latin typeface="Franklin Gothic Medium"/>
                <a:ea typeface="Times New Roman"/>
              </a:rPr>
              <a:t>Минимум </a:t>
            </a:r>
            <a:r>
              <a:rPr b="1" lang="ru-RU" sz="1600" spc="-1" strike="noStrike">
                <a:solidFill>
                  <a:srgbClr val="000000"/>
                </a:solidFill>
                <a:latin typeface="Franklin Gothic Medium"/>
                <a:ea typeface="Times New Roman"/>
              </a:rPr>
              <a:t>150-300 минут умеренной физической активности </a:t>
            </a:r>
            <a:r>
              <a:rPr b="0" lang="ru-RU" sz="1600" spc="-1" strike="noStrike">
                <a:solidFill>
                  <a:srgbClr val="000000"/>
                </a:solidFill>
                <a:latin typeface="Franklin Gothic Medium"/>
                <a:ea typeface="Times New Roman"/>
              </a:rPr>
              <a:t>или минимум </a:t>
            </a:r>
            <a:r>
              <a:rPr b="1" lang="ru-RU" sz="1600" spc="-1" strike="noStrike">
                <a:solidFill>
                  <a:srgbClr val="000000"/>
                </a:solidFill>
                <a:latin typeface="Franklin Gothic Medium"/>
                <a:ea typeface="Times New Roman"/>
              </a:rPr>
              <a:t>75-150 минут интенсивной физической активности </a:t>
            </a:r>
            <a:r>
              <a:rPr b="0" lang="ru-RU" sz="1600" spc="-1" strike="noStrike">
                <a:solidFill>
                  <a:srgbClr val="000000"/>
                </a:solidFill>
                <a:latin typeface="Franklin Gothic Medium"/>
                <a:ea typeface="Times New Roman"/>
              </a:rPr>
              <a:t>или эквивалентной комбинации в течение недели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-457200" algn="just" defTabSz="914400">
              <a:lnSpc>
                <a:spcPts val="2999"/>
              </a:lnSpc>
              <a:buClr>
                <a:srgbClr val="ff0000"/>
              </a:buClr>
              <a:buFont typeface="Arial"/>
              <a:buAutoNum type="arabicPeriod"/>
            </a:pPr>
            <a:r>
              <a:rPr b="0" lang="ru-RU" sz="1600" spc="-1" strike="noStrike">
                <a:solidFill>
                  <a:srgbClr val="000000"/>
                </a:solidFill>
                <a:latin typeface="Franklin Gothic Medium"/>
                <a:ea typeface="Times New Roman"/>
              </a:rPr>
              <a:t> </a:t>
            </a:r>
            <a:r>
              <a:rPr b="0" lang="ru-RU" sz="1600" spc="-1" strike="noStrike">
                <a:solidFill>
                  <a:schemeClr val="dk1">
                    <a:lumMod val="75000"/>
                    <a:lumOff val="25000"/>
                  </a:schemeClr>
                </a:solidFill>
                <a:latin typeface="Franklin Gothic Medium"/>
                <a:ea typeface="Times New Roman"/>
              </a:rPr>
              <a:t>Для получения дополнительных преимуществ для здоровья увеличить время </a:t>
            </a:r>
            <a:r>
              <a:rPr b="1" lang="ru-RU" sz="1600" spc="-1" strike="noStrike">
                <a:solidFill>
                  <a:schemeClr val="dk1">
                    <a:lumMod val="75000"/>
                    <a:lumOff val="25000"/>
                  </a:schemeClr>
                </a:solidFill>
                <a:latin typeface="Franklin Gothic Medium"/>
                <a:ea typeface="Times New Roman"/>
              </a:rPr>
              <a:t>умеренной физической активности более  300 минут в неделю  </a:t>
            </a:r>
            <a:r>
              <a:rPr b="0" lang="ru-RU" sz="1600" spc="-1" strike="noStrike">
                <a:solidFill>
                  <a:schemeClr val="dk1">
                    <a:lumMod val="75000"/>
                    <a:lumOff val="25000"/>
                  </a:schemeClr>
                </a:solidFill>
                <a:latin typeface="Franklin Gothic Medium"/>
                <a:ea typeface="Times New Roman"/>
              </a:rPr>
              <a:t>или время </a:t>
            </a:r>
            <a:r>
              <a:rPr b="1" lang="ru-RU" sz="1600" spc="-1" strike="noStrike">
                <a:solidFill>
                  <a:schemeClr val="dk1">
                    <a:lumMod val="75000"/>
                    <a:lumOff val="25000"/>
                  </a:schemeClr>
                </a:solidFill>
                <a:latin typeface="Franklin Gothic Medium"/>
                <a:ea typeface="Times New Roman"/>
              </a:rPr>
              <a:t>интенсивной физической активности более 150 минут в неделю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9" name="Рисунок 7" descr=""/>
          <p:cNvPicPr/>
          <p:nvPr/>
        </p:nvPicPr>
        <p:blipFill>
          <a:blip r:embed="rId1"/>
          <a:stretch/>
        </p:blipFill>
        <p:spPr>
          <a:xfrm>
            <a:off x="4140000" y="4281480"/>
            <a:ext cx="2931840" cy="2198520"/>
          </a:xfrm>
          <a:prstGeom prst="rect">
            <a:avLst/>
          </a:prstGeom>
          <a:ln w="0">
            <a:solidFill>
              <a:srgbClr val="b82d2f"/>
            </a:solidFill>
          </a:ln>
        </p:spPr>
      </p:pic>
      <p:pic>
        <p:nvPicPr>
          <p:cNvPr id="110" name="Рисунок 3" descr=""/>
          <p:cNvPicPr/>
          <p:nvPr/>
        </p:nvPicPr>
        <p:blipFill>
          <a:blip r:embed="rId2"/>
          <a:stretch/>
        </p:blipFill>
        <p:spPr>
          <a:xfrm>
            <a:off x="0" y="-50760"/>
            <a:ext cx="1971720" cy="552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extBox 10"/>
          <p:cNvSpPr/>
          <p:nvPr/>
        </p:nvSpPr>
        <p:spPr>
          <a:xfrm>
            <a:off x="4655880" y="1845000"/>
            <a:ext cx="6910920" cy="228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</a:pPr>
            <a:r>
              <a:rPr b="1" lang="ru-RU" sz="1600" spc="-1" strike="noStrike">
                <a:solidFill>
                  <a:srgbClr val="ff0000"/>
                </a:solidFill>
                <a:latin typeface="Franklin Gothic Medium"/>
              </a:rPr>
              <a:t>	</a:t>
            </a:r>
            <a:r>
              <a:rPr b="1" lang="ru-RU" sz="1600" spc="-1" strike="noStrike">
                <a:solidFill>
                  <a:srgbClr val="ff0000"/>
                </a:solidFill>
                <a:latin typeface="Franklin Gothic Medium"/>
              </a:rPr>
              <a:t>Следи за своим питанием</a:t>
            </a:r>
            <a:r>
              <a:rPr b="0" lang="ru-RU" sz="1600" spc="-1" strike="noStrike">
                <a:solidFill>
                  <a:srgbClr val="ff0000"/>
                </a:solidFill>
                <a:latin typeface="Franklin Gothic Medium"/>
              </a:rPr>
              <a:t>. </a:t>
            </a:r>
            <a:r>
              <a:rPr b="0" lang="ru-RU" sz="1600" spc="-1" strike="noStrike">
                <a:solidFill>
                  <a:srgbClr val="242424"/>
                </a:solidFill>
                <a:latin typeface="Franklin Gothic Medium"/>
              </a:rPr>
              <a:t>Рацион должен быть разнообразным и сбалансированным, откажитесь от фастфуда, избегайте переедания, включите в рацион продукты с полиненасыщенными жирными кислотами (рыба, орехи), ежедневно употребляйте фрукты и овощи в достаточном количестве (не менее 400 грамм), ограничьте потребление поваренной соли, также следите за употреблением сахара (норма сладостей в день — не более 30 граммов).</a:t>
            </a:r>
            <a:r>
              <a:rPr b="0" lang="ru-RU" sz="1600" spc="-1" strike="noStrike">
                <a:solidFill>
                  <a:srgbClr val="333333"/>
                </a:solidFill>
                <a:latin typeface="Franklin Gothic Medium"/>
              </a:rPr>
              <a:t> 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2" name="Рисунок 6" descr=""/>
          <p:cNvPicPr/>
          <p:nvPr/>
        </p:nvPicPr>
        <p:blipFill>
          <a:blip r:embed="rId1"/>
          <a:stretch/>
        </p:blipFill>
        <p:spPr>
          <a:xfrm>
            <a:off x="767520" y="2955960"/>
            <a:ext cx="3125520" cy="2082960"/>
          </a:xfrm>
          <a:prstGeom prst="rect">
            <a:avLst/>
          </a:prstGeom>
          <a:ln w="0">
            <a:solidFill>
              <a:srgbClr val="b82d2f"/>
            </a:solidFill>
          </a:ln>
        </p:spPr>
      </p:pic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3071520" y="99360"/>
            <a:ext cx="8051760" cy="1323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algn="ctr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ru-RU" sz="3600" spc="-1" strike="noStrike">
                <a:solidFill>
                  <a:schemeClr val="lt1"/>
                </a:solidFill>
                <a:latin typeface="Franklin Gothic Medium"/>
              </a:rPr>
              <a:t>Предупреди заболевание сердца! </a:t>
            </a: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TextBox 15"/>
          <p:cNvSpPr/>
          <p:nvPr/>
        </p:nvSpPr>
        <p:spPr>
          <a:xfrm>
            <a:off x="4691880" y="4464720"/>
            <a:ext cx="6838920" cy="1582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ru-RU" sz="1800" spc="-1" strike="noStrike">
                <a:solidFill>
                  <a:srgbClr val="ff0000"/>
                </a:solidFill>
                <a:latin typeface="Franklin Gothic Medium"/>
              </a:rPr>
              <a:t>	</a:t>
            </a:r>
            <a:r>
              <a:rPr b="1" lang="ru-RU" sz="1600" spc="-1" strike="noStrike">
                <a:solidFill>
                  <a:srgbClr val="ff0000"/>
                </a:solidFill>
                <a:latin typeface="Franklin Gothic Medium"/>
              </a:rPr>
              <a:t>Поддерживай оптимальную массу тела</a:t>
            </a:r>
            <a:r>
              <a:rPr b="0" lang="ru-RU" sz="1600" spc="-1" strike="noStrike">
                <a:solidFill>
                  <a:srgbClr val="242424"/>
                </a:solidFill>
                <a:latin typeface="Franklin Gothic Medium"/>
              </a:rPr>
              <a:t>. В каждом лишнем килограмме жировой ткани находится множество кровеносных сосудов, что значительно увеличивает нагрузку на сердце. Также, избыточный вес приводит к нарушению обмена веществ, а именно повышению уровня сахара и холестерина в крови.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5" name="Рисунок 2" descr=""/>
          <p:cNvPicPr/>
          <p:nvPr/>
        </p:nvPicPr>
        <p:blipFill>
          <a:blip r:embed="rId2"/>
          <a:stretch/>
        </p:blipFill>
        <p:spPr>
          <a:xfrm>
            <a:off x="0" y="-50760"/>
            <a:ext cx="1971720" cy="552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Рисунок 11" descr=""/>
          <p:cNvPicPr/>
          <p:nvPr/>
        </p:nvPicPr>
        <p:blipFill>
          <a:blip r:embed="rId1"/>
          <a:srcRect l="0" t="0" r="0" b="63312"/>
          <a:stretch/>
        </p:blipFill>
        <p:spPr>
          <a:xfrm>
            <a:off x="5783760" y="2132280"/>
            <a:ext cx="4958280" cy="1764000"/>
          </a:xfrm>
          <a:prstGeom prst="rect">
            <a:avLst/>
          </a:prstGeom>
          <a:ln w="0">
            <a:solidFill>
              <a:srgbClr val="b82d2f"/>
            </a:solidFill>
          </a:ln>
        </p:spPr>
      </p:pic>
      <p:sp>
        <p:nvSpPr>
          <p:cNvPr id="117" name="Заголовок 1"/>
          <p:cNvSpPr/>
          <p:nvPr/>
        </p:nvSpPr>
        <p:spPr>
          <a:xfrm>
            <a:off x="2729160" y="101520"/>
            <a:ext cx="8816760" cy="132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 defTabSz="914400">
              <a:lnSpc>
                <a:spcPct val="90000"/>
              </a:lnSpc>
            </a:pPr>
            <a:r>
              <a:rPr b="1" lang="ru-RU" sz="3600" spc="-1" strike="noStrike">
                <a:solidFill>
                  <a:schemeClr val="lt1"/>
                </a:solidFill>
                <a:latin typeface="Franklin Gothic Medium"/>
              </a:rPr>
              <a:t>Контролируйте объем талии </a:t>
            </a: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90000"/>
              </a:lnSpc>
            </a:pPr>
            <a:r>
              <a:rPr b="1" lang="ru-RU" sz="3600" spc="-1" strike="noStrike">
                <a:solidFill>
                  <a:schemeClr val="lt1"/>
                </a:solidFill>
                <a:latin typeface="Franklin Gothic Medium"/>
              </a:rPr>
              <a:t>и вес тела !</a:t>
            </a: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8" name="Рисунок 6" descr=""/>
          <p:cNvPicPr/>
          <p:nvPr/>
        </p:nvPicPr>
        <p:blipFill>
          <a:blip r:embed="rId2"/>
          <a:stretch/>
        </p:blipFill>
        <p:spPr>
          <a:xfrm>
            <a:off x="720000" y="2520000"/>
            <a:ext cx="3778920" cy="2644920"/>
          </a:xfrm>
          <a:prstGeom prst="rect">
            <a:avLst/>
          </a:prstGeom>
          <a:ln w="0">
            <a:solidFill>
              <a:srgbClr val="b82d2f"/>
            </a:solidFill>
          </a:ln>
          <a:scene3d>
            <a:camera prst="orthographicFront">
              <a:rot lat="0" lon="0" rev="0"/>
            </a:camera>
            <a:lightRig dir="t" rig="contrasting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19" name="Рисунок 3" descr=""/>
          <p:cNvPicPr/>
          <p:nvPr/>
        </p:nvPicPr>
        <p:blipFill>
          <a:blip r:embed="rId3"/>
          <a:srcRect l="2488" t="21036" r="2192" b="33788"/>
          <a:stretch/>
        </p:blipFill>
        <p:spPr>
          <a:xfrm>
            <a:off x="5116320" y="4163040"/>
            <a:ext cx="6723360" cy="2383200"/>
          </a:xfrm>
          <a:prstGeom prst="rect">
            <a:avLst/>
          </a:prstGeom>
          <a:ln w="0">
            <a:solidFill>
              <a:srgbClr val="000000"/>
            </a:solidFill>
          </a:ln>
          <a:scene3d>
            <a:camera prst="orthographicFront">
              <a:rot lat="0" lon="0" rev="0"/>
            </a:camera>
            <a:lightRig dir="t" rig="contrasting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20" name="Рисунок 2" descr=""/>
          <p:cNvPicPr/>
          <p:nvPr/>
        </p:nvPicPr>
        <p:blipFill>
          <a:blip r:embed="rId4"/>
          <a:stretch/>
        </p:blipFill>
        <p:spPr>
          <a:xfrm>
            <a:off x="0" y="-50760"/>
            <a:ext cx="1971720" cy="552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/>
          </p:nvPr>
        </p:nvSpPr>
        <p:spPr>
          <a:xfrm>
            <a:off x="377280" y="1818720"/>
            <a:ext cx="7411320" cy="4518360"/>
          </a:xfrm>
          <a:prstGeom prst="rect">
            <a:avLst/>
          </a:prstGeom>
          <a:solidFill>
            <a:schemeClr val="lt1">
              <a:lumMod val="85000"/>
            </a:schemeClr>
          </a:solidFill>
          <a:ln w="0">
            <a:solidFill>
              <a:schemeClr val="accent1"/>
            </a:solidFill>
          </a:ln>
        </p:spPr>
        <p:txBody>
          <a:bodyPr lIns="91440" rIns="91440" tIns="45720" bIns="45720" anchor="t">
            <a:noAutofit/>
          </a:bodyPr>
          <a:p>
            <a:pPr indent="0" algn="just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600" spc="-1" strike="noStrike">
                <a:solidFill>
                  <a:schemeClr val="dk1"/>
                </a:solidFill>
                <a:latin typeface="Franklin Gothic Medium"/>
              </a:rPr>
              <a:t>	</a:t>
            </a:r>
            <a:r>
              <a:rPr b="0" lang="ru-RU" sz="1600" spc="-1" strike="noStrike">
                <a:solidFill>
                  <a:schemeClr val="dk1"/>
                </a:solidFill>
                <a:latin typeface="Franklin Gothic Medium"/>
              </a:rPr>
              <a:t>	</a:t>
            </a:r>
            <a:r>
              <a:rPr b="0" lang="ru-RU" sz="1600" spc="-1" strike="noStrike">
                <a:solidFill>
                  <a:schemeClr val="dk1"/>
                </a:solidFill>
                <a:latin typeface="Franklin Gothic Medium"/>
              </a:rPr>
              <a:t>Доставка кислорода к сердечной мышце резко нарушается из-за блокирования гемоглобина крови окисью углерода из табачного дыма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indent="0" algn="just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600" spc="-1" strike="noStrike">
                <a:solidFill>
                  <a:srgbClr val="ff0000"/>
                </a:solidFill>
                <a:latin typeface="Franklin Gothic Medium"/>
              </a:rPr>
              <a:t>	</a:t>
            </a:r>
            <a:r>
              <a:rPr b="0" lang="ru-RU" sz="1600" spc="-1" strike="noStrike">
                <a:solidFill>
                  <a:srgbClr val="ff0000"/>
                </a:solidFill>
                <a:latin typeface="Franklin Gothic Medium"/>
              </a:rPr>
              <a:t>	</a:t>
            </a:r>
            <a:r>
              <a:rPr b="0" lang="ru-RU" sz="1600" spc="-1" strike="noStrike">
                <a:solidFill>
                  <a:srgbClr val="ff0000"/>
                </a:solidFill>
                <a:latin typeface="Franklin Gothic Medium"/>
              </a:rPr>
              <a:t>Повышается давление: </a:t>
            </a:r>
            <a:r>
              <a:rPr b="0" lang="ru-RU" sz="1600" spc="-1" strike="noStrike">
                <a:solidFill>
                  <a:schemeClr val="dk1"/>
                </a:solidFill>
                <a:latin typeface="Franklin Gothic Medium"/>
              </a:rPr>
              <a:t>артерии суживаются, вынуждая сердце работать с большей нагрузкой - сердце увеличивается в размерах и повреждается миокард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indent="0" algn="just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600" spc="-1" strike="noStrike">
                <a:solidFill>
                  <a:srgbClr val="ff0000"/>
                </a:solidFill>
                <a:latin typeface="Franklin Gothic Medium"/>
              </a:rPr>
              <a:t>	</a:t>
            </a:r>
            <a:r>
              <a:rPr b="0" lang="ru-RU" sz="1600" spc="-1" strike="noStrike">
                <a:solidFill>
                  <a:srgbClr val="ff0000"/>
                </a:solidFill>
                <a:latin typeface="Franklin Gothic Medium"/>
              </a:rPr>
              <a:t>	</a:t>
            </a:r>
            <a:r>
              <a:rPr b="0" lang="ru-RU" sz="1600" spc="-1" strike="noStrike">
                <a:solidFill>
                  <a:srgbClr val="ff0000"/>
                </a:solidFill>
                <a:latin typeface="Franklin Gothic Medium"/>
              </a:rPr>
              <a:t>Повышается уровень холестерина </a:t>
            </a:r>
            <a:r>
              <a:rPr b="0" lang="ru-RU" sz="1600" spc="-1" strike="noStrike">
                <a:solidFill>
                  <a:schemeClr val="dk1"/>
                </a:solidFill>
                <a:latin typeface="Franklin Gothic Medium"/>
              </a:rPr>
              <a:t>в крови (на стенках артерий откладываются продукты жирового обмена с формированием атеросклеротических бляшек, ведущих к нарушению кровообращения)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indent="0" algn="just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600" spc="-1" strike="noStrike">
                <a:solidFill>
                  <a:schemeClr val="dk1"/>
                </a:solidFill>
                <a:latin typeface="Franklin Gothic Medium"/>
              </a:rPr>
              <a:t>У курильщиков </a:t>
            </a:r>
            <a:r>
              <a:rPr b="0" lang="ru-RU" sz="1600" spc="-1" strike="noStrike">
                <a:solidFill>
                  <a:srgbClr val="ff0000"/>
                </a:solidFill>
                <a:latin typeface="Franklin Gothic Medium"/>
              </a:rPr>
              <a:t>риск инфаркта миокарда </a:t>
            </a:r>
            <a:r>
              <a:rPr b="0" lang="ru-RU" sz="1600" spc="-1" strike="noStrike">
                <a:solidFill>
                  <a:schemeClr val="dk1"/>
                </a:solidFill>
                <a:latin typeface="Franklin Gothic Medium"/>
              </a:rPr>
              <a:t>в 4–5 раз выше, чем у некурящих. При  повышенном уровне холестерина в крови и высоком артериальном давлении риск развития сердечного приступа возрастает в 8 раз!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indent="0" algn="just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600" spc="-1" strike="noStrike">
                <a:solidFill>
                  <a:srgbClr val="ff0000"/>
                </a:solidFill>
                <a:latin typeface="Franklin Gothic Medium"/>
              </a:rPr>
              <a:t>	</a:t>
            </a:r>
            <a:r>
              <a:rPr b="0" lang="ru-RU" sz="1600" spc="-1" strike="noStrike">
                <a:solidFill>
                  <a:srgbClr val="ff0000"/>
                </a:solidFill>
                <a:latin typeface="Franklin Gothic Medium"/>
              </a:rPr>
              <a:t>	</a:t>
            </a:r>
            <a:r>
              <a:rPr b="0" lang="ru-RU" sz="1600" spc="-1" strike="noStrike">
                <a:solidFill>
                  <a:srgbClr val="ff0000"/>
                </a:solidFill>
                <a:latin typeface="Franklin Gothic Medium"/>
              </a:rPr>
              <a:t>Инсульт </a:t>
            </a:r>
            <a:r>
              <a:rPr b="0" lang="ru-RU" sz="1600" spc="-1" strike="noStrike">
                <a:solidFill>
                  <a:schemeClr val="dk1"/>
                </a:solidFill>
                <a:latin typeface="Franklin Gothic Medium"/>
              </a:rPr>
              <a:t>(острое нарушение мозгового кровообращения) происходит в 4–8 раз чаще, чем у некурящих. Заядлые курильщики с повышенным артериальным давлением склонны к развитию злокачественной формы гипертонии (более чем у трети курильщиков - 34,6% до 30 лет)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indent="0" algn="just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600" spc="-1" strike="noStrike">
                <a:solidFill>
                  <a:schemeClr val="dk1"/>
                </a:solidFill>
                <a:latin typeface="Franklin Gothic Medium"/>
              </a:rPr>
              <a:t>	</a:t>
            </a:r>
            <a:r>
              <a:rPr b="0" lang="ru-RU" sz="1600" spc="-1" strike="noStrike">
                <a:solidFill>
                  <a:schemeClr val="dk1"/>
                </a:solidFill>
                <a:latin typeface="Franklin Gothic Medium"/>
              </a:rPr>
              <a:t>	</a:t>
            </a:r>
            <a:r>
              <a:rPr b="0" lang="ru-RU" sz="1600" spc="-1" strike="noStrike">
                <a:solidFill>
                  <a:srgbClr val="ff0000"/>
                </a:solidFill>
                <a:latin typeface="Franklin Gothic Medium"/>
              </a:rPr>
              <a:t>Курение табака </a:t>
            </a:r>
            <a:r>
              <a:rPr b="0" lang="ru-RU" sz="1600" spc="-1" strike="noStrike">
                <a:solidFill>
                  <a:schemeClr val="dk1"/>
                </a:solidFill>
                <a:latin typeface="Franklin Gothic Medium"/>
              </a:rPr>
              <a:t>- основная причина возникновения </a:t>
            </a:r>
            <a:r>
              <a:rPr b="0" lang="ru-RU" sz="1600" spc="-1" strike="noStrike">
                <a:solidFill>
                  <a:srgbClr val="ff0000"/>
                </a:solidFill>
                <a:latin typeface="Franklin Gothic Medium"/>
              </a:rPr>
              <a:t>облитерирующего эндартериита</a:t>
            </a:r>
            <a:r>
              <a:rPr b="0" lang="ru-RU" sz="1600" spc="-1" strike="noStrike">
                <a:solidFill>
                  <a:schemeClr val="dk1"/>
                </a:solidFill>
                <a:latin typeface="Franklin Gothic Medium"/>
              </a:rPr>
              <a:t> сосудов нижних конечностей (в 9 раз чаще, чем у некурящих)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2" name="Рисунок 5" descr=""/>
          <p:cNvPicPr/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8137800" y="1818720"/>
            <a:ext cx="2071080" cy="1490040"/>
          </a:xfrm>
          <a:prstGeom prst="rect">
            <a:avLst/>
          </a:prstGeom>
          <a:ln w="0">
            <a:solidFill>
              <a:srgbClr val="b82d2f"/>
            </a:solidFill>
          </a:ln>
        </p:spPr>
      </p:pic>
      <p:pic>
        <p:nvPicPr>
          <p:cNvPr id="123" name="Рисунок 8" descr="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8129" t="2225" r="19944" b="17374"/>
          <a:stretch/>
        </p:blipFill>
        <p:spPr>
          <a:xfrm>
            <a:off x="8301240" y="4113360"/>
            <a:ext cx="1350000" cy="1689480"/>
          </a:xfrm>
          <a:prstGeom prst="rect">
            <a:avLst/>
          </a:prstGeom>
          <a:ln w="0">
            <a:solidFill>
              <a:srgbClr val="b82d2f"/>
            </a:solidFill>
          </a:ln>
        </p:spPr>
      </p:pic>
      <p:sp>
        <p:nvSpPr>
          <p:cNvPr id="124" name="TextBox 9"/>
          <p:cNvSpPr/>
          <p:nvPr/>
        </p:nvSpPr>
        <p:spPr>
          <a:xfrm>
            <a:off x="10540800" y="2598120"/>
            <a:ext cx="1350000" cy="455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ru-RU" sz="1200" spc="287" strike="noStrike">
                <a:solidFill>
                  <a:schemeClr val="dk1"/>
                </a:solidFill>
                <a:latin typeface="Calibri"/>
              </a:rPr>
              <a:t>сосуд 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ru-RU" sz="1200" spc="287" strike="noStrike">
                <a:solidFill>
                  <a:schemeClr val="dk1"/>
                </a:solidFill>
                <a:latin typeface="Calibri"/>
              </a:rPr>
              <a:t>курящего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TextBox 10"/>
          <p:cNvSpPr/>
          <p:nvPr/>
        </p:nvSpPr>
        <p:spPr>
          <a:xfrm>
            <a:off x="10437480" y="1752480"/>
            <a:ext cx="1424160" cy="455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ru-RU" sz="1200" spc="287" strike="noStrike">
                <a:solidFill>
                  <a:schemeClr val="dk1"/>
                </a:solidFill>
                <a:latin typeface="Calibri"/>
              </a:rPr>
              <a:t>сосуд 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ru-RU" sz="1200" spc="287" strike="noStrike">
                <a:solidFill>
                  <a:schemeClr val="dk1"/>
                </a:solidFill>
                <a:latin typeface="Calibri"/>
              </a:rPr>
              <a:t>некурящего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TextBox 11"/>
          <p:cNvSpPr/>
          <p:nvPr/>
        </p:nvSpPr>
        <p:spPr>
          <a:xfrm>
            <a:off x="9678960" y="4412880"/>
            <a:ext cx="2071080" cy="455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ru-RU" sz="1200" spc="287" strike="noStrike">
                <a:solidFill>
                  <a:schemeClr val="dk1"/>
                </a:solidFill>
                <a:latin typeface="Calibri"/>
              </a:rPr>
              <a:t>облитерирующий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ru-RU" sz="1200" spc="287" strike="noStrike">
                <a:solidFill>
                  <a:schemeClr val="dk1"/>
                </a:solidFill>
                <a:latin typeface="Calibri"/>
              </a:rPr>
              <a:t>эндартериит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27" name="Прямая со стрелкой 13"/>
          <p:cNvCxnSpPr/>
          <p:nvPr/>
        </p:nvCxnSpPr>
        <p:spPr>
          <a:xfrm flipH="1">
            <a:off x="10018440" y="1913400"/>
            <a:ext cx="614160" cy="256680"/>
          </a:xfrm>
          <a:prstGeom prst="straightConnector1">
            <a:avLst/>
          </a:prstGeom>
          <a:ln w="0">
            <a:solidFill>
              <a:srgbClr val="000000"/>
            </a:solidFill>
            <a:tailEnd len="med" type="triangle" w="med"/>
          </a:ln>
        </p:spPr>
      </p:cxnSp>
      <p:cxnSp>
        <p:nvCxnSpPr>
          <p:cNvPr id="128" name="Прямая со стрелкой 19"/>
          <p:cNvCxnSpPr/>
          <p:nvPr/>
        </p:nvCxnSpPr>
        <p:spPr>
          <a:xfrm flipH="1">
            <a:off x="10018440" y="2767320"/>
            <a:ext cx="698760" cy="160560"/>
          </a:xfrm>
          <a:prstGeom prst="straightConnector1">
            <a:avLst/>
          </a:prstGeom>
          <a:ln w="0">
            <a:solidFill>
              <a:srgbClr val="000000"/>
            </a:solidFill>
            <a:tailEnd len="med" type="triangle" w="med"/>
          </a:ln>
        </p:spPr>
      </p:cxnSp>
      <p:cxnSp>
        <p:nvCxnSpPr>
          <p:cNvPr id="129" name="Прямая со стрелкой 23"/>
          <p:cNvCxnSpPr/>
          <p:nvPr/>
        </p:nvCxnSpPr>
        <p:spPr>
          <a:xfrm flipH="1">
            <a:off x="9366480" y="4747320"/>
            <a:ext cx="574200" cy="255960"/>
          </a:xfrm>
          <a:prstGeom prst="straightConnector1">
            <a:avLst/>
          </a:prstGeom>
          <a:ln w="0">
            <a:solidFill>
              <a:srgbClr val="000000"/>
            </a:solidFill>
            <a:tailEnd len="med" type="triangle" w="med"/>
          </a:ln>
        </p:spPr>
      </p:cxnSp>
      <p:cxnSp>
        <p:nvCxnSpPr>
          <p:cNvPr id="130" name="Прямая со стрелкой 26"/>
          <p:cNvCxnSpPr/>
          <p:nvPr/>
        </p:nvCxnSpPr>
        <p:spPr>
          <a:xfrm flipH="1">
            <a:off x="8730360" y="4731120"/>
            <a:ext cx="1210320" cy="41400"/>
          </a:xfrm>
          <a:prstGeom prst="straightConnector1">
            <a:avLst/>
          </a:prstGeom>
          <a:ln w="0">
            <a:solidFill>
              <a:srgbClr val="000000"/>
            </a:solidFill>
            <a:tailEnd len="med" type="triangle" w="med"/>
          </a:ln>
        </p:spPr>
      </p:cxnSp>
      <p:sp>
        <p:nvSpPr>
          <p:cNvPr id="131" name="Заголовок 13"/>
          <p:cNvSpPr/>
          <p:nvPr/>
        </p:nvSpPr>
        <p:spPr>
          <a:xfrm>
            <a:off x="2279520" y="380520"/>
            <a:ext cx="8843760" cy="583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ctr" defTabSz="914400">
              <a:lnSpc>
                <a:spcPct val="90000"/>
              </a:lnSpc>
            </a:pPr>
            <a:r>
              <a:rPr b="1" lang="ru-RU" sz="3600" spc="-1" strike="noStrike">
                <a:solidFill>
                  <a:schemeClr val="lt1"/>
                </a:solidFill>
                <a:latin typeface="Franklin Gothic Medium"/>
              </a:rPr>
              <a:t>Токсическое действие никотина</a:t>
            </a: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2" name="Рисунок 18" descr=""/>
          <p:cNvPicPr/>
          <p:nvPr/>
        </p:nvPicPr>
        <p:blipFill>
          <a:blip r:embed="rId5"/>
          <a:stretch/>
        </p:blipFill>
        <p:spPr>
          <a:xfrm>
            <a:off x="0" y="-50760"/>
            <a:ext cx="1971720" cy="552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2563200" y="234360"/>
            <a:ext cx="8759520" cy="705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 fontScale="27777"/>
          </a:bodyPr>
          <a:p>
            <a:pPr indent="0" algn="ctr" defTabSz="914400">
              <a:lnSpc>
                <a:spcPct val="120000"/>
              </a:lnSpc>
              <a:buNone/>
              <a:tabLst>
                <a:tab algn="l" pos="0"/>
              </a:tabLst>
            </a:pPr>
            <a:br>
              <a:rPr sz="3200"/>
            </a:br>
            <a:br>
              <a:rPr sz="3200"/>
            </a:br>
            <a:br>
              <a:rPr sz="3200"/>
            </a:b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4" name="Picture 2" descr=""/>
          <p:cNvPicPr/>
          <p:nvPr/>
        </p:nvPicPr>
        <p:blipFill>
          <a:blip r:embed="rId1"/>
          <a:stretch/>
        </p:blipFill>
        <p:spPr>
          <a:xfrm>
            <a:off x="804960" y="2093400"/>
            <a:ext cx="3672360" cy="2224080"/>
          </a:xfrm>
          <a:prstGeom prst="rect">
            <a:avLst/>
          </a:prstGeom>
          <a:ln w="0">
            <a:solidFill>
              <a:srgbClr val="b82d2f"/>
            </a:solidFill>
          </a:ln>
          <a:scene3d>
            <a:camera prst="orthographicFront">
              <a:rot lat="0" lon="0" rev="0"/>
            </a:camera>
            <a:lightRig dir="t" rig="contrasting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35" name="Объект 2"/>
          <p:cNvSpPr/>
          <p:nvPr/>
        </p:nvSpPr>
        <p:spPr>
          <a:xfrm>
            <a:off x="4997160" y="1888920"/>
            <a:ext cx="6538320" cy="2792520"/>
          </a:xfrm>
          <a:prstGeom prst="rect">
            <a:avLst/>
          </a:prstGeom>
          <a:solidFill>
            <a:schemeClr val="bg1">
              <a:lumMod val="85000"/>
            </a:schemeClr>
          </a:solidFill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20000"/>
              </a:lnSpc>
              <a:tabLst>
                <a:tab algn="l" pos="0"/>
              </a:tabLst>
            </a:pPr>
            <a:r>
              <a:rPr b="1" lang="ru-RU" sz="1800" spc="-1" strike="noStrike">
                <a:solidFill>
                  <a:schemeClr val="dk1"/>
                </a:solidFill>
                <a:latin typeface="Franklin Gothic Medium"/>
              </a:rPr>
              <a:t>	</a:t>
            </a:r>
            <a:r>
              <a:rPr b="1" lang="ru-RU" sz="1600" spc="-1" strike="noStrike">
                <a:solidFill>
                  <a:srgbClr val="ff0000"/>
                </a:solidFill>
                <a:latin typeface="Franklin Gothic Medium"/>
              </a:rPr>
              <a:t>Токсическое действие этанола на миокард</a:t>
            </a:r>
            <a:r>
              <a:rPr b="1" lang="ru-RU" sz="1600" spc="-1" strike="noStrike">
                <a:solidFill>
                  <a:schemeClr val="dk1"/>
                </a:solidFill>
                <a:latin typeface="Franklin Gothic Medium"/>
              </a:rPr>
              <a:t>: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 defTabSz="914400">
              <a:lnSpc>
                <a:spcPct val="120000"/>
              </a:lnSpc>
              <a:buClr>
                <a:srgbClr val="6e4312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0" lang="ru-RU" sz="1600" spc="-1" strike="noStrike">
                <a:solidFill>
                  <a:schemeClr val="dk1"/>
                </a:solidFill>
                <a:latin typeface="Franklin Gothic Medium"/>
              </a:rPr>
              <a:t>нарушение кровоснабжения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 defTabSz="914400">
              <a:lnSpc>
                <a:spcPct val="120000"/>
              </a:lnSpc>
              <a:buClr>
                <a:srgbClr val="6e4312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0" lang="ru-RU" sz="1600" spc="-1" strike="noStrike">
                <a:solidFill>
                  <a:schemeClr val="dk1"/>
                </a:solidFill>
                <a:latin typeface="Franklin Gothic Medium"/>
              </a:rPr>
              <a:t>развитие миокардиодистрофии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 defTabSz="914400">
              <a:lnSpc>
                <a:spcPct val="120000"/>
              </a:lnSpc>
              <a:buClr>
                <a:srgbClr val="6e4312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0" lang="ru-RU" sz="1600" spc="-1" strike="noStrike">
                <a:solidFill>
                  <a:schemeClr val="dk1"/>
                </a:solidFill>
                <a:latin typeface="Franklin Gothic Medium"/>
              </a:rPr>
              <a:t>снижение сократительной способности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 defTabSz="914400">
              <a:lnSpc>
                <a:spcPct val="120000"/>
              </a:lnSpc>
              <a:buClr>
                <a:srgbClr val="6e4312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0" lang="ru-RU" sz="1600" spc="-1" strike="noStrike">
                <a:solidFill>
                  <a:schemeClr val="dk1"/>
                </a:solidFill>
                <a:latin typeface="Franklin Gothic Medium"/>
              </a:rPr>
              <a:t>снижение артериального давления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 defTabSz="914400">
              <a:lnSpc>
                <a:spcPct val="120000"/>
              </a:lnSpc>
              <a:buClr>
                <a:srgbClr val="6e4312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0" lang="ru-RU" sz="1600" spc="-1" strike="noStrike">
                <a:solidFill>
                  <a:schemeClr val="dk1"/>
                </a:solidFill>
                <a:latin typeface="Franklin Gothic Medium"/>
              </a:rPr>
              <a:t>повышение венозного давления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20000"/>
              </a:lnSpc>
              <a:tabLst>
                <a:tab algn="l" pos="0"/>
              </a:tabLst>
            </a:pPr>
            <a:r>
              <a:rPr b="1" lang="ru-RU" sz="1600" spc="-1" strike="noStrike">
                <a:solidFill>
                  <a:schemeClr val="dk1"/>
                </a:solidFill>
                <a:latin typeface="Franklin Gothic Medium"/>
              </a:rPr>
              <a:t>	</a:t>
            </a:r>
            <a:r>
              <a:rPr b="1" lang="ru-RU" sz="1600" spc="-1" strike="noStrike">
                <a:solidFill>
                  <a:srgbClr val="ff0000"/>
                </a:solidFill>
                <a:latin typeface="Franklin Gothic Medium"/>
              </a:rPr>
              <a:t>Осложнения миокардиодистрофии</a:t>
            </a:r>
            <a:r>
              <a:rPr b="1" lang="ru-RU" sz="1600" spc="-1" strike="noStrike">
                <a:solidFill>
                  <a:schemeClr val="dk1"/>
                </a:solidFill>
                <a:latin typeface="Franklin Gothic Medium"/>
              </a:rPr>
              <a:t>:  </a:t>
            </a:r>
            <a:r>
              <a:rPr b="1" lang="en-US" sz="1600" spc="-1" strike="noStrike">
                <a:solidFill>
                  <a:schemeClr val="dk1"/>
                </a:solidFill>
                <a:latin typeface="Franklin Gothic Medium"/>
              </a:rPr>
              <a:t>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20000"/>
              </a:lnSpc>
              <a:tabLst>
                <a:tab algn="l" pos="0"/>
              </a:tabLst>
            </a:pPr>
            <a:r>
              <a:rPr b="0" lang="ru-RU" sz="1600" spc="-1" strike="noStrike">
                <a:solidFill>
                  <a:schemeClr val="dk1"/>
                </a:solidFill>
                <a:latin typeface="Franklin Gothic Medium"/>
              </a:rPr>
              <a:t>боли в области сердца, </a:t>
            </a:r>
            <a:r>
              <a:rPr b="0" lang="en-US" sz="1600" spc="-1" strike="noStrike">
                <a:solidFill>
                  <a:schemeClr val="dk1"/>
                </a:solidFill>
                <a:latin typeface="Franklin Gothic Medium"/>
              </a:rPr>
              <a:t>  </a:t>
            </a:r>
            <a:r>
              <a:rPr b="0" lang="ru-RU" sz="1600" spc="-1" strike="noStrike">
                <a:solidFill>
                  <a:schemeClr val="dk1"/>
                </a:solidFill>
                <a:latin typeface="Franklin Gothic Medium"/>
              </a:rPr>
              <a:t>тромбоэмболии, нарушение ритма сердца, сердечная недостаточность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20000"/>
              </a:lnSpc>
              <a:tabLst>
                <a:tab algn="l" pos="0"/>
              </a:tabLst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Объект 2"/>
          <p:cNvSpPr/>
          <p:nvPr/>
        </p:nvSpPr>
        <p:spPr>
          <a:xfrm>
            <a:off x="5067720" y="5122080"/>
            <a:ext cx="6467760" cy="1089000"/>
          </a:xfrm>
          <a:prstGeom prst="rect">
            <a:avLst/>
          </a:prstGeom>
          <a:solidFill>
            <a:schemeClr val="bg1">
              <a:lumMod val="85000"/>
            </a:schemeClr>
          </a:solidFill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20000"/>
              </a:lnSpc>
              <a:tabLst>
                <a:tab algn="l" pos="0"/>
              </a:tabLst>
            </a:pPr>
            <a:r>
              <a:rPr b="1" lang="ru-RU" sz="1800" spc="-1" strike="noStrike">
                <a:solidFill>
                  <a:srgbClr val="cc0000"/>
                </a:solidFill>
                <a:latin typeface="Franklin Gothic Medium"/>
              </a:rPr>
              <a:t>	</a:t>
            </a:r>
            <a:r>
              <a:rPr b="1" lang="ru-RU" sz="1600" spc="-1" strike="noStrike">
                <a:solidFill>
                  <a:srgbClr val="ff0000"/>
                </a:solidFill>
                <a:latin typeface="Franklin Gothic Medium"/>
              </a:rPr>
              <a:t>Заболевания, вызываемые алкоголем: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20000"/>
              </a:lnSpc>
              <a:tabLst>
                <a:tab algn="l" pos="0"/>
              </a:tabLst>
            </a:pPr>
            <a:r>
              <a:rPr b="1" lang="ru-RU" sz="1600" spc="-1" strike="noStrike">
                <a:solidFill>
                  <a:schemeClr val="dk1"/>
                </a:solidFill>
                <a:latin typeface="Franklin Gothic Medium"/>
              </a:rPr>
              <a:t>гепатит, цирроз печени, язвенная болезнь желудка, нефриты, камни почек, хронический бронхит, эмфизема легких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7" name="Picture 2" descr=""/>
          <p:cNvPicPr/>
          <p:nvPr/>
        </p:nvPicPr>
        <p:blipFill>
          <a:blip r:embed="rId2"/>
          <a:srcRect l="1557" t="31052" r="946" b="9647"/>
          <a:stretch/>
        </p:blipFill>
        <p:spPr>
          <a:xfrm>
            <a:off x="819000" y="4790520"/>
            <a:ext cx="3653640" cy="1663560"/>
          </a:xfrm>
          <a:prstGeom prst="rect">
            <a:avLst/>
          </a:prstGeom>
          <a:ln w="0">
            <a:solidFill>
              <a:srgbClr val="b82d2f"/>
            </a:solidFill>
          </a:ln>
          <a:scene3d>
            <a:camera prst="orthographicFront">
              <a:rot lat="0" lon="0" rev="0"/>
            </a:camera>
            <a:lightRig dir="t" rig="contrasting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38" name="Рисунок 8" descr=""/>
          <p:cNvPicPr/>
          <p:nvPr/>
        </p:nvPicPr>
        <p:blipFill>
          <a:blip r:embed="rId3"/>
          <a:stretch/>
        </p:blipFill>
        <p:spPr>
          <a:xfrm>
            <a:off x="0" y="-15840"/>
            <a:ext cx="2217960" cy="621360"/>
          </a:xfrm>
          <a:prstGeom prst="rect">
            <a:avLst/>
          </a:prstGeom>
          <a:ln w="0">
            <a:noFill/>
          </a:ln>
        </p:spPr>
      </p:pic>
      <p:sp>
        <p:nvSpPr>
          <p:cNvPr id="139" name="Заголовок 11"/>
          <p:cNvSpPr/>
          <p:nvPr/>
        </p:nvSpPr>
        <p:spPr>
          <a:xfrm>
            <a:off x="2775960" y="159480"/>
            <a:ext cx="8759520" cy="1189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 defTabSz="914400">
              <a:lnSpc>
                <a:spcPct val="90000"/>
              </a:lnSpc>
            </a:pPr>
            <a:r>
              <a:rPr b="1" lang="ru-RU" sz="3600" spc="287" strike="noStrike">
                <a:solidFill>
                  <a:schemeClr val="lt1"/>
                </a:solidFill>
                <a:latin typeface="Franklin Gothic Medium"/>
              </a:rPr>
              <a:t>Токсическое влияние алкоголя </a:t>
            </a: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extBox 5"/>
          <p:cNvSpPr/>
          <p:nvPr/>
        </p:nvSpPr>
        <p:spPr>
          <a:xfrm>
            <a:off x="4941360" y="2283480"/>
            <a:ext cx="6550560" cy="1295640"/>
          </a:xfrm>
          <a:prstGeom prst="rect">
            <a:avLst/>
          </a:prstGeom>
          <a:solidFill>
            <a:schemeClr val="bg1">
              <a:lumMod val="85000"/>
            </a:schemeClr>
          </a:solidFill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20000"/>
              </a:lnSpc>
              <a:tabLst>
                <a:tab algn="l" pos="0"/>
              </a:tabLst>
            </a:pPr>
            <a:r>
              <a:rPr b="1" lang="ru-RU" sz="1800" spc="-1" strike="noStrike">
                <a:solidFill>
                  <a:srgbClr val="ff0000"/>
                </a:solidFill>
                <a:latin typeface="Franklin Gothic Medium"/>
              </a:rPr>
              <a:t>	</a:t>
            </a:r>
            <a:r>
              <a:rPr b="1" lang="ru-RU" sz="1800" spc="-1" strike="noStrike">
                <a:solidFill>
                  <a:srgbClr val="ff0000"/>
                </a:solidFill>
                <a:latin typeface="Franklin Gothic Medium"/>
              </a:rPr>
              <a:t>	</a:t>
            </a:r>
            <a:r>
              <a:rPr b="1" lang="ru-RU" sz="1600" spc="-1" strike="noStrike">
                <a:solidFill>
                  <a:srgbClr val="ff0000"/>
                </a:solidFill>
                <a:latin typeface="Franklin Gothic Medium"/>
              </a:rPr>
              <a:t>Действие этанола на кровь: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20000"/>
              </a:lnSpc>
              <a:tabLst>
                <a:tab algn="l" pos="0"/>
              </a:tabLst>
            </a:pPr>
            <a:r>
              <a:rPr b="1" lang="ru-RU" sz="1600" spc="-1" strike="noStrike">
                <a:solidFill>
                  <a:schemeClr val="dk1"/>
                </a:solidFill>
                <a:latin typeface="Franklin Gothic Medium"/>
              </a:rPr>
              <a:t>разрушает оболочку эритроцитов, вызывает образование тромбов, снижается сахар крови, повышает уровень холестерина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TextBox 7"/>
          <p:cNvSpPr/>
          <p:nvPr/>
        </p:nvSpPr>
        <p:spPr>
          <a:xfrm>
            <a:off x="4941360" y="4221720"/>
            <a:ext cx="6550560" cy="1843560"/>
          </a:xfrm>
          <a:prstGeom prst="rect">
            <a:avLst/>
          </a:prstGeom>
          <a:solidFill>
            <a:schemeClr val="bg1">
              <a:lumMod val="85000"/>
            </a:schemeClr>
          </a:solidFill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20000"/>
              </a:lnSpc>
            </a:pPr>
            <a:r>
              <a:rPr b="1" lang="ru-RU" sz="1600" spc="-1" strike="noStrike">
                <a:solidFill>
                  <a:srgbClr val="ff0000"/>
                </a:solidFill>
                <a:latin typeface="Franklin Gothic Medium"/>
              </a:rPr>
              <a:t>	</a:t>
            </a:r>
            <a:r>
              <a:rPr b="1" lang="ru-RU" sz="1600" spc="-1" strike="noStrike">
                <a:solidFill>
                  <a:srgbClr val="ff0000"/>
                </a:solidFill>
                <a:latin typeface="Franklin Gothic Medium"/>
              </a:rPr>
              <a:t>Хроническое употребление алкоголя: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20000"/>
              </a:lnSpc>
            </a:pPr>
            <a:r>
              <a:rPr b="1" lang="ru-RU" sz="1600" spc="-1" strike="noStrike">
                <a:solidFill>
                  <a:schemeClr val="dk1"/>
                </a:solidFill>
                <a:latin typeface="Franklin Gothic Medium"/>
              </a:rPr>
              <a:t>приводит к уменьшению объёма головного мозга, образованию тромбов в капиллярах мозга, разрывам капилляров, кровоизлияниям в мозг и некрозам участков мозга, органическим изменениям и гибели нейронов головного мозга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2" name="Рисунок 8" descr=""/>
          <p:cNvPicPr/>
          <p:nvPr/>
        </p:nvPicPr>
        <p:blipFill>
          <a:blip r:embed="rId1"/>
          <a:stretch/>
        </p:blipFill>
        <p:spPr>
          <a:xfrm>
            <a:off x="997920" y="2283480"/>
            <a:ext cx="3403440" cy="1581120"/>
          </a:xfrm>
          <a:prstGeom prst="rect">
            <a:avLst/>
          </a:prstGeom>
          <a:ln w="0">
            <a:solidFill>
              <a:srgbClr val="b82d2f"/>
            </a:solidFill>
          </a:ln>
          <a:scene3d>
            <a:camera prst="orthographicFront">
              <a:rot lat="0" lon="0" rev="0"/>
            </a:camera>
            <a:lightRig dir="t" rig="contrasting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43" name="Picture 2" descr=""/>
          <p:cNvPicPr/>
          <p:nvPr/>
        </p:nvPicPr>
        <p:blipFill>
          <a:blip r:embed="rId2"/>
          <a:stretch/>
        </p:blipFill>
        <p:spPr>
          <a:xfrm>
            <a:off x="989640" y="4079520"/>
            <a:ext cx="3439800" cy="2159640"/>
          </a:xfrm>
          <a:prstGeom prst="rect">
            <a:avLst/>
          </a:prstGeom>
          <a:ln w="0">
            <a:solidFill>
              <a:srgbClr val="b82d2f"/>
            </a:solidFill>
          </a:ln>
        </p:spPr>
      </p:pic>
      <p:sp>
        <p:nvSpPr>
          <p:cNvPr id="144" name="Прямоугольник 9"/>
          <p:cNvSpPr/>
          <p:nvPr/>
        </p:nvSpPr>
        <p:spPr>
          <a:xfrm flipH="1">
            <a:off x="2589480" y="2323440"/>
            <a:ext cx="126000" cy="144972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ln>
                <a:solidFill>
                  <a:schemeClr val="lt1"/>
                </a:solidFill>
              </a:ln>
              <a:solidFill>
                <a:srgbClr val="ffffff"/>
              </a:solidFill>
              <a:latin typeface="Franklin Gothic Medium"/>
            </a:endParaRPr>
          </a:p>
        </p:txBody>
      </p:sp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2744280" y="294120"/>
            <a:ext cx="8759520" cy="1189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 fontScale="87222"/>
          </a:bodyPr>
          <a:p>
            <a:pPr indent="0" algn="ctr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ru-RU" sz="3600" spc="287" strike="noStrike">
                <a:solidFill>
                  <a:schemeClr val="lt1"/>
                </a:solidFill>
                <a:latin typeface="Franklin Gothic Medium"/>
              </a:rPr>
              <a:t>Токсическое влияние алкоголя </a:t>
            </a:r>
            <a:br>
              <a:rPr sz="3600"/>
            </a:b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6" name="Рисунок 12" descr=""/>
          <p:cNvPicPr/>
          <p:nvPr/>
        </p:nvPicPr>
        <p:blipFill>
          <a:blip r:embed="rId3"/>
          <a:stretch/>
        </p:blipFill>
        <p:spPr>
          <a:xfrm>
            <a:off x="0" y="0"/>
            <a:ext cx="2217960" cy="621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3431880" y="54000"/>
            <a:ext cx="7691760" cy="123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ru-RU" sz="3200" spc="-1" strike="noStrike">
                <a:solidFill>
                  <a:schemeClr val="lt1"/>
                </a:solidFill>
                <a:latin typeface="Franklin Gothic Medium"/>
              </a:rPr>
              <a:t> 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Заголовок 1"/>
          <p:cNvSpPr/>
          <p:nvPr/>
        </p:nvSpPr>
        <p:spPr>
          <a:xfrm>
            <a:off x="3071520" y="99360"/>
            <a:ext cx="8051760" cy="132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 defTabSz="914400">
              <a:lnSpc>
                <a:spcPct val="90000"/>
              </a:lnSpc>
            </a:pPr>
            <a:r>
              <a:rPr b="1" lang="ru-RU" sz="3600" spc="-1" strike="noStrike">
                <a:solidFill>
                  <a:schemeClr val="lt1"/>
                </a:solidFill>
                <a:latin typeface="Franklin Gothic Medium"/>
              </a:rPr>
              <a:t>Предупреди заболевание сердца! </a:t>
            </a: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TextBox 12"/>
          <p:cNvSpPr/>
          <p:nvPr/>
        </p:nvSpPr>
        <p:spPr>
          <a:xfrm>
            <a:off x="5366880" y="2616480"/>
            <a:ext cx="5952600" cy="228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</a:pPr>
            <a:r>
              <a:rPr b="1" lang="ru-RU" sz="1600" spc="-1" strike="noStrike">
                <a:solidFill>
                  <a:srgbClr val="ff0000"/>
                </a:solidFill>
                <a:latin typeface="Franklin Gothic Medium"/>
              </a:rPr>
              <a:t>	</a:t>
            </a:r>
            <a:r>
              <a:rPr b="1" lang="ru-RU" sz="1600" spc="-1" strike="noStrike">
                <a:solidFill>
                  <a:srgbClr val="ff0000"/>
                </a:solidFill>
                <a:latin typeface="Franklin Gothic Medium"/>
              </a:rPr>
              <a:t>Контроль артериального давления</a:t>
            </a:r>
            <a:r>
              <a:rPr b="0" lang="ru-RU" sz="1600" spc="-1" strike="noStrike">
                <a:solidFill>
                  <a:srgbClr val="ff0000"/>
                </a:solidFill>
                <a:latin typeface="Franklin Gothic Medium"/>
              </a:rPr>
              <a:t>. </a:t>
            </a:r>
            <a:r>
              <a:rPr b="0" lang="ru-RU" sz="1600" spc="-1" strike="noStrike">
                <a:solidFill>
                  <a:srgbClr val="242424"/>
                </a:solidFill>
                <a:latin typeface="Franklin Gothic Medium"/>
              </a:rPr>
              <a:t>В большинстве случаев люди не знают свои цифры давления. Лица старше 40 лет, а также страдающие гипертонической болезнью должны регулярно измерять артериальное давление. Замеры надо делать утром и вечером и вести дневник самоконтроля. Это поможет выявить причину повышения давления. Нормальным считается давление не выше 140/90 мм. рт. ст.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0" name="Рисунок 1" descr=""/>
          <p:cNvPicPr/>
          <p:nvPr/>
        </p:nvPicPr>
        <p:blipFill>
          <a:blip r:embed="rId1"/>
          <a:stretch/>
        </p:blipFill>
        <p:spPr>
          <a:xfrm>
            <a:off x="335520" y="2493000"/>
            <a:ext cx="4106880" cy="2309400"/>
          </a:xfrm>
          <a:prstGeom prst="rect">
            <a:avLst/>
          </a:prstGeom>
          <a:ln w="0">
            <a:solidFill>
              <a:srgbClr val="b82d2f"/>
            </a:solidFill>
          </a:ln>
        </p:spPr>
      </p:pic>
      <p:pic>
        <p:nvPicPr>
          <p:cNvPr id="151" name="Рисунок 2" descr=""/>
          <p:cNvPicPr/>
          <p:nvPr/>
        </p:nvPicPr>
        <p:blipFill>
          <a:blip r:embed="rId2"/>
          <a:stretch/>
        </p:blipFill>
        <p:spPr>
          <a:xfrm>
            <a:off x="0" y="-50760"/>
            <a:ext cx="1971720" cy="552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2289240" y="0"/>
            <a:ext cx="8759520" cy="1356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ru-RU" sz="3600" spc="-1" strike="noStrike">
                <a:solidFill>
                  <a:schemeClr val="lt1"/>
                </a:solidFill>
                <a:latin typeface="Franklin Gothic Medium"/>
              </a:rPr>
              <a:t>Классификация уровней </a:t>
            </a:r>
            <a:br>
              <a:rPr sz="3600"/>
            </a:br>
            <a:r>
              <a:rPr b="1" lang="ru-RU" sz="3600" spc="-1" strike="noStrike">
                <a:solidFill>
                  <a:schemeClr val="lt1"/>
                </a:solidFill>
                <a:latin typeface="Franklin Gothic Medium"/>
              </a:rPr>
              <a:t>артериального давления (АД)</a:t>
            </a: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153" name="Таблица 2"/>
          <p:cNvGraphicFramePr/>
          <p:nvPr/>
        </p:nvGraphicFramePr>
        <p:xfrm>
          <a:off x="847080" y="2133000"/>
          <a:ext cx="10497240" cy="4016880"/>
        </p:xfrm>
        <a:graphic>
          <a:graphicData uri="http://schemas.openxmlformats.org/drawingml/2006/table">
            <a:tbl>
              <a:tblPr/>
              <a:tblGrid>
                <a:gridCol w="4406760"/>
                <a:gridCol w="2713320"/>
                <a:gridCol w="3377520"/>
              </a:tblGrid>
              <a:tr h="615240"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800" spc="-1" strike="noStrike">
                          <a:solidFill>
                            <a:schemeClr val="lt1"/>
                          </a:solidFill>
                          <a:latin typeface="Franklin Gothic Medium"/>
                        </a:rPr>
                        <a:t>Артериальное давление 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ru-RU" sz="1800" spc="-1" strike="noStrike">
                          <a:solidFill>
                            <a:schemeClr val="lt1"/>
                          </a:solidFill>
                          <a:latin typeface="Franklin Gothic Medium"/>
                        </a:rPr>
                        <a:t>Систолическое АД, 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ru-RU" sz="1800" spc="-1" strike="noStrike">
                          <a:solidFill>
                            <a:schemeClr val="lt1"/>
                          </a:solidFill>
                          <a:latin typeface="Franklin Gothic Medium"/>
                        </a:rPr>
                        <a:t>мм рт. ст.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800" spc="-1" strike="noStrike">
                          <a:solidFill>
                            <a:schemeClr val="lt1"/>
                          </a:solidFill>
                          <a:latin typeface="Franklin Gothic Medium"/>
                        </a:rPr>
                        <a:t>Диастолическое АД, 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800" spc="-1" strike="noStrike">
                          <a:solidFill>
                            <a:schemeClr val="lt1"/>
                          </a:solidFill>
                          <a:latin typeface="Franklin Gothic Medium"/>
                        </a:rPr>
                        <a:t>мм рт. ст.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</a:tr>
              <a:tr h="59544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800" spc="-1" strike="noStrike">
                          <a:solidFill>
                            <a:schemeClr val="dk1"/>
                          </a:solidFill>
                          <a:latin typeface="Franklin Gothic Medium"/>
                        </a:rPr>
                        <a:t>Нормальное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aefcc8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800" spc="-1" strike="noStrike">
                          <a:solidFill>
                            <a:schemeClr val="dk1"/>
                          </a:solidFill>
                          <a:latin typeface="Franklin Gothic Medium"/>
                        </a:rPr>
                        <a:t>&lt;130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aefcc8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800" spc="-1" strike="noStrike">
                          <a:solidFill>
                            <a:schemeClr val="dk1"/>
                          </a:solidFill>
                          <a:latin typeface="Franklin Gothic Medium"/>
                        </a:rPr>
                        <a:t>&lt;85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aefcc8"/>
                    </a:solidFill>
                  </a:tcPr>
                </a:tc>
              </a:tr>
              <a:tr h="62460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800" spc="-1" strike="noStrike">
                          <a:solidFill>
                            <a:schemeClr val="dk1"/>
                          </a:solidFill>
                          <a:latin typeface="Franklin Gothic Medium"/>
                        </a:rPr>
                        <a:t>Высокое нормальное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11f76e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800" spc="-1" strike="noStrike">
                          <a:solidFill>
                            <a:schemeClr val="dk1"/>
                          </a:solidFill>
                          <a:latin typeface="Franklin Gothic Medium"/>
                        </a:rPr>
                        <a:t>130–139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11f76e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800" spc="-1" strike="noStrike">
                          <a:solidFill>
                            <a:schemeClr val="dk1"/>
                          </a:solidFill>
                          <a:latin typeface="Franklin Gothic Medium"/>
                        </a:rPr>
                        <a:t>85–89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11f76e"/>
                    </a:solidFill>
                  </a:tcPr>
                </a:tc>
              </a:tr>
              <a:tr h="62460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US" sz="1800" spc="-1" strike="noStrike">
                          <a:solidFill>
                            <a:schemeClr val="dk1"/>
                          </a:solidFill>
                          <a:latin typeface="Franklin Gothic Medium"/>
                        </a:rPr>
                        <a:t>I</a:t>
                      </a:r>
                      <a:r>
                        <a:rPr b="1" lang="ru-RU" sz="1800" spc="-1" strike="noStrike">
                          <a:solidFill>
                            <a:schemeClr val="dk1"/>
                          </a:solidFill>
                          <a:latin typeface="Franklin Gothic Medium"/>
                        </a:rPr>
                        <a:t> степень гипертонии (мягкая)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800" spc="-1" strike="noStrike">
                          <a:solidFill>
                            <a:schemeClr val="dk1"/>
                          </a:solidFill>
                          <a:latin typeface="Franklin Gothic Medium"/>
                        </a:rPr>
                        <a:t>140–159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800" spc="-1" strike="noStrike">
                          <a:solidFill>
                            <a:schemeClr val="dk1"/>
                          </a:solidFill>
                          <a:latin typeface="Franklin Gothic Medium"/>
                        </a:rPr>
                        <a:t>90–99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</a:tr>
              <a:tr h="51804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US" sz="1800" spc="-1" strike="noStrike">
                          <a:solidFill>
                            <a:schemeClr val="dk1"/>
                          </a:solidFill>
                          <a:latin typeface="Franklin Gothic Medium"/>
                        </a:rPr>
                        <a:t>II</a:t>
                      </a:r>
                      <a:r>
                        <a:rPr b="1" lang="ru-RU" sz="1800" spc="-1" strike="noStrike">
                          <a:solidFill>
                            <a:schemeClr val="dk1"/>
                          </a:solidFill>
                          <a:latin typeface="Franklin Gothic Medium"/>
                        </a:rPr>
                        <a:t> степень гипертонии (умеренная)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800" spc="-1" strike="noStrike">
                          <a:solidFill>
                            <a:schemeClr val="dk1"/>
                          </a:solidFill>
                          <a:latin typeface="Franklin Gothic Medium"/>
                        </a:rPr>
                        <a:t>160–179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800" spc="-1" strike="noStrike">
                          <a:solidFill>
                            <a:schemeClr val="dk1"/>
                          </a:solidFill>
                          <a:latin typeface="Franklin Gothic Medium"/>
                        </a:rPr>
                        <a:t>100–109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</a:tr>
              <a:tr h="66204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US" sz="1800" spc="-1" strike="noStrike">
                          <a:solidFill>
                            <a:schemeClr val="dk1"/>
                          </a:solidFill>
                          <a:latin typeface="Franklin Gothic Medium"/>
                        </a:rPr>
                        <a:t>III</a:t>
                      </a:r>
                      <a:r>
                        <a:rPr b="1" lang="ru-RU" sz="1800" spc="-1" strike="noStrike">
                          <a:solidFill>
                            <a:schemeClr val="dk1"/>
                          </a:solidFill>
                          <a:latin typeface="Franklin Gothic Medium"/>
                        </a:rPr>
                        <a:t> степень гипертонии (тяжёлая)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c7070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800" spc="-1" strike="noStrike">
                          <a:solidFill>
                            <a:schemeClr val="dk1"/>
                          </a:solidFill>
                          <a:latin typeface="Symbol"/>
                        </a:rPr>
                        <a:t></a:t>
                      </a:r>
                      <a:r>
                        <a:rPr b="1" lang="ru-RU" sz="1800" spc="-1" strike="noStrike">
                          <a:solidFill>
                            <a:schemeClr val="dk1"/>
                          </a:solidFill>
                          <a:latin typeface="Franklin Gothic Medium"/>
                        </a:rPr>
                        <a:t>180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c7070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800" spc="-1" strike="noStrike">
                          <a:solidFill>
                            <a:schemeClr val="dk1"/>
                          </a:solidFill>
                          <a:latin typeface="Symbol"/>
                        </a:rPr>
                        <a:t></a:t>
                      </a:r>
                      <a:r>
                        <a:rPr b="1" lang="ru-RU" sz="1800" spc="-1" strike="noStrike">
                          <a:solidFill>
                            <a:schemeClr val="dk1"/>
                          </a:solidFill>
                          <a:latin typeface="Franklin Gothic Medium"/>
                        </a:rPr>
                        <a:t>110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c7070"/>
                    </a:solidFill>
                  </a:tcPr>
                </a:tc>
              </a:tr>
            </a:tbl>
          </a:graphicData>
        </a:graphic>
      </p:graphicFrame>
      <p:pic>
        <p:nvPicPr>
          <p:cNvPr id="154" name="Рисунок 6" descr=""/>
          <p:cNvPicPr/>
          <p:nvPr/>
        </p:nvPicPr>
        <p:blipFill>
          <a:blip r:embed="rId1"/>
          <a:stretch/>
        </p:blipFill>
        <p:spPr>
          <a:xfrm>
            <a:off x="0" y="-50760"/>
            <a:ext cx="1971720" cy="552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1973520" y="493200"/>
            <a:ext cx="8759520" cy="705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 fontScale="81111"/>
          </a:bodyPr>
          <a:p>
            <a:pPr indent="0" algn="ctr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ru-RU" sz="3600" spc="-1" strike="noStrike">
                <a:solidFill>
                  <a:schemeClr val="lt1"/>
                </a:solidFill>
                <a:latin typeface="Franklin Gothic Medium"/>
              </a:rPr>
              <a:t>Осложнения артериальной гипертонии</a:t>
            </a: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/>
          </p:nvPr>
        </p:nvSpPr>
        <p:spPr>
          <a:xfrm>
            <a:off x="261720" y="1846800"/>
            <a:ext cx="6090840" cy="4678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87222" lnSpcReduction="10000"/>
          </a:bodyPr>
          <a:p>
            <a:pPr indent="0" algn="just" defTabSz="914400">
              <a:lnSpc>
                <a:spcPct val="110000"/>
              </a:lnSpc>
              <a:buNone/>
              <a:tabLst>
                <a:tab algn="l" pos="0"/>
              </a:tabLst>
            </a:pPr>
            <a:r>
              <a:rPr b="0" lang="ru-RU" sz="1700" spc="-1" strike="noStrike">
                <a:solidFill>
                  <a:schemeClr val="dk1">
                    <a:lumMod val="75000"/>
                    <a:lumOff val="25000"/>
                  </a:schemeClr>
                </a:solidFill>
                <a:latin typeface="Franklin Gothic Medium"/>
              </a:rPr>
              <a:t>	</a:t>
            </a:r>
            <a:r>
              <a:rPr b="0" lang="ru-RU" sz="1700" spc="-1" strike="noStrike">
                <a:solidFill>
                  <a:schemeClr val="dk1">
                    <a:lumMod val="75000"/>
                    <a:lumOff val="25000"/>
                  </a:schemeClr>
                </a:solidFill>
                <a:latin typeface="Franklin Gothic Medium"/>
              </a:rPr>
              <a:t>	</a:t>
            </a:r>
            <a:r>
              <a:rPr b="0" lang="ru-RU" sz="1700" spc="-1" strike="noStrike">
                <a:solidFill>
                  <a:schemeClr val="dk1">
                    <a:lumMod val="75000"/>
                    <a:lumOff val="25000"/>
                  </a:schemeClr>
                </a:solidFill>
                <a:latin typeface="Franklin Gothic Medium"/>
              </a:rPr>
              <a:t>У людей с повышенным давлением в 7 раз чаще развиваются нарушения мозгового кровообращения (инсульты), в 4 раза чаще – ишемическая болезнь сердца, в 2 раза чаще поражаются сосуды ног. Длительная текущая или тяжелая (160/100 мм рт. ст и выше) артериальная гипертензия при отсутствии лечения на 50% повышает риск внезапной смерти</a:t>
            </a:r>
            <a:endParaRPr b="0" lang="ru-RU" sz="1700" spc="-1" strike="noStrike">
              <a:solidFill>
                <a:srgbClr val="000000"/>
              </a:solidFill>
              <a:latin typeface="Arial"/>
            </a:endParaRPr>
          </a:p>
          <a:p>
            <a:pPr indent="0" algn="just" defTabSz="914400">
              <a:lnSpc>
                <a:spcPct val="110000"/>
              </a:lnSpc>
              <a:buNone/>
              <a:tabLst>
                <a:tab algn="l" pos="0"/>
              </a:tabLst>
            </a:pPr>
            <a:r>
              <a:rPr b="0" lang="ru-RU" sz="1700" spc="-1" strike="noStrike">
                <a:solidFill>
                  <a:schemeClr val="dk1">
                    <a:lumMod val="75000"/>
                    <a:lumOff val="25000"/>
                  </a:schemeClr>
                </a:solidFill>
                <a:latin typeface="Franklin Gothic Medium"/>
              </a:rPr>
              <a:t>	</a:t>
            </a:r>
            <a:r>
              <a:rPr b="0" lang="ru-RU" sz="1700" spc="-1" strike="noStrike">
                <a:solidFill>
                  <a:schemeClr val="dk1">
                    <a:lumMod val="75000"/>
                    <a:lumOff val="25000"/>
                  </a:schemeClr>
                </a:solidFill>
                <a:latin typeface="Franklin Gothic Medium"/>
              </a:rPr>
              <a:t>	</a:t>
            </a:r>
            <a:r>
              <a:rPr b="0" lang="ru-RU" sz="1700" spc="-1" strike="noStrike">
                <a:solidFill>
                  <a:schemeClr val="dk1">
                    <a:lumMod val="75000"/>
                    <a:lumOff val="25000"/>
                  </a:schemeClr>
                </a:solidFill>
                <a:latin typeface="Franklin Gothic Medium"/>
              </a:rPr>
              <a:t>Согласно данным ВОЗ, простой контроль АД позволит избежать развития серьезных заболеваний сердечно-сосудистой системы и  их осложнений – инфаркта, инсульта, сосудистой деменции, ретинопатии или внезапной смерти</a:t>
            </a:r>
            <a:endParaRPr b="0" lang="ru-RU" sz="1700" spc="-1" strike="noStrike">
              <a:solidFill>
                <a:srgbClr val="000000"/>
              </a:solidFill>
              <a:latin typeface="Arial"/>
            </a:endParaRPr>
          </a:p>
          <a:p>
            <a:pPr indent="0" algn="just" defTabSz="914400">
              <a:lnSpc>
                <a:spcPct val="110000"/>
              </a:lnSpc>
              <a:buNone/>
              <a:tabLst>
                <a:tab algn="l" pos="0"/>
              </a:tabLst>
            </a:pPr>
            <a:endParaRPr b="0" lang="ru-RU" sz="1700" spc="-1" strike="noStrike">
              <a:solidFill>
                <a:srgbClr val="000000"/>
              </a:solidFill>
              <a:latin typeface="Arial"/>
            </a:endParaRPr>
          </a:p>
          <a:p>
            <a:pPr indent="0" algn="ctr" defTabSz="914400">
              <a:lnSpc>
                <a:spcPct val="110000"/>
              </a:lnSpc>
              <a:buNone/>
              <a:tabLst>
                <a:tab algn="l" pos="0"/>
              </a:tabLst>
            </a:pPr>
            <a:r>
              <a:rPr b="1" lang="ru-RU" sz="1700" spc="-1" strike="noStrike">
                <a:solidFill>
                  <a:srgbClr val="ff0000"/>
                </a:solidFill>
                <a:latin typeface="Franklin Gothic Medium"/>
              </a:rPr>
              <a:t>Не надо полагаться только на собственные ощущения! </a:t>
            </a:r>
            <a:r>
              <a:rPr b="1" lang="ru-RU" sz="1700" spc="-1" strike="noStrike">
                <a:solidFill>
                  <a:schemeClr val="dk1">
                    <a:lumMod val="75000"/>
                    <a:lumOff val="25000"/>
                  </a:schemeClr>
                </a:solidFill>
                <a:latin typeface="Franklin Gothic Medium"/>
              </a:rPr>
              <a:t>Повышение АД не всегда сопровождается плохим самочувствием!</a:t>
            </a:r>
            <a:endParaRPr b="0" lang="ru-RU" sz="1700" spc="-1" strike="noStrike">
              <a:solidFill>
                <a:srgbClr val="000000"/>
              </a:solidFill>
              <a:latin typeface="Arial"/>
            </a:endParaRPr>
          </a:p>
          <a:p>
            <a:pPr indent="0" algn="ctr" defTabSz="914400">
              <a:lnSpc>
                <a:spcPct val="110000"/>
              </a:lnSpc>
              <a:buNone/>
              <a:tabLst>
                <a:tab algn="l" pos="0"/>
              </a:tabLst>
            </a:pPr>
            <a:r>
              <a:rPr b="1" lang="ru-RU" sz="1700" spc="-1" strike="noStrike">
                <a:solidFill>
                  <a:schemeClr val="dk1">
                    <a:lumMod val="75000"/>
                    <a:lumOff val="25000"/>
                  </a:schemeClr>
                </a:solidFill>
                <a:latin typeface="Franklin Gothic Medium"/>
              </a:rPr>
              <a:t>Необходимо измерять давление даже при хорошем самочувствии</a:t>
            </a:r>
            <a:endParaRPr b="0" lang="ru-RU" sz="1700" spc="-1" strike="noStrike">
              <a:solidFill>
                <a:srgbClr val="000000"/>
              </a:solidFill>
              <a:latin typeface="Arial"/>
            </a:endParaRPr>
          </a:p>
          <a:p>
            <a:pPr indent="0" algn="ctr" defTabSz="914400">
              <a:lnSpc>
                <a:spcPct val="110000"/>
              </a:lnSpc>
              <a:buNone/>
              <a:tabLst>
                <a:tab algn="l" pos="0"/>
              </a:tabLst>
            </a:pPr>
            <a:r>
              <a:rPr b="1" lang="ru-RU" sz="1700" spc="-1" strike="noStrike">
                <a:solidFill>
                  <a:schemeClr val="dk1">
                    <a:lumMod val="75000"/>
                    <a:lumOff val="25000"/>
                  </a:schemeClr>
                </a:solidFill>
                <a:latin typeface="Franklin Gothic Medium"/>
              </a:rPr>
              <a:t>Не измеряя АД, невозможно определить заболевание</a:t>
            </a:r>
            <a:endParaRPr b="0" lang="ru-RU" sz="1700" spc="-1" strike="noStrike">
              <a:solidFill>
                <a:srgbClr val="000000"/>
              </a:solidFill>
              <a:latin typeface="Arial"/>
            </a:endParaRPr>
          </a:p>
          <a:p>
            <a:pPr indent="0" algn="just" defTabSz="91440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7" name="Объект 6" descr=""/>
          <p:cNvPicPr/>
          <p:nvPr/>
        </p:nvPicPr>
        <p:blipFill>
          <a:blip r:embed="rId1"/>
          <a:stretch/>
        </p:blipFill>
        <p:spPr>
          <a:xfrm>
            <a:off x="6609240" y="1989000"/>
            <a:ext cx="5254920" cy="3654360"/>
          </a:xfrm>
          <a:prstGeom prst="rect">
            <a:avLst/>
          </a:prstGeom>
          <a:ln w="28575">
            <a:solidFill>
              <a:srgbClr val="b82d2f"/>
            </a:solidFill>
            <a:round/>
          </a:ln>
        </p:spPr>
      </p:pic>
      <p:pic>
        <p:nvPicPr>
          <p:cNvPr id="158" name="Рисунок 6" descr=""/>
          <p:cNvPicPr/>
          <p:nvPr/>
        </p:nvPicPr>
        <p:blipFill>
          <a:blip r:embed="rId2"/>
          <a:stretch/>
        </p:blipFill>
        <p:spPr>
          <a:xfrm>
            <a:off x="0" y="-50760"/>
            <a:ext cx="1971720" cy="552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1952640" y="110520"/>
            <a:ext cx="8759520" cy="1409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 fontScale="96666" lnSpcReduction="20000"/>
          </a:bodyPr>
          <a:p>
            <a:pPr indent="0" algn="ctr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ru-RU" sz="4000" spc="-1" strike="noStrike">
                <a:solidFill>
                  <a:schemeClr val="lt1"/>
                </a:solidFill>
                <a:latin typeface="Franklin Gothic Medium"/>
              </a:rPr>
              <a:t>«Органы-мишени» </a:t>
            </a:r>
            <a:br>
              <a:rPr sz="4000"/>
            </a:br>
            <a:r>
              <a:rPr b="1" lang="ru-RU" sz="4000" spc="-1" strike="noStrike">
                <a:solidFill>
                  <a:schemeClr val="lt1"/>
                </a:solidFill>
                <a:latin typeface="Franklin Gothic Medium"/>
              </a:rPr>
              <a:t>при артериальной гипертонии</a:t>
            </a:r>
            <a:endParaRPr b="0" lang="ru-RU" sz="4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0" name="Объект 3" descr=""/>
          <p:cNvPicPr/>
          <p:nvPr/>
        </p:nvPicPr>
        <p:blipFill>
          <a:blip r:embed="rId1"/>
          <a:stretch/>
        </p:blipFill>
        <p:spPr>
          <a:xfrm>
            <a:off x="3339000" y="2349000"/>
            <a:ext cx="4159800" cy="4159800"/>
          </a:xfrm>
          <a:prstGeom prst="rect">
            <a:avLst/>
          </a:prstGeom>
          <a:ln w="0">
            <a:solidFill>
              <a:srgbClr val="b82d2f"/>
            </a:solidFill>
          </a:ln>
          <a:scene3d>
            <a:camera prst="orthographicFront">
              <a:rot lat="0" lon="0" rev="0"/>
            </a:camera>
            <a:lightRig dir="t" rig="contrasting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61" name="Облачко с текстом: овальное 4"/>
          <p:cNvSpPr/>
          <p:nvPr/>
        </p:nvSpPr>
        <p:spPr>
          <a:xfrm>
            <a:off x="894240" y="2311560"/>
            <a:ext cx="1868760" cy="1409760"/>
          </a:xfrm>
          <a:prstGeom prst="wedgeEllipseCallout">
            <a:avLst>
              <a:gd name="adj1" fmla="val 63218"/>
              <a:gd name="adj2" fmla="val 67"/>
            </a:avLst>
          </a:prstGeom>
          <a:solidFill>
            <a:srgbClr val="bfdafd"/>
          </a:solidFill>
          <a:ln w="28575">
            <a:solidFill>
              <a:srgbClr val="fe0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ru-RU" sz="1100" spc="-1" strike="noStrike">
                <a:solidFill>
                  <a:schemeClr val="dk1"/>
                </a:solidFill>
                <a:latin typeface="Franklin Gothic Medium"/>
              </a:rPr>
              <a:t>Глаза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ru-RU" sz="1000" spc="-1" strike="noStrike">
                <a:solidFill>
                  <a:schemeClr val="dk1"/>
                </a:solidFill>
                <a:latin typeface="Franklin Gothic Medium"/>
              </a:rPr>
              <a:t>Снижение остроты зрения, нарушение полей зрения, кровоизлияние в глаз 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Облачко с текстом: овальное 5"/>
          <p:cNvSpPr/>
          <p:nvPr/>
        </p:nvSpPr>
        <p:spPr>
          <a:xfrm>
            <a:off x="912960" y="4740480"/>
            <a:ext cx="1812600" cy="1409040"/>
          </a:xfrm>
          <a:prstGeom prst="wedgeEllipseCallout">
            <a:avLst>
              <a:gd name="adj1" fmla="val 62407"/>
              <a:gd name="adj2" fmla="val 1153"/>
            </a:avLst>
          </a:prstGeom>
          <a:solidFill>
            <a:srgbClr val="bfdafd"/>
          </a:solidFill>
          <a:ln w="28575">
            <a:solidFill>
              <a:srgbClr val="fe0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ru-RU" sz="1100" spc="-1" strike="noStrike">
                <a:solidFill>
                  <a:schemeClr val="dk1"/>
                </a:solidFill>
                <a:latin typeface="Franklin Gothic Medium"/>
              </a:rPr>
              <a:t>Почки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ru-RU" sz="1000" spc="-1" strike="noStrike">
                <a:solidFill>
                  <a:schemeClr val="dk1"/>
                </a:solidFill>
                <a:latin typeface="Franklin Gothic Medium"/>
              </a:rPr>
              <a:t>Частое мочеиспускание, особенно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ru-RU" sz="1000" spc="-1" strike="noStrike">
                <a:solidFill>
                  <a:schemeClr val="dk1"/>
                </a:solidFill>
                <a:latin typeface="Franklin Gothic Medium"/>
              </a:rPr>
              <a:t>в ночное время, белок в моче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Облачко с текстом: овальное 6"/>
          <p:cNvSpPr/>
          <p:nvPr/>
        </p:nvSpPr>
        <p:spPr>
          <a:xfrm>
            <a:off x="8082360" y="2116800"/>
            <a:ext cx="1964880" cy="1419480"/>
          </a:xfrm>
          <a:prstGeom prst="wedgeEllipseCallout">
            <a:avLst>
              <a:gd name="adj1" fmla="val -68698"/>
              <a:gd name="adj2" fmla="val 257"/>
            </a:avLst>
          </a:prstGeom>
          <a:solidFill>
            <a:srgbClr val="bfdafd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ru-RU" sz="1100" spc="-1" strike="noStrike">
                <a:solidFill>
                  <a:schemeClr val="dk1"/>
                </a:solidFill>
                <a:latin typeface="Franklin Gothic Medium"/>
              </a:rPr>
              <a:t>Головной мозг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ru-RU" sz="1000" spc="-1" strike="noStrike">
                <a:solidFill>
                  <a:schemeClr val="dk1"/>
                </a:solidFill>
                <a:latin typeface="Franklin Gothic Medium"/>
              </a:rPr>
              <a:t>Головная боль, головокружение,  тошнота, рвота, ухудшение памяти и внимания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Облачко с текстом: овальное 8"/>
          <p:cNvSpPr/>
          <p:nvPr/>
        </p:nvSpPr>
        <p:spPr>
          <a:xfrm>
            <a:off x="8888760" y="3553200"/>
            <a:ext cx="2118960" cy="1650960"/>
          </a:xfrm>
          <a:prstGeom prst="wedgeEllipseCallout">
            <a:avLst>
              <a:gd name="adj1" fmla="val -65705"/>
              <a:gd name="adj2" fmla="val -325"/>
            </a:avLst>
          </a:prstGeom>
          <a:solidFill>
            <a:srgbClr val="bfdafd"/>
          </a:solidFill>
          <a:ln w="28575">
            <a:solidFill>
              <a:srgbClr val="fe0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ru-RU" sz="1100" spc="-1" strike="noStrike">
                <a:solidFill>
                  <a:schemeClr val="dk1"/>
                </a:solidFill>
                <a:latin typeface="Franklin Gothic Medium"/>
              </a:rPr>
              <a:t>Сосуды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ru-RU" sz="1000" spc="-1" strike="noStrike">
                <a:solidFill>
                  <a:schemeClr val="dk1"/>
                </a:solidFill>
                <a:latin typeface="Franklin Gothic Medium"/>
              </a:rPr>
              <a:t>Изменение формы и эластичности артерий, аневризма аорты, синдром «перемежающейся хромоты»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Облачко с текстом: овальное 9"/>
          <p:cNvSpPr/>
          <p:nvPr/>
        </p:nvSpPr>
        <p:spPr>
          <a:xfrm>
            <a:off x="8071200" y="5268960"/>
            <a:ext cx="2191320" cy="1489680"/>
          </a:xfrm>
          <a:prstGeom prst="wedgeEllipseCallout">
            <a:avLst>
              <a:gd name="adj1" fmla="val -63382"/>
              <a:gd name="adj2" fmla="val -3137"/>
            </a:avLst>
          </a:prstGeom>
          <a:solidFill>
            <a:srgbClr val="bfdafd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685800">
              <a:lnSpc>
                <a:spcPct val="100000"/>
              </a:lnSpc>
            </a:pPr>
            <a:r>
              <a:rPr b="1" lang="ru-RU" sz="1100" spc="-1" strike="noStrike">
                <a:solidFill>
                  <a:schemeClr val="dk1"/>
                </a:solidFill>
                <a:latin typeface="Franklin Gothic Medium"/>
              </a:rPr>
              <a:t>Сердце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  <a:p>
            <a:pPr algn="ctr" defTabSz="685800">
              <a:lnSpc>
                <a:spcPct val="100000"/>
              </a:lnSpc>
            </a:pPr>
            <a:r>
              <a:rPr b="1" lang="ru-RU" sz="1000" spc="-1" strike="noStrike">
                <a:solidFill>
                  <a:schemeClr val="dk1"/>
                </a:solidFill>
                <a:latin typeface="Franklin Gothic Medium"/>
              </a:rPr>
              <a:t>Учащенное сердцебиение, одышка, боли в области сердца, риск инфаркта миокарда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6" name="Рисунок 2" descr=""/>
          <p:cNvPicPr/>
          <p:nvPr/>
        </p:nvPicPr>
        <p:blipFill>
          <a:blip r:embed="rId2"/>
          <a:stretch/>
        </p:blipFill>
        <p:spPr>
          <a:xfrm>
            <a:off x="0" y="-50760"/>
            <a:ext cx="1971720" cy="552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2495520" y="43920"/>
            <a:ext cx="8207280" cy="1323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 fontScale="83888"/>
          </a:bodyPr>
          <a:p>
            <a:pPr indent="0" algn="ctr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ru-RU" sz="3600" spc="-1" strike="noStrike">
                <a:solidFill>
                  <a:schemeClr val="lt1"/>
                </a:solidFill>
                <a:latin typeface="Franklin Gothic Medium"/>
              </a:rPr>
              <a:t>Международный день осведомленности о пороках сердца  </a:t>
            </a: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/>
          </p:nvPr>
        </p:nvSpPr>
        <p:spPr>
          <a:xfrm>
            <a:off x="3791880" y="1845000"/>
            <a:ext cx="7990920" cy="4894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93333" lnSpcReduction="10000"/>
          </a:bodyPr>
          <a:p>
            <a:pPr indent="0" algn="just" defTabSz="914400">
              <a:lnSpc>
                <a:spcPct val="110000"/>
              </a:lnSpc>
              <a:buNone/>
              <a:tabLst>
                <a:tab algn="l" pos="0"/>
              </a:tabLst>
            </a:pPr>
            <a:r>
              <a:rPr b="0" lang="ru-RU" sz="1600" spc="-1" strike="noStrike">
                <a:solidFill>
                  <a:srgbClr val="333333"/>
                </a:solidFill>
                <a:latin typeface="Franklin Gothic Medium"/>
              </a:rPr>
              <a:t>Международный день осведомлённости о пороках сердца (Congenital Heart Defect Awareness Day) ежегодно отмечается 14 февраля. 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indent="0" algn="just" defTabSz="914400">
              <a:lnSpc>
                <a:spcPct val="110000"/>
              </a:lnSpc>
              <a:buNone/>
              <a:tabLst>
                <a:tab algn="l" pos="0"/>
              </a:tabLst>
            </a:pPr>
            <a:r>
              <a:rPr b="0" lang="ru-RU" sz="1600" spc="-1" strike="noStrike">
                <a:solidFill>
                  <a:srgbClr val="333333"/>
                </a:solidFill>
                <a:latin typeface="Franklin Gothic Medium"/>
              </a:rPr>
              <a:t>Он был учреждён канадской благотворительной организацией Children’s Heart Society (Общество детских сердец), предоставляющей помощь семьям детей с пороками сердца.  Инициативу поддержали другие организации из разных стран, так день стал международным. 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indent="0" algn="just" defTabSz="914400">
              <a:lnSpc>
                <a:spcPct val="110000"/>
              </a:lnSpc>
              <a:spcAft>
                <a:spcPts val="601"/>
              </a:spcAft>
              <a:buNone/>
              <a:tabLst>
                <a:tab algn="l" pos="0"/>
              </a:tabLst>
            </a:pPr>
            <a:r>
              <a:rPr b="0" lang="ru-RU" sz="1600" spc="-1" strike="noStrike">
                <a:solidFill>
                  <a:srgbClr val="333333"/>
                </a:solidFill>
                <a:latin typeface="Franklin Gothic Medium"/>
              </a:rPr>
              <a:t>День направлен на просвещение людей о врождённых пороках сердца, повышение осведомлённости общественности с помощью различных информационно-пропагандистских программ и кампаний, а также поощрение пожертвований для оказания поддержки и проведения исследований в этой области. 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indent="0" algn="just" defTabSz="914400">
              <a:lnSpc>
                <a:spcPct val="110000"/>
              </a:lnSpc>
              <a:buNone/>
              <a:tabLst>
                <a:tab algn="l" pos="0"/>
              </a:tabLst>
            </a:pPr>
            <a:r>
              <a:rPr b="0" lang="ru-RU" sz="1600" spc="-1" strike="noStrike">
                <a:solidFill>
                  <a:srgbClr val="000000"/>
                </a:solidFill>
                <a:latin typeface="Franklin Gothic Medium"/>
              </a:rPr>
              <a:t>В России неделя осведомленности о заболеваний сердца проводится с 10 февраля по 16 февраля и посвящена борьбе  борьба с сердечно-сосудистыми заболеваниями,  развитию системы  первичной медико-санитарной помощи.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indent="0" algn="just" defTabSz="914400">
              <a:lnSpc>
                <a:spcPct val="110000"/>
              </a:lnSpc>
              <a:buNone/>
              <a:tabLst>
                <a:tab algn="l" pos="0"/>
              </a:tabLst>
            </a:pPr>
            <a:r>
              <a:rPr b="0" lang="ru-RU" sz="1600" spc="-1" strike="noStrike">
                <a:solidFill>
                  <a:srgbClr val="000000"/>
                </a:solidFill>
                <a:latin typeface="Franklin Gothic Medium"/>
              </a:rPr>
              <a:t>Цель проводимых мероприятий - повышение информированности и мотивированности граждан по вопросам профилактики, диагностики и лечения заболеваний сердца, приверженности граждан лекарственной терапии, а также повышение охвата профилактическим консультированием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90000"/>
              </a:lnSpc>
              <a:spcBef>
                <a:spcPts val="1800"/>
              </a:spcBef>
              <a:spcAft>
                <a:spcPts val="601"/>
              </a:spcAft>
              <a:buNone/>
              <a:tabLst>
                <a:tab algn="l" pos="0"/>
              </a:tabLst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indent="0" algn="just" defTabSz="91440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None/>
              <a:tabLst>
                <a:tab algn="l" pos="0"/>
              </a:tabLst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5" name="Рисунок 4" descr=""/>
          <p:cNvPicPr/>
          <p:nvPr/>
        </p:nvPicPr>
        <p:blipFill>
          <a:blip r:embed="rId1"/>
          <a:stretch/>
        </p:blipFill>
        <p:spPr>
          <a:xfrm>
            <a:off x="0" y="-50760"/>
            <a:ext cx="1971720" cy="552960"/>
          </a:xfrm>
          <a:prstGeom prst="rect">
            <a:avLst/>
          </a:prstGeom>
          <a:ln w="0">
            <a:noFill/>
          </a:ln>
        </p:spPr>
      </p:pic>
      <p:pic>
        <p:nvPicPr>
          <p:cNvPr id="76" name="Рисунок 7" descr=""/>
          <p:cNvPicPr/>
          <p:nvPr/>
        </p:nvPicPr>
        <p:blipFill>
          <a:blip r:embed="rId2"/>
          <a:srcRect l="0" t="0" r="11457" b="0"/>
          <a:stretch/>
        </p:blipFill>
        <p:spPr>
          <a:xfrm>
            <a:off x="263520" y="2421000"/>
            <a:ext cx="3080160" cy="2318760"/>
          </a:xfrm>
          <a:prstGeom prst="rect">
            <a:avLst/>
          </a:prstGeom>
          <a:ln w="0">
            <a:solidFill>
              <a:srgbClr val="b82d2f"/>
            </a:solidFill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3431880" y="54000"/>
            <a:ext cx="7691760" cy="123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ru-RU" sz="3200" spc="-1" strike="noStrike">
                <a:solidFill>
                  <a:schemeClr val="lt1"/>
                </a:solidFill>
                <a:latin typeface="Franklin Gothic Medium"/>
              </a:rPr>
              <a:t> 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Заголовок 1"/>
          <p:cNvSpPr/>
          <p:nvPr/>
        </p:nvSpPr>
        <p:spPr>
          <a:xfrm>
            <a:off x="3071520" y="99360"/>
            <a:ext cx="8051760" cy="132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 defTabSz="914400">
              <a:lnSpc>
                <a:spcPct val="90000"/>
              </a:lnSpc>
            </a:pPr>
            <a:r>
              <a:rPr b="1" lang="ru-RU" sz="3600" spc="-1" strike="noStrike">
                <a:solidFill>
                  <a:schemeClr val="lt1"/>
                </a:solidFill>
                <a:latin typeface="Franklin Gothic Medium"/>
              </a:rPr>
              <a:t>Предупреди заболевание сердца! </a:t>
            </a: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" name="TextBox 12"/>
          <p:cNvSpPr/>
          <p:nvPr/>
        </p:nvSpPr>
        <p:spPr>
          <a:xfrm>
            <a:off x="5254200" y="2277000"/>
            <a:ext cx="5952600" cy="3745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</a:pPr>
            <a:r>
              <a:rPr b="1" lang="ru-RU" sz="1600" spc="-1" strike="noStrike">
                <a:solidFill>
                  <a:srgbClr val="ff0000"/>
                </a:solidFill>
                <a:latin typeface="Franklin Gothic Medium"/>
              </a:rPr>
              <a:t>	</a:t>
            </a:r>
            <a:r>
              <a:rPr b="1" lang="ru-RU" sz="1600" spc="-1" strike="noStrike">
                <a:solidFill>
                  <a:srgbClr val="ff0000"/>
                </a:solidFill>
                <a:latin typeface="Franklin Gothic Medium"/>
              </a:rPr>
              <a:t>Контроль уровня холестерина и сахара в крови</a:t>
            </a:r>
            <a:r>
              <a:rPr b="0" lang="ru-RU" sz="1600" spc="-1" strike="noStrike">
                <a:solidFill>
                  <a:srgbClr val="ff0000"/>
                </a:solidFill>
                <a:latin typeface="Franklin Gothic Medium"/>
              </a:rPr>
              <a:t>. </a:t>
            </a:r>
            <a:r>
              <a:rPr b="0" lang="ru-RU" sz="1600" spc="-1" strike="noStrike">
                <a:solidFill>
                  <a:srgbClr val="1d1d1d"/>
                </a:solidFill>
                <a:latin typeface="Franklin Gothic Medium"/>
              </a:rPr>
              <a:t>Обязательно, хотя бы раз в год, измеряйте уровень глюкозы натощак и общий холестерин. Показатели исследования не должны превышать: для глюкозы — 6,1 ммоль/л, для холестерина — 5,0 ммоль/л.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ru-RU" sz="1600" spc="-1" strike="noStrike">
                <a:solidFill>
                  <a:srgbClr val="1d1d1d"/>
                </a:solidFill>
                <a:latin typeface="Franklin Gothic Medium"/>
              </a:rPr>
              <a:t>	</a:t>
            </a:r>
            <a:r>
              <a:rPr b="0" lang="ru-RU" sz="1600" spc="-1" strike="noStrike">
                <a:solidFill>
                  <a:srgbClr val="1d1d1d"/>
                </a:solidFill>
                <a:latin typeface="Franklin Gothic Medium"/>
              </a:rPr>
              <a:t>Данные исследования можно пройти в рамках ежегодной диспансеризации и профилактических медицинских осмотров взрослого населения. Бесплатную диспансеризацию могут пройти все желающие, застрахованные в системе обязательного медицинского страхования (ОМС), каждые три года начиная с возраста 18 лет; а с 40 лет — ежегодно в медицинских учреждениях по месту жительства.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TextBox 8"/>
          <p:cNvSpPr/>
          <p:nvPr/>
        </p:nvSpPr>
        <p:spPr>
          <a:xfrm>
            <a:off x="9696240" y="6381360"/>
            <a:ext cx="302256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200" spc="-1" strike="noStrike" u="sng">
                <a:solidFill>
                  <a:srgbClr val="164e6e"/>
                </a:solidFill>
                <a:uFillTx/>
                <a:latin typeface="arial"/>
                <a:hlinkClick r:id="rId1"/>
              </a:rPr>
              <a:t>http://34.rospotrebnadzor.ru/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1" name="Рисунок 3" descr=""/>
          <p:cNvPicPr/>
          <p:nvPr/>
        </p:nvPicPr>
        <p:blipFill>
          <a:blip r:embed="rId2"/>
          <a:stretch/>
        </p:blipFill>
        <p:spPr>
          <a:xfrm>
            <a:off x="767520" y="2277000"/>
            <a:ext cx="3742560" cy="1943280"/>
          </a:xfrm>
          <a:prstGeom prst="rect">
            <a:avLst/>
          </a:prstGeom>
          <a:ln w="0">
            <a:solidFill>
              <a:srgbClr val="b82d2f"/>
            </a:solidFill>
          </a:ln>
        </p:spPr>
      </p:pic>
      <p:pic>
        <p:nvPicPr>
          <p:cNvPr id="172" name="Рисунок 1" descr=""/>
          <p:cNvPicPr/>
          <p:nvPr/>
        </p:nvPicPr>
        <p:blipFill>
          <a:blip r:embed="rId3"/>
          <a:stretch/>
        </p:blipFill>
        <p:spPr>
          <a:xfrm>
            <a:off x="0" y="-50760"/>
            <a:ext cx="1971720" cy="552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1965960" y="109800"/>
            <a:ext cx="9458280" cy="1323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ru-RU" sz="3600" spc="-1" strike="noStrike">
                <a:solidFill>
                  <a:schemeClr val="lt1"/>
                </a:solidFill>
                <a:latin typeface="Franklin Gothic Medium"/>
              </a:rPr>
              <a:t>Уровень глюкозы крови в норме</a:t>
            </a: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/>
          </p:nvPr>
        </p:nvSpPr>
        <p:spPr>
          <a:xfrm>
            <a:off x="4208760" y="2455560"/>
            <a:ext cx="6559200" cy="30384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87222" lnSpcReduction="10000"/>
          </a:bodyPr>
          <a:p>
            <a:pPr indent="0" algn="just" defTabSz="914400">
              <a:lnSpc>
                <a:spcPct val="90000"/>
              </a:lnSpc>
              <a:spcBef>
                <a:spcPts val="1800"/>
              </a:spcBef>
              <a:buNone/>
              <a:tabLst>
                <a:tab algn="l" pos="0"/>
              </a:tabLst>
            </a:pPr>
            <a:r>
              <a:rPr b="0" lang="ru-RU" sz="2400" spc="-1" strike="noStrike">
                <a:solidFill>
                  <a:schemeClr val="dk1"/>
                </a:solidFill>
                <a:latin typeface="Franklin Gothic Medium"/>
              </a:rPr>
              <a:t>	</a:t>
            </a:r>
            <a:r>
              <a:rPr b="0" lang="ru-RU" sz="1700" spc="-1" strike="noStrike">
                <a:solidFill>
                  <a:schemeClr val="dk1"/>
                </a:solidFill>
                <a:latin typeface="Franklin Gothic Medium"/>
              </a:rPr>
              <a:t>Нормальным является уровень глюкозы в капиллярной крови:</a:t>
            </a:r>
            <a:endParaRPr b="0" lang="ru-RU" sz="1700" spc="-1" strike="noStrike">
              <a:solidFill>
                <a:srgbClr val="000000"/>
              </a:solidFill>
              <a:latin typeface="Arial"/>
            </a:endParaRPr>
          </a:p>
          <a:p>
            <a:pPr marL="457200" indent="-457200" algn="just" defTabSz="914400">
              <a:lnSpc>
                <a:spcPct val="90000"/>
              </a:lnSpc>
              <a:spcBef>
                <a:spcPts val="1800"/>
              </a:spcBef>
              <a:buClr>
                <a:srgbClr val="ff0000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1" lang="ru-RU" sz="1700" spc="-1" strike="noStrike">
                <a:solidFill>
                  <a:srgbClr val="ff0000"/>
                </a:solidFill>
                <a:latin typeface="Franklin Gothic Medium"/>
              </a:rPr>
              <a:t>натощак 3,3 – 5,5 ммоль/л</a:t>
            </a:r>
            <a:r>
              <a:rPr b="0" lang="ru-RU" sz="1700" spc="-1" strike="noStrike">
                <a:solidFill>
                  <a:srgbClr val="ff0000"/>
                </a:solidFill>
                <a:latin typeface="Franklin Gothic Medium"/>
              </a:rPr>
              <a:t> </a:t>
            </a:r>
            <a:endParaRPr b="0" lang="ru-RU" sz="1700" spc="-1" strike="noStrike">
              <a:solidFill>
                <a:srgbClr val="000000"/>
              </a:solidFill>
              <a:latin typeface="Arial"/>
            </a:endParaRPr>
          </a:p>
          <a:p>
            <a:pPr marL="457200" indent="-457200" algn="just" defTabSz="914400">
              <a:lnSpc>
                <a:spcPct val="90000"/>
              </a:lnSpc>
              <a:spcBef>
                <a:spcPts val="1800"/>
              </a:spcBef>
              <a:buClr>
                <a:srgbClr val="ff0000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1" lang="ru-RU" sz="1700" spc="-1" strike="noStrike">
                <a:solidFill>
                  <a:srgbClr val="ff0000"/>
                </a:solidFill>
                <a:latin typeface="Franklin Gothic Medium"/>
              </a:rPr>
              <a:t>через 2 часа после приема 75 г глюкозы — менее 7,8 ммоль/л</a:t>
            </a:r>
            <a:endParaRPr b="0" lang="ru-RU" sz="1700" spc="-1" strike="noStrike">
              <a:solidFill>
                <a:srgbClr val="000000"/>
              </a:solidFill>
              <a:latin typeface="Arial"/>
            </a:endParaRPr>
          </a:p>
          <a:p>
            <a:pPr indent="0" algn="just" defTabSz="914400">
              <a:lnSpc>
                <a:spcPct val="90000"/>
              </a:lnSpc>
              <a:spcBef>
                <a:spcPts val="1800"/>
              </a:spcBef>
              <a:buNone/>
              <a:tabLst>
                <a:tab algn="l" pos="0"/>
              </a:tabLst>
            </a:pPr>
            <a:r>
              <a:rPr b="0" lang="ru-RU" sz="1700" spc="-1" strike="noStrike">
                <a:solidFill>
                  <a:schemeClr val="dk1"/>
                </a:solidFill>
                <a:latin typeface="Franklin Gothic Medium"/>
              </a:rPr>
              <a:t>	</a:t>
            </a:r>
            <a:r>
              <a:rPr b="0" lang="ru-RU" sz="1700" spc="-1" strike="noStrike">
                <a:solidFill>
                  <a:schemeClr val="dk1"/>
                </a:solidFill>
                <a:latin typeface="Franklin Gothic Medium"/>
              </a:rPr>
              <a:t>Нормальным является уровень глюкозы в венозной плазме:</a:t>
            </a:r>
            <a:endParaRPr b="0" lang="ru-RU" sz="1700" spc="-1" strike="noStrike">
              <a:solidFill>
                <a:srgbClr val="000000"/>
              </a:solidFill>
              <a:latin typeface="Arial"/>
            </a:endParaRPr>
          </a:p>
          <a:p>
            <a:pPr marL="457200" indent="-457200" algn="just" defTabSz="914400">
              <a:lnSpc>
                <a:spcPct val="90000"/>
              </a:lnSpc>
              <a:spcBef>
                <a:spcPts val="1800"/>
              </a:spcBef>
              <a:buClr>
                <a:srgbClr val="ff0000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1" lang="ru-RU" sz="1700" spc="-1" strike="noStrike">
                <a:solidFill>
                  <a:srgbClr val="ff0000"/>
                </a:solidFill>
                <a:latin typeface="Franklin Gothic Medium"/>
              </a:rPr>
              <a:t>натощак менее 6,1 ммоль/л</a:t>
            </a:r>
            <a:r>
              <a:rPr b="0" lang="ru-RU" sz="1700" spc="-1" strike="noStrike">
                <a:solidFill>
                  <a:srgbClr val="ff0000"/>
                </a:solidFill>
                <a:latin typeface="Franklin Gothic Medium"/>
              </a:rPr>
              <a:t> </a:t>
            </a:r>
            <a:endParaRPr b="0" lang="ru-RU" sz="1700" spc="-1" strike="noStrike">
              <a:solidFill>
                <a:srgbClr val="000000"/>
              </a:solidFill>
              <a:latin typeface="Arial"/>
            </a:endParaRPr>
          </a:p>
          <a:p>
            <a:pPr marL="457200" indent="-457200" algn="just" defTabSz="914400">
              <a:lnSpc>
                <a:spcPct val="90000"/>
              </a:lnSpc>
              <a:spcBef>
                <a:spcPts val="1800"/>
              </a:spcBef>
              <a:buClr>
                <a:srgbClr val="ff0000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1" lang="ru-RU" sz="1700" spc="-1" strike="noStrike">
                <a:solidFill>
                  <a:srgbClr val="ff0000"/>
                </a:solidFill>
                <a:latin typeface="Franklin Gothic Medium"/>
              </a:rPr>
              <a:t>через 2 часа после приема 75 г глюкозы — менее 7,8 ммоль/л</a:t>
            </a:r>
            <a:endParaRPr b="0" lang="ru-RU" sz="17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90000"/>
              </a:lnSpc>
              <a:spcBef>
                <a:spcPts val="1800"/>
              </a:spcBef>
              <a:buNone/>
              <a:tabLst>
                <a:tab algn="l" pos="0"/>
              </a:tabLst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5" name="Рисунок 3" descr=""/>
          <p:cNvPicPr/>
          <p:nvPr/>
        </p:nvPicPr>
        <p:blipFill>
          <a:blip r:embed="rId1"/>
          <a:stretch/>
        </p:blipFill>
        <p:spPr>
          <a:xfrm>
            <a:off x="607320" y="4631040"/>
            <a:ext cx="2741760" cy="1806120"/>
          </a:xfrm>
          <a:prstGeom prst="rect">
            <a:avLst/>
          </a:prstGeom>
          <a:ln w="0">
            <a:solidFill>
              <a:srgbClr val="b82d2f"/>
            </a:solidFill>
          </a:ln>
          <a:scene3d>
            <a:camera prst="orthographicFront">
              <a:rot lat="0" lon="0" rev="0"/>
            </a:camera>
            <a:lightRig dir="t" rig="contrasting">
              <a:rot lat="0" lon="0" rev="1500000"/>
            </a:lightRig>
          </a:scene3d>
          <a:sp3d prstMaterial="metal">
            <a:bevelT prst="angle" w="88900" h="88900"/>
          </a:sp3d>
        </p:spPr>
      </p:pic>
      <p:pic>
        <p:nvPicPr>
          <p:cNvPr id="176" name="Рисунок 4" descr=""/>
          <p:cNvPicPr/>
          <p:nvPr/>
        </p:nvPicPr>
        <p:blipFill>
          <a:blip r:embed="rId2"/>
          <a:stretch/>
        </p:blipFill>
        <p:spPr>
          <a:xfrm>
            <a:off x="606960" y="2306160"/>
            <a:ext cx="2715840" cy="1786320"/>
          </a:xfrm>
          <a:prstGeom prst="rect">
            <a:avLst/>
          </a:prstGeom>
          <a:ln w="0">
            <a:solidFill>
              <a:srgbClr val="b82d2f"/>
            </a:solidFill>
          </a:ln>
          <a:scene3d>
            <a:camera prst="orthographicFront">
              <a:rot lat="0" lon="0" rev="0"/>
            </a:camera>
            <a:lightRig dir="t" rig="contrasting">
              <a:rot lat="0" lon="0" rev="1500000"/>
            </a:lightRig>
          </a:scene3d>
          <a:sp3d prstMaterial="metal">
            <a:bevelT prst="angle" w="88900" h="88900"/>
          </a:sp3d>
        </p:spPr>
      </p:pic>
      <p:pic>
        <p:nvPicPr>
          <p:cNvPr id="177" name="Рисунок 5" descr=""/>
          <p:cNvPicPr/>
          <p:nvPr/>
        </p:nvPicPr>
        <p:blipFill>
          <a:blip r:embed="rId3"/>
          <a:stretch/>
        </p:blipFill>
        <p:spPr>
          <a:xfrm>
            <a:off x="0" y="-50760"/>
            <a:ext cx="1971720" cy="552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2165400" y="73440"/>
            <a:ext cx="9362880" cy="1323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ru-RU" sz="3600" spc="-1" strike="noStrike">
                <a:solidFill>
                  <a:schemeClr val="lt1"/>
                </a:solidFill>
                <a:latin typeface="Franklin Gothic Medium"/>
              </a:rPr>
              <a:t>Уровень холестерина крови в норме</a:t>
            </a: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/>
          </p:nvPr>
        </p:nvSpPr>
        <p:spPr>
          <a:xfrm>
            <a:off x="3729600" y="1793160"/>
            <a:ext cx="8025480" cy="2337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1600" spc="-1" strike="noStrike">
                <a:solidFill>
                  <a:srgbClr val="ff0000"/>
                </a:solidFill>
                <a:latin typeface="Franklin Gothic Medium"/>
              </a:rPr>
              <a:t>	</a:t>
            </a:r>
            <a:r>
              <a:rPr b="1" lang="ru-RU" sz="1600" spc="-1" strike="noStrike">
                <a:solidFill>
                  <a:srgbClr val="ff0000"/>
                </a:solidFill>
                <a:latin typeface="Franklin Gothic Medium"/>
              </a:rPr>
              <a:t>Гиперхолестеринемия –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1600" spc="-1" strike="noStrike">
                <a:solidFill>
                  <a:srgbClr val="ff0000"/>
                </a:solidFill>
                <a:latin typeface="Franklin Gothic Medium"/>
              </a:rPr>
              <a:t>повышение концентрации холестерина в крови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432000" indent="457200" defTabSz="914400">
              <a:lnSpc>
                <a:spcPct val="100000"/>
              </a:lnSpc>
              <a:buClr>
                <a:srgbClr val="ff0000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0" lang="ru-RU" sz="1600" spc="-1" strike="noStrike">
                <a:solidFill>
                  <a:schemeClr val="dk1">
                    <a:lumMod val="75000"/>
                    <a:lumOff val="25000"/>
                  </a:schemeClr>
                </a:solidFill>
                <a:latin typeface="Franklin Gothic Medium"/>
              </a:rPr>
              <a:t>Холестерин низкой плотности (ЛПНП) – это «плохой» холестерин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432000" indent="457200" defTabSz="914400">
              <a:lnSpc>
                <a:spcPct val="100000"/>
              </a:lnSpc>
              <a:buClr>
                <a:srgbClr val="ff0000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0" lang="ru-RU" sz="1600" spc="-1" strike="noStrike">
                <a:solidFill>
                  <a:schemeClr val="dk1">
                    <a:lumMod val="75000"/>
                    <a:lumOff val="25000"/>
                  </a:schemeClr>
                </a:solidFill>
                <a:latin typeface="Franklin Gothic Medium"/>
              </a:rPr>
              <a:t>Холестерин высокой плотности (ЛПВП)  – это «хороший» холестерин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432000" indent="457200" defTabSz="914400">
              <a:lnSpc>
                <a:spcPct val="100000"/>
              </a:lnSpc>
              <a:buClr>
                <a:srgbClr val="ff0000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0" lang="ru-RU" sz="1600" spc="-1" strike="noStrike">
                <a:solidFill>
                  <a:schemeClr val="dk1">
                    <a:lumMod val="75000"/>
                    <a:lumOff val="25000"/>
                  </a:schemeClr>
                </a:solidFill>
                <a:latin typeface="Franklin Gothic Medium"/>
              </a:rPr>
              <a:t>Триглицериды – входят в состав липопротеинов очень низкой плотности (ЛПОНП)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0" name="Picture 4" descr=""/>
          <p:cNvPicPr/>
          <p:nvPr/>
        </p:nvPicPr>
        <p:blipFill>
          <a:blip r:embed="rId1"/>
          <a:stretch/>
        </p:blipFill>
        <p:spPr>
          <a:xfrm>
            <a:off x="468000" y="2009160"/>
            <a:ext cx="3036240" cy="2000160"/>
          </a:xfrm>
          <a:prstGeom prst="rect">
            <a:avLst/>
          </a:prstGeom>
          <a:ln w="0">
            <a:solidFill>
              <a:srgbClr val="b82d2f"/>
            </a:solidFill>
          </a:ln>
          <a:scene3d>
            <a:camera prst="orthographicFront"/>
            <a:lightRig dir="t" rig="threePt"/>
          </a:scene3d>
          <a:sp3d>
            <a:bevelT prst="angle"/>
          </a:sp3d>
        </p:spPr>
      </p:pic>
      <p:graphicFrame>
        <p:nvGraphicFramePr>
          <p:cNvPr id="181" name="Таблица 5"/>
          <p:cNvGraphicFramePr/>
          <p:nvPr/>
        </p:nvGraphicFramePr>
        <p:xfrm>
          <a:off x="503280" y="5011200"/>
          <a:ext cx="11112840" cy="1582920"/>
        </p:xfrm>
        <a:graphic>
          <a:graphicData uri="http://schemas.openxmlformats.org/drawingml/2006/table">
            <a:tbl>
              <a:tblPr/>
              <a:tblGrid>
                <a:gridCol w="2988360"/>
                <a:gridCol w="2606400"/>
                <a:gridCol w="2830320"/>
                <a:gridCol w="2688120"/>
              </a:tblGrid>
              <a:tr h="514800"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ru-RU" sz="1600" spc="-1" strike="noStrike">
                          <a:solidFill>
                            <a:schemeClr val="dk1"/>
                          </a:solidFill>
                          <a:latin typeface="Franklin Gothic Medium"/>
                        </a:rPr>
                        <a:t>Возраст</a:t>
                      </a:r>
                      <a:endParaRPr b="0" lang="ru-RU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ru-RU" sz="1600" spc="-1" strike="noStrike">
                          <a:solidFill>
                            <a:schemeClr val="dk1"/>
                          </a:solidFill>
                          <a:latin typeface="Franklin Gothic Medium"/>
                        </a:rPr>
                        <a:t>Нормальный уровень </a:t>
                      </a:r>
                      <a:endParaRPr b="0" lang="ru-RU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ru-RU" sz="1600" spc="-1" strike="noStrike">
                          <a:solidFill>
                            <a:schemeClr val="dk1"/>
                          </a:solidFill>
                          <a:latin typeface="Franklin Gothic Medium"/>
                        </a:rPr>
                        <a:t>Умеренно повышенный</a:t>
                      </a:r>
                      <a:endParaRPr b="0" lang="ru-RU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endParaRPr b="0" lang="ru-RU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ru-RU" sz="1600" spc="-1" strike="noStrike">
                          <a:solidFill>
                            <a:schemeClr val="dk1"/>
                          </a:solidFill>
                          <a:latin typeface="Franklin Gothic Medium"/>
                        </a:rPr>
                        <a:t>Высокий уровень</a:t>
                      </a:r>
                      <a:endParaRPr b="0" lang="ru-RU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</a:tr>
              <a:tr h="73980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ru-RU" sz="1600" spc="-1" strike="noStrike">
                          <a:solidFill>
                            <a:schemeClr val="dk1"/>
                          </a:solidFill>
                          <a:latin typeface="Franklin Gothic Medium"/>
                        </a:rPr>
                        <a:t>Взрослые (18 лет и более) мужчины и женщины </a:t>
                      </a:r>
                      <a:endParaRPr b="0" lang="ru-RU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ru-RU" sz="1600" spc="-1" strike="noStrike">
                          <a:solidFill>
                            <a:schemeClr val="dk1"/>
                          </a:solidFill>
                          <a:latin typeface="Franklin Gothic Medium"/>
                        </a:rPr>
                        <a:t>2-5,18</a:t>
                      </a:r>
                      <a:endParaRPr b="0" lang="ru-RU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ru-RU" sz="1600" spc="-1" strike="noStrike">
                          <a:solidFill>
                            <a:srgbClr val="000000"/>
                          </a:solidFill>
                          <a:latin typeface="Franklin Gothic Medium"/>
                        </a:rPr>
                        <a:t>5,18-6,19 </a:t>
                      </a:r>
                      <a:endParaRPr b="0" lang="ru-RU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ru-RU" sz="1600" spc="-1" strike="noStrike">
                          <a:solidFill>
                            <a:schemeClr val="dk1"/>
                          </a:solidFill>
                          <a:latin typeface="Franklin Gothic Medium"/>
                        </a:rPr>
                        <a:t>Более 6,22 </a:t>
                      </a:r>
                      <a:endParaRPr b="0" lang="ru-RU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182" name="TextBox 9"/>
          <p:cNvSpPr/>
          <p:nvPr/>
        </p:nvSpPr>
        <p:spPr>
          <a:xfrm>
            <a:off x="3296520" y="4561200"/>
            <a:ext cx="60940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ru-RU" sz="1800" spc="-1" strike="noStrike">
                <a:solidFill>
                  <a:srgbClr val="ff0000"/>
                </a:solidFill>
                <a:latin typeface="Franklin Gothic Medium"/>
              </a:rPr>
              <a:t>Уровень общего холестерина крови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3" name="Рисунок 10" descr=""/>
          <p:cNvPicPr/>
          <p:nvPr/>
        </p:nvPicPr>
        <p:blipFill>
          <a:blip r:embed="rId2"/>
          <a:stretch/>
        </p:blipFill>
        <p:spPr>
          <a:xfrm>
            <a:off x="0" y="-50760"/>
            <a:ext cx="1971720" cy="552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2760120" y="111960"/>
            <a:ext cx="8237880" cy="1323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 fontScale="93333" lnSpcReduction="20000"/>
          </a:bodyPr>
          <a:p>
            <a:pPr indent="0" algn="ctr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ru-RU" sz="3600" spc="-1" strike="noStrike">
                <a:solidFill>
                  <a:schemeClr val="lt1"/>
                </a:solidFill>
                <a:latin typeface="Franklin Gothic Medium"/>
              </a:rPr>
              <a:t>Что входит в профилактический медицинский осмотр (ПМО) ?</a:t>
            </a: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/>
          </p:nvPr>
        </p:nvSpPr>
        <p:spPr>
          <a:xfrm>
            <a:off x="3291840" y="1989000"/>
            <a:ext cx="6048360" cy="4573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algn="just" defTabSz="914400">
              <a:lnSpc>
                <a:spcPct val="110000"/>
              </a:lnSpc>
              <a:buNone/>
              <a:tabLst>
                <a:tab algn="l" pos="0"/>
              </a:tabLst>
            </a:pPr>
            <a:r>
              <a:rPr b="0" lang="ru-RU" sz="2400" spc="-1" strike="noStrike">
                <a:solidFill>
                  <a:schemeClr val="dk1">
                    <a:lumMod val="75000"/>
                    <a:lumOff val="25000"/>
                  </a:schemeClr>
                </a:solidFill>
                <a:latin typeface="Franklin Gothic Medium"/>
              </a:rPr>
              <a:t>	</a:t>
            </a:r>
            <a:r>
              <a:rPr b="0" lang="ru-RU" sz="2400" spc="-1" strike="noStrike">
                <a:solidFill>
                  <a:schemeClr val="dk1">
                    <a:lumMod val="75000"/>
                    <a:lumOff val="25000"/>
                  </a:schemeClr>
                </a:solidFill>
                <a:latin typeface="Franklin Gothic Medium"/>
              </a:rPr>
              <a:t>	</a:t>
            </a:r>
            <a:r>
              <a:rPr b="0" lang="ru-RU" sz="1700" spc="-1" strike="noStrike">
                <a:solidFill>
                  <a:schemeClr val="dk1">
                    <a:lumMod val="75000"/>
                    <a:lumOff val="25000"/>
                  </a:schemeClr>
                </a:solidFill>
                <a:latin typeface="Franklin Gothic Medium"/>
              </a:rPr>
              <a:t>Профилактический осмотр и первый этап диспансеризации проводится с 18 лет до 64 лет всем группам населения:</a:t>
            </a:r>
            <a:endParaRPr b="0" lang="ru-RU" sz="1700" spc="-1" strike="noStrike">
              <a:solidFill>
                <a:srgbClr val="000000"/>
              </a:solidFill>
              <a:latin typeface="Arial"/>
            </a:endParaRPr>
          </a:p>
          <a:p>
            <a:pPr indent="0" algn="just" defTabSz="914400">
              <a:lnSpc>
                <a:spcPct val="110000"/>
              </a:lnSpc>
              <a:buNone/>
              <a:tabLst>
                <a:tab algn="l" pos="0"/>
              </a:tabLst>
            </a:pPr>
            <a:r>
              <a:rPr b="1" lang="ru-RU" sz="1700" spc="-1" strike="noStrike">
                <a:solidFill>
                  <a:schemeClr val="dk1">
                    <a:lumMod val="75000"/>
                    <a:lumOff val="25000"/>
                  </a:schemeClr>
                </a:solidFill>
                <a:latin typeface="Franklin Gothic Medium"/>
              </a:rPr>
              <a:t>	</a:t>
            </a:r>
            <a:r>
              <a:rPr b="1" lang="ru-RU" sz="1700" spc="-1" strike="noStrike">
                <a:solidFill>
                  <a:schemeClr val="dk1">
                    <a:lumMod val="75000"/>
                    <a:lumOff val="25000"/>
                  </a:schemeClr>
                </a:solidFill>
                <a:latin typeface="Franklin Gothic Medium"/>
              </a:rPr>
              <a:t>	</a:t>
            </a:r>
            <a:r>
              <a:rPr b="1" lang="ru-RU" sz="1700" spc="-1" strike="noStrike">
                <a:solidFill>
                  <a:srgbClr val="ff0000"/>
                </a:solidFill>
                <a:latin typeface="Franklin Gothic Medium"/>
              </a:rPr>
              <a:t>Объем профилактического осмотра:</a:t>
            </a:r>
            <a:endParaRPr b="0" lang="ru-RU" sz="1700" spc="-1" strike="noStrike">
              <a:solidFill>
                <a:srgbClr val="000000"/>
              </a:solidFill>
              <a:latin typeface="Arial"/>
            </a:endParaRPr>
          </a:p>
          <a:p>
            <a:pPr marL="228600" indent="457200" algn="just" defTabSz="914400">
              <a:lnSpc>
                <a:spcPct val="110000"/>
              </a:lnSpc>
              <a:buClr>
                <a:srgbClr val="ff0000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0" lang="ru-RU" sz="1700" spc="-1" strike="noStrike">
                <a:solidFill>
                  <a:schemeClr val="dk1">
                    <a:lumMod val="75000"/>
                    <a:lumOff val="25000"/>
                  </a:schemeClr>
                </a:solidFill>
                <a:latin typeface="Franklin Gothic Medium"/>
              </a:rPr>
              <a:t>1.Анкетирование </a:t>
            </a:r>
            <a:endParaRPr b="0" lang="ru-RU" sz="1700" spc="-1" strike="noStrike">
              <a:solidFill>
                <a:srgbClr val="000000"/>
              </a:solidFill>
              <a:latin typeface="Arial"/>
            </a:endParaRPr>
          </a:p>
          <a:p>
            <a:pPr marL="228600" indent="457200" algn="just" defTabSz="914400">
              <a:lnSpc>
                <a:spcPct val="110000"/>
              </a:lnSpc>
              <a:buClr>
                <a:srgbClr val="ff0000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0" lang="ru-RU" sz="1700" spc="-1" strike="noStrike">
                <a:solidFill>
                  <a:schemeClr val="dk1">
                    <a:lumMod val="75000"/>
                    <a:lumOff val="25000"/>
                  </a:schemeClr>
                </a:solidFill>
                <a:latin typeface="Franklin Gothic Medium"/>
              </a:rPr>
              <a:t>2.Измерение роста, массы тела, окружности талии, расчет индекса массы тела</a:t>
            </a:r>
            <a:endParaRPr b="0" lang="ru-RU" sz="1700" spc="-1" strike="noStrike">
              <a:solidFill>
                <a:srgbClr val="000000"/>
              </a:solidFill>
              <a:latin typeface="Arial"/>
            </a:endParaRPr>
          </a:p>
          <a:p>
            <a:pPr marL="228600" indent="457200" algn="just" defTabSz="914400">
              <a:lnSpc>
                <a:spcPct val="110000"/>
              </a:lnSpc>
              <a:buClr>
                <a:srgbClr val="ff0000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0" lang="ru-RU" sz="1700" spc="-1" strike="noStrike">
                <a:solidFill>
                  <a:schemeClr val="dk1">
                    <a:lumMod val="75000"/>
                    <a:lumOff val="25000"/>
                  </a:schemeClr>
                </a:solidFill>
                <a:latin typeface="Franklin Gothic Medium"/>
              </a:rPr>
              <a:t>3.Измерение АД</a:t>
            </a:r>
            <a:endParaRPr b="0" lang="ru-RU" sz="1700" spc="-1" strike="noStrike">
              <a:solidFill>
                <a:srgbClr val="000000"/>
              </a:solidFill>
              <a:latin typeface="Arial"/>
            </a:endParaRPr>
          </a:p>
          <a:p>
            <a:pPr marL="228600" indent="457200" algn="just" defTabSz="914400">
              <a:lnSpc>
                <a:spcPct val="110000"/>
              </a:lnSpc>
              <a:buClr>
                <a:srgbClr val="ff0000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0" lang="ru-RU" sz="1700" spc="-1" strike="noStrike">
                <a:solidFill>
                  <a:schemeClr val="dk1">
                    <a:lumMod val="75000"/>
                    <a:lumOff val="25000"/>
                  </a:schemeClr>
                </a:solidFill>
                <a:latin typeface="Franklin Gothic Medium"/>
              </a:rPr>
              <a:t>4.Исследование крови (общий холестерин, глюкоза натощак)</a:t>
            </a:r>
            <a:endParaRPr b="0" lang="ru-RU" sz="1700" spc="-1" strike="noStrike">
              <a:solidFill>
                <a:srgbClr val="000000"/>
              </a:solidFill>
              <a:latin typeface="Arial"/>
            </a:endParaRPr>
          </a:p>
          <a:p>
            <a:pPr marL="228600" indent="457200" algn="just" defTabSz="914400">
              <a:lnSpc>
                <a:spcPct val="110000"/>
              </a:lnSpc>
              <a:buClr>
                <a:srgbClr val="ff0000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0" lang="ru-RU" sz="1700" spc="-1" strike="noStrike">
                <a:solidFill>
                  <a:schemeClr val="dk1">
                    <a:lumMod val="75000"/>
                    <a:lumOff val="25000"/>
                  </a:schemeClr>
                </a:solidFill>
                <a:latin typeface="Franklin Gothic Medium"/>
              </a:rPr>
              <a:t>5.Определение абсолютного сердечно-сосудистого риска (с 40 лет)</a:t>
            </a:r>
            <a:endParaRPr b="0" lang="ru-RU" sz="1700" spc="-1" strike="noStrike">
              <a:solidFill>
                <a:srgbClr val="000000"/>
              </a:solidFill>
              <a:latin typeface="Arial"/>
            </a:endParaRPr>
          </a:p>
          <a:p>
            <a:pPr indent="0" algn="just" defTabSz="914400">
              <a:lnSpc>
                <a:spcPct val="110000"/>
              </a:lnSpc>
              <a:buNone/>
              <a:tabLst>
                <a:tab algn="l" pos="0"/>
              </a:tabLst>
            </a:pPr>
            <a:r>
              <a:rPr b="1" lang="ru-RU" sz="1700" spc="-1" strike="noStrike">
                <a:solidFill>
                  <a:schemeClr val="dk1">
                    <a:lumMod val="75000"/>
                    <a:lumOff val="25000"/>
                  </a:schemeClr>
                </a:solidFill>
                <a:latin typeface="Franklin Gothic Medium"/>
              </a:rPr>
              <a:t>	</a:t>
            </a:r>
            <a:r>
              <a:rPr b="1" lang="ru-RU" sz="1700" spc="-1" strike="noStrike">
                <a:solidFill>
                  <a:schemeClr val="dk1">
                    <a:lumMod val="75000"/>
                    <a:lumOff val="25000"/>
                  </a:schemeClr>
                </a:solidFill>
                <a:latin typeface="Franklin Gothic Medium"/>
              </a:rPr>
              <a:t>	</a:t>
            </a:r>
            <a:r>
              <a:rPr b="1" lang="ru-RU" sz="1700" spc="-1" strike="noStrike">
                <a:solidFill>
                  <a:schemeClr val="dk1">
                    <a:lumMod val="75000"/>
                    <a:lumOff val="25000"/>
                  </a:schemeClr>
                </a:solidFill>
                <a:latin typeface="Franklin Gothic Medium"/>
              </a:rPr>
              <a:t> </a:t>
            </a:r>
            <a:r>
              <a:rPr b="1" lang="ru-RU" sz="1700" spc="-1" strike="noStrike">
                <a:solidFill>
                  <a:srgbClr val="ff0000"/>
                </a:solidFill>
                <a:latin typeface="Franklin Gothic Medium"/>
              </a:rPr>
              <a:t>Эти мероприятия проводятся ежегодно!</a:t>
            </a:r>
            <a:endParaRPr b="0" lang="ru-RU" sz="17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6" name="Рисунок 6" descr=""/>
          <p:cNvPicPr/>
          <p:nvPr/>
        </p:nvPicPr>
        <p:blipFill>
          <a:blip r:embed="rId1"/>
          <a:srcRect l="0" t="6963" r="0" b="3599"/>
          <a:stretch/>
        </p:blipFill>
        <p:spPr>
          <a:xfrm>
            <a:off x="575280" y="2549160"/>
            <a:ext cx="2123640" cy="2849760"/>
          </a:xfrm>
          <a:prstGeom prst="rect">
            <a:avLst/>
          </a:prstGeom>
          <a:ln w="0">
            <a:solidFill>
              <a:srgbClr val="b82d2f"/>
            </a:solidFill>
          </a:ln>
        </p:spPr>
      </p:pic>
      <p:pic>
        <p:nvPicPr>
          <p:cNvPr id="187" name="Рисунок 7" descr=""/>
          <p:cNvPicPr/>
          <p:nvPr/>
        </p:nvPicPr>
        <p:blipFill>
          <a:blip r:embed="rId2"/>
          <a:stretch/>
        </p:blipFill>
        <p:spPr>
          <a:xfrm>
            <a:off x="9832680" y="2700000"/>
            <a:ext cx="1866240" cy="2794320"/>
          </a:xfrm>
          <a:prstGeom prst="rect">
            <a:avLst/>
          </a:prstGeom>
          <a:ln w="0">
            <a:solidFill>
              <a:srgbClr val="b82d2f"/>
            </a:solidFill>
          </a:ln>
        </p:spPr>
      </p:pic>
      <p:pic>
        <p:nvPicPr>
          <p:cNvPr id="188" name="Рисунок 4" descr=""/>
          <p:cNvPicPr/>
          <p:nvPr/>
        </p:nvPicPr>
        <p:blipFill>
          <a:blip r:embed="rId3"/>
          <a:stretch/>
        </p:blipFill>
        <p:spPr>
          <a:xfrm>
            <a:off x="0" y="-50760"/>
            <a:ext cx="1971720" cy="552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1343520" y="83160"/>
            <a:ext cx="10513800" cy="1323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algn="ctr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ru-RU" sz="3600" spc="-1" strike="noStrike">
                <a:solidFill>
                  <a:schemeClr val="lt1"/>
                </a:solidFill>
                <a:latin typeface="Franklin Gothic Medium"/>
              </a:rPr>
              <a:t>Что ещё входит в ПМО?</a:t>
            </a: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PlaceHolder 2"/>
          <p:cNvSpPr>
            <a:spLocks noGrp="1"/>
          </p:cNvSpPr>
          <p:nvPr>
            <p:ph/>
          </p:nvPr>
        </p:nvSpPr>
        <p:spPr>
          <a:xfrm>
            <a:off x="5519880" y="2061000"/>
            <a:ext cx="5905440" cy="4349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98333" lnSpcReduction="10000"/>
          </a:bodyPr>
          <a:p>
            <a:pPr marL="432000" indent="457200" defTabSz="914400">
              <a:lnSpc>
                <a:spcPct val="100000"/>
              </a:lnSpc>
              <a:buClr>
                <a:srgbClr val="ff0000"/>
              </a:buClr>
              <a:buFont typeface="Wingdings" charset="2"/>
              <a:buChar char=""/>
            </a:pPr>
            <a:r>
              <a:rPr b="0" lang="ru-RU" sz="1800" spc="-1" strike="noStrike">
                <a:solidFill>
                  <a:schemeClr val="dk1">
                    <a:lumMod val="75000"/>
                    <a:lumOff val="25000"/>
                  </a:schemeClr>
                </a:solidFill>
                <a:latin typeface="Franklin Gothic Medium"/>
              </a:rPr>
              <a:t>6. Флюорография легких (1 раз в два года, начиная с 18 лет)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marL="432000" indent="457200" defTabSz="914400">
              <a:lnSpc>
                <a:spcPct val="100000"/>
              </a:lnSpc>
              <a:buClr>
                <a:srgbClr val="ff0000"/>
              </a:buClr>
              <a:buFont typeface="Wingdings" charset="2"/>
              <a:buChar char=""/>
            </a:pPr>
            <a:r>
              <a:rPr b="0" lang="ru-RU" sz="1800" spc="-1" strike="noStrike">
                <a:solidFill>
                  <a:schemeClr val="dk1">
                    <a:lumMod val="75000"/>
                    <a:lumOff val="25000"/>
                  </a:schemeClr>
                </a:solidFill>
                <a:latin typeface="Franklin Gothic Medium"/>
              </a:rPr>
              <a:t>7. Электрокардиография (с 35 лет до 64 лет ежегодно)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marL="432000" indent="457200" defTabSz="914400">
              <a:lnSpc>
                <a:spcPct val="100000"/>
              </a:lnSpc>
              <a:buClr>
                <a:srgbClr val="ff0000"/>
              </a:buClr>
              <a:buFont typeface="Wingdings" charset="2"/>
              <a:buChar char=""/>
            </a:pPr>
            <a:r>
              <a:rPr b="0" lang="ru-RU" sz="1800" spc="-1" strike="noStrike">
                <a:solidFill>
                  <a:schemeClr val="dk1">
                    <a:lumMod val="75000"/>
                    <a:lumOff val="25000"/>
                  </a:schemeClr>
                </a:solidFill>
                <a:latin typeface="Franklin Gothic Medium"/>
              </a:rPr>
              <a:t>8. Измерение внутриглазного давления (с 40 лет до 64 лет ежегодно)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marL="432000" indent="457200" defTabSz="914400">
              <a:lnSpc>
                <a:spcPct val="100000"/>
              </a:lnSpc>
              <a:buClr>
                <a:srgbClr val="ff0000"/>
              </a:buClr>
              <a:buFont typeface="Wingdings" charset="2"/>
              <a:buChar char=""/>
            </a:pPr>
            <a:r>
              <a:rPr b="0" lang="ru-RU" sz="1800" spc="-1" strike="noStrike">
                <a:solidFill>
                  <a:schemeClr val="dk1">
                    <a:lumMod val="75000"/>
                    <a:lumOff val="25000"/>
                  </a:schemeClr>
                </a:solidFill>
                <a:latin typeface="Franklin Gothic Medium"/>
              </a:rPr>
              <a:t>9. Осмотр фельдшером (акушеркой) или врачом акушером-гинекологом до 39 лет ежегодно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marL="432000" indent="457200" defTabSz="914400">
              <a:lnSpc>
                <a:spcPct val="100000"/>
              </a:lnSpc>
              <a:buClr>
                <a:srgbClr val="ff0000"/>
              </a:buClr>
              <a:buFont typeface="Wingdings" charset="2"/>
              <a:buChar char=""/>
            </a:pPr>
            <a:r>
              <a:rPr b="0" lang="ru-RU" sz="1800" spc="-1" strike="noStrike">
                <a:solidFill>
                  <a:schemeClr val="dk1">
                    <a:lumMod val="75000"/>
                    <a:lumOff val="25000"/>
                  </a:schemeClr>
                </a:solidFill>
                <a:latin typeface="Franklin Gothic Medium"/>
              </a:rPr>
              <a:t>10. Прием врача после профилактического осмотра (фельдшером здравпункта, терапевтом, врачом по медицинской профилактике) с целью выявления визуальных форм онкологических заболеваний, проведение краткого профилактического консультирования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marL="228600" indent="0" defTabSz="914400">
              <a:lnSpc>
                <a:spcPct val="90000"/>
              </a:lnSpc>
              <a:buNone/>
              <a:tabLst>
                <a:tab algn="l" pos="0"/>
              </a:tabLst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1" name="Рисунок 3" descr=""/>
          <p:cNvPicPr/>
          <p:nvPr/>
        </p:nvPicPr>
        <p:blipFill>
          <a:blip r:embed="rId1"/>
          <a:stretch/>
        </p:blipFill>
        <p:spPr>
          <a:xfrm>
            <a:off x="0" y="-50760"/>
            <a:ext cx="1971720" cy="552960"/>
          </a:xfrm>
          <a:prstGeom prst="rect">
            <a:avLst/>
          </a:prstGeom>
          <a:ln w="0">
            <a:noFill/>
          </a:ln>
        </p:spPr>
      </p:pic>
      <p:pic>
        <p:nvPicPr>
          <p:cNvPr id="192" name="Рисунок 224" descr=""/>
          <p:cNvPicPr/>
          <p:nvPr/>
        </p:nvPicPr>
        <p:blipFill>
          <a:blip r:embed="rId2"/>
          <a:stretch/>
        </p:blipFill>
        <p:spPr>
          <a:xfrm>
            <a:off x="443520" y="2084760"/>
            <a:ext cx="1971720" cy="1262880"/>
          </a:xfrm>
          <a:prstGeom prst="rect">
            <a:avLst/>
          </a:prstGeom>
          <a:ln w="0">
            <a:solidFill>
              <a:srgbClr val="b82d2f"/>
            </a:solidFill>
          </a:ln>
        </p:spPr>
      </p:pic>
      <p:pic>
        <p:nvPicPr>
          <p:cNvPr id="193" name="Рисунок 225" descr=""/>
          <p:cNvPicPr/>
          <p:nvPr/>
        </p:nvPicPr>
        <p:blipFill>
          <a:blip r:embed="rId3"/>
          <a:stretch/>
        </p:blipFill>
        <p:spPr>
          <a:xfrm>
            <a:off x="2627640" y="3142440"/>
            <a:ext cx="1881000" cy="1262880"/>
          </a:xfrm>
          <a:prstGeom prst="rect">
            <a:avLst/>
          </a:prstGeom>
          <a:ln w="0">
            <a:solidFill>
              <a:srgbClr val="b82d2f"/>
            </a:solidFill>
          </a:ln>
        </p:spPr>
      </p:pic>
      <p:pic>
        <p:nvPicPr>
          <p:cNvPr id="194" name="Рисунок 226" descr=""/>
          <p:cNvPicPr/>
          <p:nvPr/>
        </p:nvPicPr>
        <p:blipFill>
          <a:blip r:embed="rId4"/>
          <a:stretch/>
        </p:blipFill>
        <p:spPr>
          <a:xfrm>
            <a:off x="498960" y="4255200"/>
            <a:ext cx="1881000" cy="1262880"/>
          </a:xfrm>
          <a:prstGeom prst="rect">
            <a:avLst/>
          </a:prstGeom>
          <a:ln w="0">
            <a:solidFill>
              <a:srgbClr val="b82d2f"/>
            </a:solidFill>
          </a:ln>
        </p:spPr>
      </p:pic>
      <p:pic>
        <p:nvPicPr>
          <p:cNvPr id="195" name="Рисунок 227" descr=""/>
          <p:cNvPicPr/>
          <p:nvPr/>
        </p:nvPicPr>
        <p:blipFill>
          <a:blip r:embed="rId5"/>
          <a:stretch/>
        </p:blipFill>
        <p:spPr>
          <a:xfrm>
            <a:off x="2486520" y="5443200"/>
            <a:ext cx="2022480" cy="1262880"/>
          </a:xfrm>
          <a:prstGeom prst="rect">
            <a:avLst/>
          </a:prstGeom>
          <a:ln w="0">
            <a:solidFill>
              <a:srgbClr val="b82d2f"/>
            </a:solidFill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Рисунок 27" descr=""/>
          <p:cNvPicPr/>
          <p:nvPr/>
        </p:nvPicPr>
        <p:blipFill>
          <a:blip r:embed="rId1"/>
          <a:stretch/>
        </p:blipFill>
        <p:spPr>
          <a:xfrm>
            <a:off x="241560" y="4793400"/>
            <a:ext cx="1741320" cy="1274400"/>
          </a:xfrm>
          <a:prstGeom prst="rect">
            <a:avLst/>
          </a:prstGeom>
          <a:ln w="0">
            <a:noFill/>
          </a:ln>
        </p:spPr>
      </p:pic>
      <p:pic>
        <p:nvPicPr>
          <p:cNvPr id="197" name="Рисунок 29" descr=""/>
          <p:cNvPicPr/>
          <p:nvPr/>
        </p:nvPicPr>
        <p:blipFill>
          <a:blip r:embed="rId2"/>
          <a:stretch/>
        </p:blipFill>
        <p:spPr>
          <a:xfrm>
            <a:off x="7622640" y="4498200"/>
            <a:ext cx="2559960" cy="1877040"/>
          </a:xfrm>
          <a:prstGeom prst="rect">
            <a:avLst/>
          </a:prstGeom>
          <a:ln w="0">
            <a:noFill/>
          </a:ln>
        </p:spPr>
      </p:pic>
      <p:pic>
        <p:nvPicPr>
          <p:cNvPr id="198" name="Рисунок 28" descr=""/>
          <p:cNvPicPr/>
          <p:nvPr/>
        </p:nvPicPr>
        <p:blipFill>
          <a:blip r:embed="rId3"/>
          <a:stretch/>
        </p:blipFill>
        <p:spPr>
          <a:xfrm>
            <a:off x="4200120" y="4595760"/>
            <a:ext cx="1582200" cy="1735560"/>
          </a:xfrm>
          <a:prstGeom prst="rect">
            <a:avLst/>
          </a:prstGeom>
          <a:ln w="0">
            <a:noFill/>
          </a:ln>
        </p:spPr>
      </p:pic>
      <p:pic>
        <p:nvPicPr>
          <p:cNvPr id="199" name="Рисунок 26" descr=""/>
          <p:cNvPicPr/>
          <p:nvPr/>
        </p:nvPicPr>
        <p:blipFill>
          <a:blip r:embed="rId4"/>
          <a:stretch/>
        </p:blipFill>
        <p:spPr>
          <a:xfrm>
            <a:off x="9349920" y="3162960"/>
            <a:ext cx="1899000" cy="1186200"/>
          </a:xfrm>
          <a:prstGeom prst="rect">
            <a:avLst/>
          </a:prstGeom>
          <a:ln w="0">
            <a:noFill/>
          </a:ln>
        </p:spPr>
      </p:pic>
      <p:pic>
        <p:nvPicPr>
          <p:cNvPr id="200" name="Рисунок 25" descr=""/>
          <p:cNvPicPr/>
          <p:nvPr/>
        </p:nvPicPr>
        <p:blipFill>
          <a:blip r:embed="rId5"/>
          <a:stretch/>
        </p:blipFill>
        <p:spPr>
          <a:xfrm>
            <a:off x="8993520" y="2260800"/>
            <a:ext cx="1915560" cy="1196640"/>
          </a:xfrm>
          <a:prstGeom prst="rect">
            <a:avLst/>
          </a:prstGeom>
          <a:ln w="0">
            <a:noFill/>
          </a:ln>
        </p:spPr>
      </p:pic>
      <p:pic>
        <p:nvPicPr>
          <p:cNvPr id="201" name="Рисунок 24" descr=""/>
          <p:cNvPicPr/>
          <p:nvPr/>
        </p:nvPicPr>
        <p:blipFill>
          <a:blip r:embed="rId6"/>
          <a:stretch/>
        </p:blipFill>
        <p:spPr>
          <a:xfrm>
            <a:off x="6790680" y="2986560"/>
            <a:ext cx="1355400" cy="1355400"/>
          </a:xfrm>
          <a:prstGeom prst="rect">
            <a:avLst/>
          </a:prstGeom>
          <a:ln w="0">
            <a:noFill/>
          </a:ln>
        </p:spPr>
      </p:pic>
      <p:pic>
        <p:nvPicPr>
          <p:cNvPr id="202" name="Рисунок 23" descr=""/>
          <p:cNvPicPr/>
          <p:nvPr/>
        </p:nvPicPr>
        <p:blipFill>
          <a:blip r:embed="rId7"/>
          <a:stretch/>
        </p:blipFill>
        <p:spPr>
          <a:xfrm>
            <a:off x="5549760" y="2271600"/>
            <a:ext cx="970920" cy="970920"/>
          </a:xfrm>
          <a:prstGeom prst="rect">
            <a:avLst/>
          </a:prstGeom>
          <a:ln w="0">
            <a:noFill/>
          </a:ln>
        </p:spPr>
      </p:pic>
      <p:pic>
        <p:nvPicPr>
          <p:cNvPr id="203" name="Рисунок 22" descr=""/>
          <p:cNvPicPr/>
          <p:nvPr/>
        </p:nvPicPr>
        <p:blipFill>
          <a:blip r:embed="rId8"/>
          <a:stretch/>
        </p:blipFill>
        <p:spPr>
          <a:xfrm rot="19743600">
            <a:off x="2392920" y="3198240"/>
            <a:ext cx="1322640" cy="881640"/>
          </a:xfrm>
          <a:prstGeom prst="rect">
            <a:avLst/>
          </a:prstGeom>
          <a:ln w="0">
            <a:noFill/>
          </a:ln>
        </p:spPr>
      </p:pic>
      <p:pic>
        <p:nvPicPr>
          <p:cNvPr id="204" name="Объект 5" descr=""/>
          <p:cNvPicPr/>
          <p:nvPr/>
        </p:nvPicPr>
        <p:blipFill>
          <a:blip r:embed="rId9"/>
          <a:stretch/>
        </p:blipFill>
        <p:spPr>
          <a:xfrm>
            <a:off x="265680" y="2951640"/>
            <a:ext cx="1540080" cy="1540080"/>
          </a:xfrm>
          <a:prstGeom prst="rect">
            <a:avLst/>
          </a:prstGeom>
          <a:ln w="0">
            <a:noFill/>
          </a:ln>
        </p:spPr>
      </p:pic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1066680" y="99360"/>
            <a:ext cx="10056600" cy="1323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ru-RU" sz="3600" spc="-1" strike="noStrike">
                <a:solidFill>
                  <a:schemeClr val="lt1"/>
                </a:solidFill>
                <a:latin typeface="Franklin Gothic Medium"/>
              </a:rPr>
              <a:t>Здоровые цифры </a:t>
            </a:r>
            <a:br>
              <a:rPr sz="3600"/>
            </a:br>
            <a:r>
              <a:rPr b="1" lang="ru-RU" sz="3600" spc="-1" strike="noStrike">
                <a:solidFill>
                  <a:schemeClr val="lt1"/>
                </a:solidFill>
                <a:latin typeface="Franklin Gothic Medium"/>
              </a:rPr>
              <a:t>здорового человека</a:t>
            </a: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6" name="Прямоугольник: скругленные углы 3"/>
          <p:cNvSpPr/>
          <p:nvPr/>
        </p:nvSpPr>
        <p:spPr>
          <a:xfrm>
            <a:off x="790200" y="2136600"/>
            <a:ext cx="1591200" cy="1200240"/>
          </a:xfrm>
          <a:prstGeom prst="roundRect">
            <a:avLst>
              <a:gd name="adj" fmla="val 16667"/>
            </a:avLst>
          </a:prstGeom>
          <a:solidFill>
            <a:srgbClr val="f42a02"/>
          </a:solidFill>
          <a:ln>
            <a:solidFill>
              <a:srgbClr val="8821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ru-RU" sz="1800" spc="-1" strike="noStrike">
                <a:solidFill>
                  <a:srgbClr val="ffffff"/>
                </a:solidFill>
                <a:highlight>
                  <a:srgbClr val="cc0000"/>
                </a:highlight>
                <a:latin typeface="Franklin Gothic Medium"/>
              </a:rPr>
              <a:t>140/90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ru-RU" sz="1200" spc="-1" strike="noStrike">
                <a:solidFill>
                  <a:srgbClr val="ffffff"/>
                </a:solidFill>
                <a:latin typeface="Franklin Gothic Medium"/>
              </a:rPr>
              <a:t>давление ниже 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ru-RU" sz="1200" spc="-1" strike="noStrike">
                <a:solidFill>
                  <a:srgbClr val="ffffff"/>
                </a:solidFill>
                <a:latin typeface="Franklin Gothic Medium"/>
              </a:rPr>
              <a:t>140/90 мм рт ст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7" name="Прямоугольник: скругленные углы 5"/>
          <p:cNvSpPr/>
          <p:nvPr/>
        </p:nvSpPr>
        <p:spPr>
          <a:xfrm>
            <a:off x="3488400" y="2446920"/>
            <a:ext cx="1242720" cy="1027080"/>
          </a:xfrm>
          <a:prstGeom prst="roundRect">
            <a:avLst>
              <a:gd name="adj" fmla="val 16667"/>
            </a:avLst>
          </a:prstGeom>
          <a:solidFill>
            <a:srgbClr val="f42a02"/>
          </a:solidFill>
          <a:ln>
            <a:solidFill>
              <a:srgbClr val="8821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ru-RU" sz="1800" spc="-1" strike="noStrike">
                <a:solidFill>
                  <a:srgbClr val="ffffff"/>
                </a:solidFill>
                <a:highlight>
                  <a:srgbClr val="cc0000"/>
                </a:highlight>
                <a:latin typeface="Franklin Gothic Medium"/>
              </a:rPr>
              <a:t>5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ru-RU" sz="1200" spc="-1" strike="noStrike">
                <a:solidFill>
                  <a:srgbClr val="ffffff"/>
                </a:solidFill>
                <a:highlight>
                  <a:srgbClr val="f42a02"/>
                </a:highlight>
                <a:latin typeface="Franklin Gothic Medium"/>
              </a:rPr>
              <a:t>холестерин ниже 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ru-RU" sz="1200" spc="-1" strike="noStrike">
                <a:solidFill>
                  <a:srgbClr val="ffffff"/>
                </a:solidFill>
                <a:highlight>
                  <a:srgbClr val="f42a02"/>
                </a:highlight>
                <a:latin typeface="Franklin Gothic Medium"/>
              </a:rPr>
              <a:t>5 ммоль/л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8" name="Прямоугольник: скругленные углы 15"/>
          <p:cNvSpPr/>
          <p:nvPr/>
        </p:nvSpPr>
        <p:spPr>
          <a:xfrm>
            <a:off x="5488200" y="3247920"/>
            <a:ext cx="1230120" cy="912600"/>
          </a:xfrm>
          <a:prstGeom prst="roundRect">
            <a:avLst>
              <a:gd name="adj" fmla="val 16667"/>
            </a:avLst>
          </a:prstGeom>
          <a:solidFill>
            <a:srgbClr val="f42a02"/>
          </a:solidFill>
          <a:ln>
            <a:solidFill>
              <a:srgbClr val="8821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ru-RU" sz="1800" spc="-1" strike="noStrike">
                <a:solidFill>
                  <a:srgbClr val="ffffff"/>
                </a:solidFill>
                <a:highlight>
                  <a:srgbClr val="cc0000"/>
                </a:highlight>
                <a:latin typeface="Franklin Gothic Medium"/>
              </a:rPr>
              <a:t>0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9" name="Прямоугольник: скругленные углы 16"/>
          <p:cNvSpPr/>
          <p:nvPr/>
        </p:nvSpPr>
        <p:spPr>
          <a:xfrm>
            <a:off x="7560720" y="2389680"/>
            <a:ext cx="1242720" cy="1027080"/>
          </a:xfrm>
          <a:prstGeom prst="roundRect">
            <a:avLst>
              <a:gd name="adj" fmla="val 16667"/>
            </a:avLst>
          </a:prstGeom>
          <a:solidFill>
            <a:srgbClr val="f42a02"/>
          </a:solidFill>
          <a:ln>
            <a:solidFill>
              <a:srgbClr val="8821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ru-RU" sz="1800" spc="-1" strike="noStrike">
                <a:solidFill>
                  <a:srgbClr val="ffffff"/>
                </a:solidFill>
                <a:highlight>
                  <a:srgbClr val="cc0000"/>
                </a:highlight>
                <a:latin typeface="Franklin Gothic Medium"/>
              </a:rPr>
              <a:t>6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ru-RU" sz="1200" spc="-1" strike="noStrike">
                <a:solidFill>
                  <a:srgbClr val="ffffff"/>
                </a:solidFill>
                <a:highlight>
                  <a:srgbClr val="ff0000"/>
                </a:highlight>
                <a:latin typeface="Franklin Gothic Medium"/>
              </a:rPr>
              <a:t>глюкоза </a:t>
            </a:r>
            <a:r>
              <a:rPr b="1" lang="ru-RU" sz="1200" spc="-1" strike="noStrike">
                <a:solidFill>
                  <a:srgbClr val="ffffff"/>
                </a:solidFill>
                <a:highlight>
                  <a:srgbClr val="f42a02"/>
                </a:highlight>
                <a:latin typeface="Franklin Gothic Medium"/>
              </a:rPr>
              <a:t>ниже 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ru-RU" sz="1200" spc="-1" strike="noStrike">
                <a:solidFill>
                  <a:srgbClr val="ffffff"/>
                </a:solidFill>
                <a:highlight>
                  <a:srgbClr val="f42a02"/>
                </a:highlight>
                <a:latin typeface="Franklin Gothic Medium"/>
              </a:rPr>
              <a:t>6 ммоль/л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0" name="Прямоугольник: скругленные углы 17"/>
          <p:cNvSpPr/>
          <p:nvPr/>
        </p:nvSpPr>
        <p:spPr>
          <a:xfrm>
            <a:off x="10080360" y="2158560"/>
            <a:ext cx="1604160" cy="1444320"/>
          </a:xfrm>
          <a:prstGeom prst="roundRect">
            <a:avLst>
              <a:gd name="adj" fmla="val 16667"/>
            </a:avLst>
          </a:prstGeom>
          <a:solidFill>
            <a:srgbClr val="f42a02"/>
          </a:solidFill>
          <a:ln>
            <a:solidFill>
              <a:srgbClr val="8821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ru-RU" sz="1800" spc="-1" strike="noStrike">
                <a:solidFill>
                  <a:schemeClr val="lt1"/>
                </a:solidFill>
                <a:highlight>
                  <a:srgbClr val="cc0000"/>
                </a:highlight>
                <a:latin typeface="Franklin Gothic Medium"/>
              </a:rPr>
              <a:t>400-500 г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ru-RU" sz="1200" spc="-1" strike="noStrike">
                <a:solidFill>
                  <a:schemeClr val="lt1"/>
                </a:solidFill>
                <a:latin typeface="Franklin Gothic Medium"/>
              </a:rPr>
              <a:t>овощей и фруктов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ru-RU" sz="1200" spc="-1" strike="noStrike">
                <a:solidFill>
                  <a:schemeClr val="lt1"/>
                </a:solidFill>
                <a:latin typeface="Franklin Gothic Medium"/>
              </a:rPr>
              <a:t>или 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ru-RU" sz="1800" spc="-1" strike="noStrike">
                <a:solidFill>
                  <a:schemeClr val="lt1"/>
                </a:solidFill>
                <a:highlight>
                  <a:srgbClr val="cc0000"/>
                </a:highlight>
                <a:latin typeface="Franklin Gothic Medium"/>
              </a:rPr>
              <a:t>4-5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ru-RU" sz="1200" spc="-1" strike="noStrike">
                <a:solidFill>
                  <a:schemeClr val="lt1"/>
                </a:solidFill>
                <a:latin typeface="Franklin Gothic Medium"/>
              </a:rPr>
              <a:t>порций в день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1" name="Прямоугольник: скругленные углы 18"/>
          <p:cNvSpPr/>
          <p:nvPr/>
        </p:nvSpPr>
        <p:spPr>
          <a:xfrm>
            <a:off x="1890000" y="4986720"/>
            <a:ext cx="1801440" cy="1624680"/>
          </a:xfrm>
          <a:prstGeom prst="roundRect">
            <a:avLst>
              <a:gd name="adj" fmla="val 16667"/>
            </a:avLst>
          </a:prstGeom>
          <a:solidFill>
            <a:srgbClr val="f42a02"/>
          </a:solidFill>
          <a:ln>
            <a:solidFill>
              <a:srgbClr val="8821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ru-RU" sz="1800" spc="-1" strike="noStrike">
                <a:solidFill>
                  <a:schemeClr val="lt1"/>
                </a:solidFill>
                <a:highlight>
                  <a:srgbClr val="cc0000"/>
                </a:highlight>
                <a:latin typeface="Franklin Gothic Medium"/>
              </a:rPr>
              <a:t>94 и 80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ru-RU" sz="1200" spc="-1" strike="noStrike">
                <a:solidFill>
                  <a:schemeClr val="lt1"/>
                </a:solidFill>
                <a:latin typeface="Franklin Gothic Medium"/>
              </a:rPr>
              <a:t>окружность талии 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ru-RU" sz="1200" spc="-1" strike="noStrike">
                <a:solidFill>
                  <a:schemeClr val="lt1"/>
                </a:solidFill>
                <a:latin typeface="Franklin Gothic Medium"/>
              </a:rPr>
              <a:t>менее или равно 94 см у мужчин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ru-RU" sz="1200" spc="-1" strike="noStrike">
                <a:solidFill>
                  <a:schemeClr val="lt1"/>
                </a:solidFill>
                <a:latin typeface="Franklin Gothic Medium"/>
              </a:rPr>
              <a:t>менее или равно 80 у женщин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2" name="Прямоугольник: скругленные углы 19"/>
          <p:cNvSpPr/>
          <p:nvPr/>
        </p:nvSpPr>
        <p:spPr>
          <a:xfrm>
            <a:off x="5301720" y="5273640"/>
            <a:ext cx="1966680" cy="1331640"/>
          </a:xfrm>
          <a:prstGeom prst="roundRect">
            <a:avLst>
              <a:gd name="adj" fmla="val 16667"/>
            </a:avLst>
          </a:prstGeom>
          <a:solidFill>
            <a:srgbClr val="f42a02"/>
          </a:solidFill>
          <a:ln>
            <a:solidFill>
              <a:srgbClr val="8821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ru-RU" sz="1800" spc="-1" strike="noStrike">
                <a:solidFill>
                  <a:srgbClr val="ffffff"/>
                </a:solidFill>
                <a:highlight>
                  <a:srgbClr val="cc0000"/>
                </a:highlight>
                <a:latin typeface="Franklin Gothic Medium"/>
              </a:rPr>
              <a:t>18,5 – 24,9 </a:t>
            </a:r>
            <a:r>
              <a:rPr b="1" lang="ru-RU" sz="1200" spc="-1" strike="noStrike">
                <a:solidFill>
                  <a:srgbClr val="ffffff"/>
                </a:solidFill>
                <a:latin typeface="Franklin Gothic Medium"/>
              </a:rPr>
              <a:t>оптимальный индекс массы тела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3" name="Прямоугольник: скругленные углы 20"/>
          <p:cNvSpPr/>
          <p:nvPr/>
        </p:nvSpPr>
        <p:spPr>
          <a:xfrm>
            <a:off x="9815400" y="4582080"/>
            <a:ext cx="1928520" cy="1983600"/>
          </a:xfrm>
          <a:prstGeom prst="roundRect">
            <a:avLst>
              <a:gd name="adj" fmla="val 16667"/>
            </a:avLst>
          </a:prstGeom>
          <a:solidFill>
            <a:srgbClr val="f42a02"/>
          </a:solidFill>
          <a:ln>
            <a:solidFill>
              <a:srgbClr val="8821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ru-RU" sz="1800" spc="-1" strike="noStrike">
                <a:solidFill>
                  <a:schemeClr val="lt1"/>
                </a:solidFill>
                <a:highlight>
                  <a:srgbClr val="cc0000"/>
                </a:highlight>
                <a:latin typeface="Franklin Gothic Medium"/>
              </a:rPr>
              <a:t>30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ru-RU" sz="1200" spc="-1" strike="noStrike">
                <a:solidFill>
                  <a:schemeClr val="lt1"/>
                </a:solidFill>
                <a:latin typeface="Franklin Gothic Medium"/>
              </a:rPr>
              <a:t>минут и более в день умеренной физической активности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ru-RU" sz="1800" spc="-1" strike="noStrike">
                <a:solidFill>
                  <a:schemeClr val="lt1"/>
                </a:solidFill>
                <a:highlight>
                  <a:srgbClr val="cc0000"/>
                </a:highlight>
                <a:latin typeface="Franklin Gothic Medium"/>
              </a:rPr>
              <a:t>или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ru-RU" sz="1800" spc="-1" strike="noStrike">
                <a:solidFill>
                  <a:schemeClr val="lt1"/>
                </a:solidFill>
                <a:highlight>
                  <a:srgbClr val="cc0000"/>
                </a:highlight>
                <a:latin typeface="Franklin Gothic Medium"/>
              </a:rPr>
              <a:t>10000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ru-RU" sz="1200" spc="-1" strike="noStrike">
                <a:solidFill>
                  <a:schemeClr val="lt1"/>
                </a:solidFill>
                <a:latin typeface="Franklin Gothic Medium"/>
              </a:rPr>
              <a:t>шагов в день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4" name="Рисунок 2" descr=""/>
          <p:cNvPicPr/>
          <p:nvPr/>
        </p:nvPicPr>
        <p:blipFill>
          <a:blip r:embed="rId10"/>
          <a:stretch/>
        </p:blipFill>
        <p:spPr>
          <a:xfrm>
            <a:off x="0" y="-50760"/>
            <a:ext cx="1971720" cy="552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/>
          </p:nvPr>
        </p:nvSpPr>
        <p:spPr>
          <a:xfrm>
            <a:off x="983520" y="1845000"/>
            <a:ext cx="10655280" cy="45072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914400">
              <a:lnSpc>
                <a:spcPct val="90000"/>
              </a:lnSpc>
              <a:spcBef>
                <a:spcPts val="1800"/>
              </a:spcBef>
              <a:buNone/>
              <a:tabLst>
                <a:tab algn="l" pos="0"/>
              </a:tabLst>
            </a:pPr>
            <a:r>
              <a:rPr b="0" lang="ru-RU" sz="2400" spc="-1" strike="noStrike">
                <a:solidFill>
                  <a:srgbClr val="002060"/>
                </a:solidFill>
                <a:latin typeface="Franklin Gothic Medium"/>
              </a:rPr>
              <a:t>	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90000"/>
              </a:lnSpc>
              <a:spcBef>
                <a:spcPts val="1800"/>
              </a:spcBef>
              <a:buNone/>
              <a:tabLst>
                <a:tab algn="l" pos="0"/>
              </a:tabLst>
            </a:pPr>
            <a:br>
              <a:rPr sz="1800"/>
            </a:b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TextBox 7"/>
          <p:cNvSpPr/>
          <p:nvPr/>
        </p:nvSpPr>
        <p:spPr>
          <a:xfrm>
            <a:off x="4518360" y="1987200"/>
            <a:ext cx="6939720" cy="393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  <a:tabLst>
                <a:tab algn="l" pos="0"/>
              </a:tabLst>
            </a:pPr>
            <a:r>
              <a:rPr b="1" lang="ru-RU" sz="1600" spc="-1" strike="noStrike">
                <a:solidFill>
                  <a:srgbClr val="0b1f33"/>
                </a:solidFill>
                <a:latin typeface="Franklin Gothic Medium"/>
              </a:rPr>
              <a:t>Пороки сердца — аномальное строение органа (его клапанов, стенок, камер или сосудов).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  <a:tabLst>
                <a:tab algn="l" pos="0"/>
              </a:tabLst>
            </a:pPr>
            <a:r>
              <a:rPr b="1" lang="ru-RU" sz="1600" spc="-1" strike="noStrike">
                <a:solidFill>
                  <a:srgbClr val="0b1f33"/>
                </a:solidFill>
                <a:latin typeface="Franklin Gothic Medium"/>
              </a:rPr>
              <a:t>Выделяют врожденные и приобретенные порок сердца</a:t>
            </a:r>
            <a:r>
              <a:rPr b="0" lang="ru-RU" sz="1600" spc="-1" strike="noStrike">
                <a:solidFill>
                  <a:srgbClr val="0b1f33"/>
                </a:solidFill>
                <a:latin typeface="Franklin Gothic Medium"/>
              </a:rPr>
              <a:t>.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  <a:spcBef>
                <a:spcPts val="901"/>
              </a:spcBef>
              <a:tabLst>
                <a:tab algn="l" pos="0"/>
              </a:tabLst>
            </a:pPr>
            <a:r>
              <a:rPr b="0" lang="ru-RU" sz="1600" spc="-1" strike="noStrike">
                <a:solidFill>
                  <a:srgbClr val="333333"/>
                </a:solidFill>
                <a:latin typeface="Franklin Gothic Medium"/>
              </a:rPr>
              <a:t>Врожденные пороки обычно обнаруживаются в течение первого года жизни ребенка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r>
              <a:rPr b="0" lang="ru-RU" sz="1600" spc="-1" strike="noStrike">
                <a:solidFill>
                  <a:srgbClr val="333333"/>
                </a:solidFill>
                <a:latin typeface="Franklin Gothic Medium"/>
              </a:rPr>
              <a:t>Приобретенные пороки являются результатом инфекций, воспалений и аутоиммунных реакций, перегрузки и увеличения объема камер сердца, возрастных изменений.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  <a:tabLst>
                <a:tab algn="l" pos="0"/>
              </a:tabLst>
            </a:pPr>
            <a:r>
              <a:rPr b="0" lang="ru-RU" sz="1600" spc="-1" strike="noStrike">
                <a:solidFill>
                  <a:srgbClr val="0b1f33"/>
                </a:solidFill>
                <a:latin typeface="Franklin Gothic Medium"/>
              </a:rPr>
              <a:t>Избавиться от заболевания можно только хирургическим путем. С помощью лечения и можно лишь устранить симптомы и облегчить течение болезни.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  <a:tabLst>
                <a:tab algn="l" pos="0"/>
              </a:tabLst>
            </a:pPr>
            <a:r>
              <a:rPr b="1" lang="ru-RU" sz="1600" spc="-1" strike="noStrike">
                <a:solidFill>
                  <a:srgbClr val="0b1f33"/>
                </a:solidFill>
                <a:latin typeface="Franklin Gothic Medium"/>
              </a:rPr>
              <a:t>Частота встречаемости: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  <a:tabLst>
                <a:tab algn="l" pos="0"/>
              </a:tabLst>
            </a:pPr>
            <a:r>
              <a:rPr b="0" lang="ru-RU" sz="1600" spc="-1" strike="noStrike">
                <a:solidFill>
                  <a:srgbClr val="0b1f33"/>
                </a:solidFill>
                <a:latin typeface="Franklin Gothic Medium"/>
              </a:rPr>
              <a:t>На тысячу новорожденных приходится 6-8 малышей с пороком.  Приобретенный порок составляет около 25% всех органических заболеваний сердца у взрослых.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9" name="Рисунок 8" descr=""/>
          <p:cNvPicPr/>
          <p:nvPr/>
        </p:nvPicPr>
        <p:blipFill>
          <a:blip r:embed="rId1"/>
          <a:stretch/>
        </p:blipFill>
        <p:spPr>
          <a:xfrm>
            <a:off x="376920" y="2484000"/>
            <a:ext cx="3958560" cy="2488320"/>
          </a:xfrm>
          <a:prstGeom prst="rect">
            <a:avLst/>
          </a:prstGeom>
          <a:ln w="0">
            <a:solidFill>
              <a:srgbClr val="b82d2f"/>
            </a:solidFill>
          </a:ln>
        </p:spPr>
      </p:pic>
      <p:pic>
        <p:nvPicPr>
          <p:cNvPr id="80" name="Рисунок 9" descr=""/>
          <p:cNvPicPr/>
          <p:nvPr/>
        </p:nvPicPr>
        <p:blipFill>
          <a:blip r:embed="rId2"/>
          <a:stretch/>
        </p:blipFill>
        <p:spPr>
          <a:xfrm>
            <a:off x="0" y="-50760"/>
            <a:ext cx="1971720" cy="552960"/>
          </a:xfrm>
          <a:prstGeom prst="rect">
            <a:avLst/>
          </a:prstGeom>
          <a:ln w="0">
            <a:noFill/>
          </a:ln>
        </p:spPr>
      </p:pic>
      <p:sp>
        <p:nvSpPr>
          <p:cNvPr id="81" name="PlaceHolder 2"/>
          <p:cNvSpPr>
            <a:spLocks noGrp="1"/>
          </p:cNvSpPr>
          <p:nvPr>
            <p:ph type="title"/>
          </p:nvPr>
        </p:nvSpPr>
        <p:spPr>
          <a:xfrm>
            <a:off x="2495520" y="43920"/>
            <a:ext cx="8207280" cy="1323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 fontScale="83888"/>
          </a:bodyPr>
          <a:p>
            <a:pPr indent="0" algn="ctr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ru-RU" sz="3600" spc="-1" strike="noStrike">
                <a:solidFill>
                  <a:schemeClr val="lt1"/>
                </a:solidFill>
                <a:latin typeface="Franklin Gothic Medium"/>
              </a:rPr>
              <a:t>Международный день осведомленности о пороках сердца  </a:t>
            </a: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2927520" y="116640"/>
            <a:ext cx="8207280" cy="1323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 fontScale="87222" lnSpcReduction="10000"/>
          </a:bodyPr>
          <a:p>
            <a:pPr indent="0" algn="ctr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ru-RU" sz="3600" spc="-1" strike="noStrike">
                <a:solidFill>
                  <a:schemeClr val="lt1"/>
                </a:solidFill>
                <a:latin typeface="Franklin Gothic Medium"/>
              </a:rPr>
              <a:t>Международный день осведомленности о пороках сердца </a:t>
            </a: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TextBox 4"/>
          <p:cNvSpPr/>
          <p:nvPr/>
        </p:nvSpPr>
        <p:spPr>
          <a:xfrm>
            <a:off x="263520" y="1697760"/>
            <a:ext cx="11041920" cy="4667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ru-RU" sz="1600" spc="-1" strike="noStrike">
                <a:solidFill>
                  <a:srgbClr val="000000"/>
                </a:solidFill>
                <a:latin typeface="Franklin Gothic Medium"/>
              </a:rPr>
              <a:t>	</a:t>
            </a:r>
            <a:r>
              <a:rPr b="1" lang="ru-RU" sz="1600" spc="-1" strike="noStrike">
                <a:solidFill>
                  <a:srgbClr val="000000"/>
                </a:solidFill>
                <a:latin typeface="Franklin Gothic Medium"/>
              </a:rPr>
              <a:t>	</a:t>
            </a:r>
            <a:r>
              <a:rPr b="1" lang="ru-RU" sz="1600" spc="-1" strike="noStrike">
                <a:solidFill>
                  <a:srgbClr val="000000"/>
                </a:solidFill>
                <a:latin typeface="Franklin Gothic Medium"/>
              </a:rPr>
              <a:t>Причины врожденных пороков сердца (ВПС):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216000" indent="457200" defTabSz="91440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0" lang="ru-RU" sz="1600" spc="-1" strike="noStrike">
                <a:solidFill>
                  <a:srgbClr val="000000"/>
                </a:solidFill>
                <a:latin typeface="Franklin Gothic Medium"/>
              </a:rPr>
              <a:t>различные генные и хромосомные мутации – синдром Патау, синдром Дауна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216000" indent="457200" defTabSz="91440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0" lang="ru-RU" sz="1600" spc="-1" strike="noStrike">
                <a:solidFill>
                  <a:srgbClr val="000000"/>
                </a:solidFill>
                <a:latin typeface="Franklin Gothic Medium"/>
              </a:rPr>
              <a:t>хронические заболевания матери – сахарный диабет, системные патологии соединительной ткани, повышенная свертываемость крови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216000" indent="457200" defTabSz="91440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0" lang="ru-RU" sz="1600" spc="-1" strike="noStrike">
                <a:solidFill>
                  <a:srgbClr val="000000"/>
                </a:solidFill>
                <a:latin typeface="Franklin Gothic Medium"/>
              </a:rPr>
              <a:t>внутриутробное инфицирование плода от беременной матери ветрянкой, краснухой, цитомегаловирусом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216000" indent="457200" defTabSz="91440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0" lang="ru-RU" sz="1600" spc="-1" strike="noStrike">
                <a:solidFill>
                  <a:srgbClr val="000000"/>
                </a:solidFill>
                <a:latin typeface="Franklin Gothic Medium"/>
              </a:rPr>
              <a:t>злоупотребление никотином, алкоголем, наркотиками во время беременности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216000" indent="457200" defTabSz="91440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0" lang="ru-RU" sz="1600" spc="-1" strike="noStrike">
                <a:solidFill>
                  <a:srgbClr val="000000"/>
                </a:solidFill>
                <a:latin typeface="Franklin Gothic Medium"/>
              </a:rPr>
              <a:t>интоксикация организма приемом тератогенных лекарств, проживанием в экологически неблагоприятном регионе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216000" indent="457200" defTabSz="914400">
              <a:lnSpc>
                <a:spcPct val="100000"/>
              </a:lnSpc>
              <a:spcBef>
                <a:spcPts val="374"/>
              </a:spcBef>
              <a:spcAft>
                <a:spcPts val="1125"/>
              </a:spcAft>
              <a:buClr>
                <a:srgbClr val="000000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0" lang="ru-RU" sz="1600" spc="-1" strike="noStrike">
                <a:solidFill>
                  <a:srgbClr val="000000"/>
                </a:solidFill>
                <a:latin typeface="Franklin Gothic Medium"/>
              </a:rPr>
              <a:t>воздействие ионизирующего излучения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457200" defTabSz="914400">
              <a:lnSpc>
                <a:spcPct val="100000"/>
              </a:lnSpc>
              <a:tabLst>
                <a:tab algn="l" pos="0"/>
              </a:tabLst>
            </a:pPr>
            <a:r>
              <a:rPr b="1" lang="ru-RU" sz="1600" spc="-1" strike="noStrike">
                <a:solidFill>
                  <a:srgbClr val="000000"/>
                </a:solidFill>
                <a:latin typeface="Franklin Gothic Medium"/>
              </a:rPr>
              <a:t>	</a:t>
            </a:r>
            <a:r>
              <a:rPr b="1" lang="ru-RU" sz="1600" spc="-1" strike="noStrike">
                <a:solidFill>
                  <a:srgbClr val="000000"/>
                </a:solidFill>
                <a:latin typeface="Franklin Gothic Medium"/>
              </a:rPr>
              <a:t>	</a:t>
            </a:r>
            <a:r>
              <a:rPr b="1" lang="ru-RU" sz="1600" spc="-1" strike="noStrike">
                <a:solidFill>
                  <a:srgbClr val="000000"/>
                </a:solidFill>
                <a:latin typeface="Franklin Gothic Medium"/>
              </a:rPr>
              <a:t>Распространенные виды ВПС: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285840" defTabSz="914400">
              <a:lnSpc>
                <a:spcPct val="100000"/>
              </a:lnSpc>
              <a:tabLst>
                <a:tab algn="l" pos="0"/>
              </a:tabLst>
            </a:pP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457200" defTabSz="91440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0" lang="ru-RU" sz="1600" spc="-1" strike="noStrike">
                <a:solidFill>
                  <a:srgbClr val="000000"/>
                </a:solidFill>
                <a:latin typeface="Franklin Gothic Medium"/>
              </a:rPr>
              <a:t>дефект межжелудочковой перегородки с повреждением только слизистого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285840" defTabSz="914400">
              <a:lnSpc>
                <a:spcPct val="100000"/>
              </a:lnSpc>
              <a:tabLst>
                <a:tab algn="l" pos="0"/>
              </a:tabLst>
            </a:pPr>
            <a:r>
              <a:rPr b="0" lang="ru-RU" sz="1600" spc="-1" strike="noStrike">
                <a:solidFill>
                  <a:srgbClr val="000000"/>
                </a:solidFill>
                <a:latin typeface="Franklin Gothic Medium"/>
              </a:rPr>
              <a:t>или с вовлечением мышечного слоя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457200" defTabSz="91440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0" lang="ru-RU" sz="1600" spc="-1" strike="noStrike">
                <a:solidFill>
                  <a:srgbClr val="000000"/>
                </a:solidFill>
                <a:latin typeface="Franklin Gothic Medium"/>
              </a:rPr>
              <a:t>открытый артериальный проток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457200" defTabSz="91440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0" lang="ru-RU" sz="1600" spc="-1" strike="noStrike">
                <a:solidFill>
                  <a:srgbClr val="000000"/>
                </a:solidFill>
                <a:latin typeface="Franklin Gothic Medium"/>
              </a:rPr>
              <a:t>аномалии клапанной системы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457200" defTabSz="91440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0" lang="ru-RU" sz="1600" spc="-1" strike="noStrike">
                <a:solidFill>
                  <a:srgbClr val="000000"/>
                </a:solidFill>
                <a:latin typeface="Franklin Gothic Medium"/>
              </a:rPr>
              <a:t>транспозиции сосудов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4" name="Рисунок 8" descr=""/>
          <p:cNvPicPr/>
          <p:nvPr/>
        </p:nvPicPr>
        <p:blipFill>
          <a:blip r:embed="rId1"/>
          <a:stretch/>
        </p:blipFill>
        <p:spPr>
          <a:xfrm>
            <a:off x="0" y="-50760"/>
            <a:ext cx="1971720" cy="552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3143520" y="99360"/>
            <a:ext cx="8207280" cy="1323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 fontScale="87222" lnSpcReduction="10000"/>
          </a:bodyPr>
          <a:p>
            <a:pPr indent="0" algn="ctr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ru-RU" sz="3600" spc="-1" strike="noStrike">
                <a:solidFill>
                  <a:schemeClr val="lt1"/>
                </a:solidFill>
                <a:latin typeface="Franklin Gothic Medium"/>
              </a:rPr>
              <a:t>Международный день осведомленности о пороках сердца </a:t>
            </a: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/>
          </p:nvPr>
        </p:nvSpPr>
        <p:spPr>
          <a:xfrm>
            <a:off x="203040" y="1700640"/>
            <a:ext cx="11507760" cy="50562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93333" lnSpcReduction="10000"/>
          </a:bodyPr>
          <a:p>
            <a:pPr indent="0" defTabSz="914400">
              <a:lnSpc>
                <a:spcPct val="100000"/>
              </a:lnSpc>
              <a:spcBef>
                <a:spcPts val="1500"/>
              </a:spcBef>
              <a:spcAft>
                <a:spcPts val="1125"/>
              </a:spcAft>
              <a:buNone/>
              <a:tabLst>
                <a:tab algn="l" pos="0"/>
              </a:tabLst>
            </a:pPr>
            <a:r>
              <a:rPr b="1" lang="ru-RU" sz="1600" spc="-1" strike="noStrike">
                <a:solidFill>
                  <a:srgbClr val="000000"/>
                </a:solidFill>
                <a:latin typeface="Franklin Gothic Medium"/>
              </a:rPr>
              <a:t>	</a:t>
            </a:r>
            <a:r>
              <a:rPr b="1" lang="ru-RU" sz="1600" spc="-1" strike="noStrike">
                <a:solidFill>
                  <a:srgbClr val="000000"/>
                </a:solidFill>
                <a:latin typeface="Franklin Gothic Medium"/>
              </a:rPr>
              <a:t>	</a:t>
            </a:r>
            <a:r>
              <a:rPr b="1" lang="ru-RU" sz="1600" spc="-1" strike="noStrike">
                <a:solidFill>
                  <a:srgbClr val="000000"/>
                </a:solidFill>
                <a:latin typeface="Franklin Gothic Medium"/>
              </a:rPr>
              <a:t>Приобретенные пороки сердца (ППС)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432000" indent="457200" defTabSz="91440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0" lang="ru-RU" sz="1600" spc="-1" strike="noStrike">
                <a:solidFill>
                  <a:srgbClr val="000000"/>
                </a:solidFill>
                <a:latin typeface="Franklin Gothic Medium"/>
              </a:rPr>
              <a:t>В отличие от врожденных пороков, среди приобретенных чаще встречаются нарушения структуры клапанного аппарата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1600" spc="-1" strike="noStrike">
                <a:solidFill>
                  <a:srgbClr val="000000"/>
                </a:solidFill>
                <a:latin typeface="Franklin Gothic Medium"/>
              </a:rPr>
              <a:t>	</a:t>
            </a:r>
            <a:r>
              <a:rPr b="1" lang="ru-RU" sz="1600" spc="-1" strike="noStrike">
                <a:solidFill>
                  <a:srgbClr val="000000"/>
                </a:solidFill>
                <a:latin typeface="Franklin Gothic Medium"/>
              </a:rPr>
              <a:t>	</a:t>
            </a:r>
            <a:r>
              <a:rPr b="1" lang="ru-RU" sz="1600" spc="-1" strike="noStrike">
                <a:solidFill>
                  <a:srgbClr val="000000"/>
                </a:solidFill>
                <a:latin typeface="Franklin Gothic Medium"/>
              </a:rPr>
              <a:t>Основные виды отклонений: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432000" indent="457200" defTabSz="91440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0" lang="ru-RU" sz="1600" spc="-1" strike="noStrike">
                <a:solidFill>
                  <a:srgbClr val="000000"/>
                </a:solidFill>
                <a:latin typeface="Franklin Gothic Medium"/>
              </a:rPr>
              <a:t>стеноз (сужение отверстия клапана) и недостаточность (неполное закрытие).  Подобному воздействию могут подвергаться все основные виды клапанов сердца: аортальный, митральный, трехстворчатый, клапан легочной артерии. Самый распространенный вид стеноза – аортальный. На него приходится до 80% случаев.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1600" spc="-1" strike="noStrike">
                <a:solidFill>
                  <a:srgbClr val="000000"/>
                </a:solidFill>
                <a:latin typeface="Franklin Gothic Medium"/>
              </a:rPr>
              <a:t>	</a:t>
            </a:r>
            <a:r>
              <a:rPr b="1" lang="ru-RU" sz="1600" spc="-1" strike="noStrike">
                <a:solidFill>
                  <a:srgbClr val="000000"/>
                </a:solidFill>
                <a:latin typeface="Franklin Gothic Medium"/>
              </a:rPr>
              <a:t>	</a:t>
            </a:r>
            <a:r>
              <a:rPr b="1" lang="ru-RU" sz="1600" spc="-1" strike="noStrike">
                <a:solidFill>
                  <a:srgbClr val="000000"/>
                </a:solidFill>
                <a:latin typeface="Franklin Gothic Medium"/>
              </a:rPr>
              <a:t>Наиболее вероятные причины развития ППС: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432000" indent="457200" defTabSz="91440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0" lang="ru-RU" sz="1600" spc="-1" strike="noStrike">
                <a:solidFill>
                  <a:srgbClr val="000000"/>
                </a:solidFill>
                <a:latin typeface="Franklin Gothic Medium"/>
              </a:rPr>
              <a:t>Осложненное течение ревматизма – ревматическая болезнь сердца может поражать его внутренние структуры, в том числе клапаны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432000" indent="457200" defTabSz="91440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0" lang="ru-RU" sz="1600" spc="-1" strike="noStrike">
                <a:solidFill>
                  <a:srgbClr val="000000"/>
                </a:solidFill>
                <a:latin typeface="Franklin Gothic Medium"/>
              </a:rPr>
              <a:t>Осложнение инфекционных заболеваний в виде инфекционного эндокардита,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600" spc="-1" strike="noStrike">
                <a:solidFill>
                  <a:srgbClr val="000000"/>
                </a:solidFill>
                <a:latin typeface="Franklin Gothic Medium"/>
              </a:rPr>
              <a:t>где источником заражения может стать банальный кариозный зуб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432000" indent="457200" defTabSz="91440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0" lang="ru-RU" sz="1600" spc="-1" strike="noStrike">
                <a:solidFill>
                  <a:srgbClr val="000000"/>
                </a:solidFill>
                <a:latin typeface="Franklin Gothic Medium"/>
              </a:rPr>
              <a:t>Атеросклеротические изменения сосудов с распространением поражения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600" spc="-1" strike="noStrike">
                <a:solidFill>
                  <a:srgbClr val="000000"/>
                </a:solidFill>
                <a:latin typeface="Franklin Gothic Medium"/>
              </a:rPr>
              <a:t>на клапанную систему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432000" indent="457200" defTabSz="91440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0" lang="ru-RU" sz="1600" spc="-1" strike="noStrike">
                <a:solidFill>
                  <a:srgbClr val="000000"/>
                </a:solidFill>
                <a:latin typeface="Franklin Gothic Medium"/>
              </a:rPr>
              <a:t>Различные осложнённые варианты сердечно-сосудистых патологий – ишемическая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600" spc="-1" strike="noStrike">
                <a:solidFill>
                  <a:srgbClr val="000000"/>
                </a:solidFill>
                <a:latin typeface="Franklin Gothic Medium"/>
              </a:rPr>
              <a:t> </a:t>
            </a:r>
            <a:r>
              <a:rPr b="0" lang="ru-RU" sz="1600" spc="-1" strike="noStrike">
                <a:solidFill>
                  <a:srgbClr val="000000"/>
                </a:solidFill>
                <a:latin typeface="Franklin Gothic Medium"/>
              </a:rPr>
              <a:t>болезнь сердца, гипертензия, кардиомиопатии – часто становятся причиной патологического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600" spc="-1" strike="noStrike">
                <a:solidFill>
                  <a:srgbClr val="000000"/>
                </a:solidFill>
                <a:latin typeface="Franklin Gothic Medium"/>
              </a:rPr>
              <a:t>расширения камер сердца (предсердий, желудочков).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600" spc="-1" strike="noStrike">
                <a:solidFill>
                  <a:srgbClr val="000000"/>
                </a:solidFill>
                <a:latin typeface="Franklin Gothic Medium"/>
              </a:rPr>
              <a:t>Сердечная мышца растягивается и тянет за собой изменения клапанного аппарата.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600" spc="-1" strike="noStrike">
                <a:solidFill>
                  <a:srgbClr val="000000"/>
                </a:solidFill>
                <a:latin typeface="Franklin Gothic Medium"/>
              </a:rPr>
              <a:t>Развивается клапанная недостаточность, которая является одной из разновидностей порока сердца.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7" name="Рисунок 4" descr=""/>
          <p:cNvPicPr/>
          <p:nvPr/>
        </p:nvPicPr>
        <p:blipFill>
          <a:blip r:embed="rId1"/>
          <a:stretch/>
        </p:blipFill>
        <p:spPr>
          <a:xfrm>
            <a:off x="0" y="-50760"/>
            <a:ext cx="1971720" cy="552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2708640" y="46800"/>
            <a:ext cx="8207280" cy="1323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algn="ctr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ru-RU" sz="3600" spc="-1" strike="noStrike">
                <a:solidFill>
                  <a:schemeClr val="lt1"/>
                </a:solidFill>
                <a:latin typeface="Franklin Gothic Medium"/>
              </a:rPr>
              <a:t>Неделя осведомленности о заболеваниях сердца</a:t>
            </a: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/>
          </p:nvPr>
        </p:nvSpPr>
        <p:spPr>
          <a:xfrm>
            <a:off x="239400" y="1437480"/>
            <a:ext cx="11951640" cy="5418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algn="just" defTabSz="914400">
              <a:lnSpc>
                <a:spcPct val="120000"/>
              </a:lnSpc>
              <a:buNone/>
              <a:tabLst>
                <a:tab algn="l" pos="0"/>
              </a:tabLst>
            </a:pPr>
            <a:r>
              <a:rPr b="1" lang="ru-RU" sz="1400" spc="-1" strike="noStrike">
                <a:solidFill>
                  <a:srgbClr val="002060"/>
                </a:solidFill>
                <a:latin typeface="Franklin Gothic Medium"/>
              </a:rPr>
              <a:t>	</a:t>
            </a:r>
            <a:r>
              <a:rPr b="1" lang="ru-RU" sz="1400" spc="-1" strike="noStrike">
                <a:solidFill>
                  <a:srgbClr val="002060"/>
                </a:solidFill>
                <a:latin typeface="Franklin Gothic Medium"/>
              </a:rPr>
              <a:t>	</a:t>
            </a:r>
            <a:r>
              <a:rPr b="1" lang="ru-RU" sz="1400" spc="-1" strike="noStrike">
                <a:solidFill>
                  <a:srgbClr val="002060"/>
                </a:solidFill>
                <a:latin typeface="Franklin Gothic Medium"/>
              </a:rPr>
              <a:t>С</a:t>
            </a:r>
            <a:r>
              <a:rPr b="1" lang="ru-RU" sz="1400" spc="-1" strike="noStrike">
                <a:solidFill>
                  <a:srgbClr val="000000"/>
                </a:solidFill>
                <a:latin typeface="Franklin Gothic Medium"/>
              </a:rPr>
              <a:t>ердце </a:t>
            </a:r>
            <a:r>
              <a:rPr b="0" lang="ru-RU" sz="1400" spc="-1" strike="noStrike">
                <a:solidFill>
                  <a:srgbClr val="000000"/>
                </a:solidFill>
                <a:latin typeface="Franklin Gothic Medium"/>
              </a:rPr>
              <a:t>– важнейший орган нашего тела. От состояния сердечно-сосудистой системы напрямую зависит здоровье и продолжительность жизни человека. Беречь сердце нужно смолоду. </a:t>
            </a:r>
            <a:r>
              <a:rPr b="0" lang="ru-RU" sz="1400" spc="-1" strike="noStrike">
                <a:solidFill>
                  <a:srgbClr val="242424"/>
                </a:solidFill>
                <a:latin typeface="Franklin Gothic Medium"/>
              </a:rPr>
              <a:t>Сердечно-сосудистые заболевания являются основной причиной смертей в мире, унося 18 млн. жизней в год. При этом, 80% смертельных случаев инфаркта миокарда и ишемического инсульта можно было бы избежать, устранив основные факторы риска заболеваний сердца. По данным Министерства здравоохранения России сегодня в стране заболеваниями органов системы кровообращения страдает более 35 млн. человек. Наиболее распространенными сердечно-сосудистыми заболеваниями являются артериальная гипертония, ишемическая болезнь сердца и цереброваскулярные болезни, на долю которых приходится более 85% всех болезней системы кровообращения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indent="0" algn="just" defTabSz="914400">
              <a:lnSpc>
                <a:spcPct val="12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Franklin Gothic Medium"/>
              </a:rPr>
              <a:t>	</a:t>
            </a:r>
            <a:r>
              <a:rPr b="0" lang="ru-RU" sz="1400" spc="-1" strike="noStrike">
                <a:solidFill>
                  <a:srgbClr val="000000"/>
                </a:solidFill>
                <a:latin typeface="Franklin Gothic Medium"/>
              </a:rPr>
              <a:t>	</a:t>
            </a:r>
            <a:r>
              <a:rPr b="0" lang="ru-RU" sz="1400" spc="-1" strike="noStrike">
                <a:solidFill>
                  <a:srgbClr val="000000"/>
                </a:solidFill>
                <a:latin typeface="Franklin Gothic Medium"/>
              </a:rPr>
              <a:t>Необходимо сохранять умеренную физическую активность в объеме не менее 150 минут в неделю, рационально питаться, а также контролировать артериальное давление и ритм сердца, липидный профиль.  Измерьте артериальное давление себе и своим близким, это может спасти жизнь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indent="0" algn="just" defTabSz="914400">
              <a:lnSpc>
                <a:spcPct val="12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Franklin Gothic Medium"/>
              </a:rPr>
              <a:t>	</a:t>
            </a:r>
            <a:r>
              <a:rPr b="0" lang="ru-RU" sz="1400" spc="-1" strike="noStrike">
                <a:solidFill>
                  <a:srgbClr val="000000"/>
                </a:solidFill>
                <a:latin typeface="Franklin Gothic Medium"/>
              </a:rPr>
              <a:t>	</a:t>
            </a:r>
            <a:r>
              <a:rPr b="0" lang="ru-RU" sz="1400" spc="-1" strike="noStrike">
                <a:solidFill>
                  <a:srgbClr val="000000"/>
                </a:solidFill>
                <a:latin typeface="Franklin Gothic Medium"/>
              </a:rPr>
              <a:t>Диагностировать сердечно-сосудистые заболевания возможно с помощью регулярных профилактических медицинских осмотров и диспансеризации .Лучшей профилактикой заболеваний  является ведение здорового образа жизни, а именно: 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algn="just" defTabSz="914400">
              <a:lnSpc>
                <a:spcPct val="120000"/>
              </a:lnSpc>
              <a:buClr>
                <a:srgbClr val="000000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Franklin Gothic Medium"/>
              </a:rPr>
              <a:t>Отказ от вредных привычек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algn="just" defTabSz="914400">
              <a:lnSpc>
                <a:spcPct val="120000"/>
              </a:lnSpc>
              <a:buClr>
                <a:srgbClr val="000000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Franklin Gothic Medium"/>
              </a:rPr>
              <a:t>Приверженность правильному здоровому питанию, поддержание массы тела и борьба с ожирением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algn="just" defTabSz="914400">
              <a:lnSpc>
                <a:spcPct val="120000"/>
              </a:lnSpc>
              <a:buClr>
                <a:srgbClr val="000000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Franklin Gothic Medium"/>
              </a:rPr>
              <a:t>Регулярные физические нагрузки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algn="just" defTabSz="914400">
              <a:lnSpc>
                <a:spcPct val="120000"/>
              </a:lnSpc>
              <a:buClr>
                <a:srgbClr val="000000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Franklin Gothic Medium"/>
              </a:rPr>
              <a:t>Раннее выявление сердечно-сосудистых заболеваний позволяет оказать наиболее эффективной лечение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indent="0" algn="just" defTabSz="914400">
              <a:lnSpc>
                <a:spcPct val="12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Franklin Gothic Medium"/>
              </a:rPr>
              <a:t>	</a:t>
            </a:r>
            <a:r>
              <a:rPr b="0" lang="ru-RU" sz="1400" spc="-1" strike="noStrike">
                <a:solidFill>
                  <a:srgbClr val="000000"/>
                </a:solidFill>
                <a:latin typeface="Franklin Gothic Medium"/>
              </a:rPr>
              <a:t>	</a:t>
            </a:r>
            <a:r>
              <a:rPr b="0" lang="ru-RU" sz="1400" spc="-1" strike="noStrike">
                <a:solidFill>
                  <a:srgbClr val="000000"/>
                </a:solidFill>
                <a:latin typeface="Franklin Gothic Medium"/>
              </a:rPr>
              <a:t>Многие факторы риска относятся к поведенческим и могут быть скорректированы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algn="just" defTabSz="914400">
              <a:lnSpc>
                <a:spcPct val="120000"/>
              </a:lnSpc>
              <a:buClr>
                <a:srgbClr val="000000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Franklin Gothic Medium"/>
              </a:rPr>
              <a:t>Курение – фактор риска сердечно-сосудистых заболеваний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algn="just" defTabSz="914400">
              <a:lnSpc>
                <a:spcPct val="120000"/>
              </a:lnSpc>
              <a:buClr>
                <a:srgbClr val="000000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Franklin Gothic Medium"/>
              </a:rPr>
              <a:t>Приверженность к терапии обязательна (в случае, если пациенту назначена медикаментозная терапия).Обязательное посещение врача согласно ранее оговоренному графику (диспансерное наблюдение)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algn="just" defTabSz="914400">
              <a:lnSpc>
                <a:spcPct val="120000"/>
              </a:lnSpc>
              <a:buClr>
                <a:srgbClr val="000000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Franklin Gothic Medium"/>
              </a:rPr>
              <a:t>Алгоритмы действий при острых состояниях (инфаркт, инсульт)</a:t>
            </a:r>
            <a:r>
              <a:rPr b="0" lang="ru-RU" sz="1400" spc="-1" strike="noStrike">
                <a:solidFill>
                  <a:schemeClr val="dk1">
                    <a:lumMod val="75000"/>
                    <a:lumOff val="25000"/>
                  </a:schemeClr>
                </a:solidFill>
                <a:latin typeface="Franklin Gothic Medium"/>
              </a:rPr>
              <a:t> 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0" name="Рисунок 5" descr=""/>
          <p:cNvPicPr/>
          <p:nvPr/>
        </p:nvPicPr>
        <p:blipFill>
          <a:blip r:embed="rId1"/>
          <a:stretch/>
        </p:blipFill>
        <p:spPr>
          <a:xfrm>
            <a:off x="0" y="-50760"/>
            <a:ext cx="1971720" cy="552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3071520" y="99360"/>
            <a:ext cx="8051760" cy="1323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algn="ctr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ru-RU" sz="3600" spc="-1" strike="noStrike">
                <a:solidFill>
                  <a:schemeClr val="lt1"/>
                </a:solidFill>
                <a:latin typeface="Franklin Gothic Medium"/>
              </a:rPr>
              <a:t>Предупреди заболевание сердца! </a:t>
            </a: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TextBox 7"/>
          <p:cNvSpPr/>
          <p:nvPr/>
        </p:nvSpPr>
        <p:spPr>
          <a:xfrm>
            <a:off x="3791880" y="1812240"/>
            <a:ext cx="8051760" cy="3258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</a:pPr>
            <a:r>
              <a:rPr b="0" lang="ru-RU" sz="1600" spc="-1" strike="noStrike">
                <a:solidFill>
                  <a:srgbClr val="242424"/>
                </a:solidFill>
                <a:latin typeface="Franklin Gothic Medium"/>
              </a:rPr>
              <a:t>	</a:t>
            </a:r>
            <a:r>
              <a:rPr b="0" lang="ru-RU" sz="1600" spc="-1" strike="noStrike">
                <a:solidFill>
                  <a:srgbClr val="242424"/>
                </a:solidFill>
                <a:latin typeface="Franklin Gothic Medium"/>
              </a:rPr>
              <a:t>Чтобы сердечная мышца прослужила долго, а ее функционирование не доставляло серьезных проблем, </a:t>
            </a:r>
            <a:r>
              <a:rPr b="1" lang="ru-RU" sz="1600" spc="-1" strike="noStrike">
                <a:solidFill>
                  <a:srgbClr val="ff0000"/>
                </a:solidFill>
                <a:latin typeface="Franklin Gothic Medium"/>
              </a:rPr>
              <a:t>необходимо соблюдать следующие меры профилактики: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1" lang="ru-RU" sz="1600" spc="-1" strike="noStrike">
                <a:solidFill>
                  <a:srgbClr val="ff0000"/>
                </a:solidFill>
                <a:latin typeface="Franklin Gothic Medium"/>
              </a:rPr>
              <a:t>	</a:t>
            </a:r>
            <a:r>
              <a:rPr b="1" lang="ru-RU" sz="1600" spc="-1" strike="noStrike">
                <a:solidFill>
                  <a:srgbClr val="ff0000"/>
                </a:solidFill>
                <a:latin typeface="Franklin Gothic Medium"/>
              </a:rPr>
              <a:t>Регулярно заниматься физической культурой</a:t>
            </a:r>
            <a:r>
              <a:rPr b="0" lang="ru-RU" sz="1600" spc="-1" strike="noStrike">
                <a:solidFill>
                  <a:srgbClr val="ff0000"/>
                </a:solidFill>
                <a:latin typeface="Franklin Gothic Medium"/>
              </a:rPr>
              <a:t>. </a:t>
            </a:r>
            <a:r>
              <a:rPr b="0" lang="ru-RU" sz="1600" spc="-1" strike="noStrike">
                <a:solidFill>
                  <a:srgbClr val="242424"/>
                </a:solidFill>
                <a:latin typeface="Franklin Gothic Medium"/>
              </a:rPr>
              <a:t>Сердце, как и любая мышца человеческого организма, нуждается в тренировке. Малоподвижный образ жизни — один из главных факторов, приводящих к снижению эластичности сосудов, появлению атеросклеротических бляшек и тромбообразованию. Физическая активность укрепляет мускулатуру, улучшает насыщение кислородом крови, которая циркулирует быстрее и не застаивается. Для сердца полезны такие виды физической активности, как ходьба, в том числе скандинавская, плавание, бег, катание на лыжах.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3" name="Рисунок 2" descr=""/>
          <p:cNvPicPr/>
          <p:nvPr/>
        </p:nvPicPr>
        <p:blipFill>
          <a:blip r:embed="rId1"/>
          <a:stretch/>
        </p:blipFill>
        <p:spPr>
          <a:xfrm>
            <a:off x="119160" y="2061000"/>
            <a:ext cx="3438720" cy="1809000"/>
          </a:xfrm>
          <a:prstGeom prst="rect">
            <a:avLst/>
          </a:prstGeom>
          <a:ln w="0">
            <a:solidFill>
              <a:srgbClr val="b82d2f"/>
            </a:solidFill>
          </a:ln>
        </p:spPr>
      </p:pic>
      <p:pic>
        <p:nvPicPr>
          <p:cNvPr id="94" name="Рисунок 1" descr=""/>
          <p:cNvPicPr/>
          <p:nvPr/>
        </p:nvPicPr>
        <p:blipFill>
          <a:blip r:embed="rId2"/>
          <a:stretch/>
        </p:blipFill>
        <p:spPr>
          <a:xfrm>
            <a:off x="0" y="-50760"/>
            <a:ext cx="1971720" cy="552960"/>
          </a:xfrm>
          <a:prstGeom prst="rect">
            <a:avLst/>
          </a:prstGeom>
          <a:ln w="0">
            <a:noFill/>
          </a:ln>
        </p:spPr>
      </p:pic>
      <p:sp>
        <p:nvSpPr>
          <p:cNvPr id="95" name="TextBox 3"/>
          <p:cNvSpPr/>
          <p:nvPr/>
        </p:nvSpPr>
        <p:spPr>
          <a:xfrm>
            <a:off x="407520" y="4450320"/>
            <a:ext cx="11375640" cy="231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28600" defTabSz="914400">
              <a:lnSpc>
                <a:spcPct val="100000"/>
              </a:lnSpc>
            </a:pPr>
            <a:r>
              <a:rPr b="1" lang="ru-RU" sz="1600" spc="-1" strike="noStrike">
                <a:solidFill>
                  <a:srgbClr val="ff0000"/>
                </a:solidFill>
                <a:latin typeface="Franklin Gothic Medium"/>
              </a:rPr>
              <a:t>	</a:t>
            </a:r>
            <a:r>
              <a:rPr b="1" lang="ru-RU" sz="1600" spc="-1" strike="noStrike">
                <a:solidFill>
                  <a:srgbClr val="ff0000"/>
                </a:solidFill>
                <a:latin typeface="Franklin Gothic Medium"/>
              </a:rPr>
              <a:t>Низкая физическая активность увеличивает риск развития: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571680" indent="-343080" defTabSz="914400">
              <a:lnSpc>
                <a:spcPct val="100000"/>
              </a:lnSpc>
              <a:buClr>
                <a:srgbClr val="ff0000"/>
              </a:buClr>
              <a:buFont typeface="Wingdings" charset="2"/>
              <a:buChar char=""/>
            </a:pPr>
            <a:r>
              <a:rPr b="1" lang="ru-RU" sz="1600" spc="-1" strike="noStrike">
                <a:solidFill>
                  <a:schemeClr val="dk1"/>
                </a:solidFill>
                <a:latin typeface="Franklin Gothic Medium"/>
              </a:rPr>
              <a:t>Ишемической болезни сердца на 30%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571680" indent="-343080" defTabSz="914400">
              <a:lnSpc>
                <a:spcPct val="100000"/>
              </a:lnSpc>
              <a:buClr>
                <a:srgbClr val="ff0000"/>
              </a:buClr>
              <a:buFont typeface="Wingdings" charset="2"/>
              <a:buChar char=""/>
            </a:pPr>
            <a:r>
              <a:rPr b="1" lang="ru-RU" sz="1600" spc="-1" strike="noStrike">
                <a:solidFill>
                  <a:schemeClr val="dk1"/>
                </a:solidFill>
                <a:latin typeface="Franklin Gothic Medium"/>
              </a:rPr>
              <a:t>Сахарного диабета II типа на 27%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571680" indent="-343080" defTabSz="914400">
              <a:lnSpc>
                <a:spcPct val="100000"/>
              </a:lnSpc>
              <a:buClr>
                <a:srgbClr val="ff0000"/>
              </a:buClr>
              <a:buFont typeface="Wingdings" charset="2"/>
              <a:buChar char=""/>
            </a:pPr>
            <a:r>
              <a:rPr b="1" lang="ru-RU" sz="1600" spc="-1" strike="noStrike">
                <a:solidFill>
                  <a:schemeClr val="dk1"/>
                </a:solidFill>
                <a:latin typeface="Franklin Gothic Medium"/>
              </a:rPr>
              <a:t>Рака толстого кишечника и рака молочной железа на 21-25%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1" lang="ru-RU" sz="1600" spc="-1" strike="noStrike">
                <a:solidFill>
                  <a:srgbClr val="ff0000"/>
                </a:solidFill>
                <a:latin typeface="Franklin Gothic Medium"/>
              </a:rPr>
              <a:t>	</a:t>
            </a:r>
            <a:r>
              <a:rPr b="1" lang="ru-RU" sz="1600" spc="-1" strike="noStrike">
                <a:solidFill>
                  <a:srgbClr val="ff0000"/>
                </a:solidFill>
                <a:latin typeface="Franklin Gothic Medium"/>
              </a:rPr>
              <a:t>Умеренная физическая активность </a:t>
            </a:r>
            <a:r>
              <a:rPr b="0" lang="ru-RU" sz="1600" spc="-1" strike="noStrike">
                <a:solidFill>
                  <a:srgbClr val="333333"/>
                </a:solidFill>
                <a:latin typeface="Franklin Gothic Medium"/>
              </a:rPr>
              <a:t> — это уровень физической активности, который несколько повышает частоту сердечных сокращений и оставляет у </a:t>
            </a:r>
            <a:r>
              <a:rPr b="0" lang="ru-RU" sz="1600" spc="-1" strike="noStrike">
                <a:solidFill>
                  <a:srgbClr val="333333"/>
                </a:solidFill>
                <a:latin typeface="Franklin Gothic Medium"/>
              </a:rPr>
              <a:t>	</a:t>
            </a:r>
            <a:r>
              <a:rPr b="0" lang="ru-RU" sz="1600" spc="-1" strike="noStrike">
                <a:solidFill>
                  <a:srgbClr val="333333"/>
                </a:solidFill>
                <a:latin typeface="Franklin Gothic Medium"/>
              </a:rPr>
              <a:t>вас ощущение тепла и легкой одышки, например, усилия, затрачиваемые здоровым человеком при быстрой ходьбе, плавании, езде на велосипеде по ровной поверхности, танцах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1916280" y="25560"/>
            <a:ext cx="9919440" cy="1029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algn="ctr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ru-RU" sz="3600" spc="-1" strike="noStrike">
                <a:solidFill>
                  <a:schemeClr val="lt1"/>
                </a:solidFill>
                <a:latin typeface="Franklin Gothic Medium"/>
                <a:ea typeface="Times New Roman"/>
              </a:rPr>
              <a:t>Сколько нужно двигаться ?</a:t>
            </a: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623520" y="1705320"/>
            <a:ext cx="11447640" cy="2900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algn="just" defTabSz="914400">
              <a:lnSpc>
                <a:spcPct val="100000"/>
              </a:lnSpc>
              <a:spcAft>
                <a:spcPts val="799"/>
              </a:spcAft>
              <a:buNone/>
              <a:tabLst>
                <a:tab algn="l" pos="0"/>
              </a:tabLst>
            </a:pPr>
            <a:r>
              <a:rPr b="0" lang="ru-RU" sz="1600" spc="-1" strike="noStrike">
                <a:solidFill>
                  <a:srgbClr val="000000"/>
                </a:solidFill>
                <a:latin typeface="Franklin Gothic Medium"/>
                <a:ea typeface="Times New Roman"/>
              </a:rPr>
              <a:t>	</a:t>
            </a:r>
            <a:r>
              <a:rPr b="0" lang="ru-RU" sz="1600" spc="-1" strike="noStrike">
                <a:solidFill>
                  <a:srgbClr val="000000"/>
                </a:solidFill>
                <a:latin typeface="Franklin Gothic Medium"/>
                <a:ea typeface="Times New Roman"/>
              </a:rPr>
              <a:t>ВОЗ выделяет три возрастные категории, для каждой из которых предусмотрены свои нормы и рекомендации по физической активности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432000" indent="457200" algn="just" defTabSz="914400">
              <a:lnSpc>
                <a:spcPct val="100000"/>
              </a:lnSpc>
              <a:spcAft>
                <a:spcPts val="799"/>
              </a:spcAft>
              <a:buClr>
                <a:srgbClr val="ff0000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1" lang="ru-RU" sz="1600" spc="-1" strike="noStrike">
                <a:solidFill>
                  <a:srgbClr val="ff0000"/>
                </a:solidFill>
                <a:latin typeface="Franklin Gothic Medium"/>
                <a:ea typeface="Times New Roman"/>
              </a:rPr>
              <a:t>Детям и подросткам (5-17 лет</a:t>
            </a:r>
            <a:r>
              <a:rPr b="1" lang="ru-RU" sz="1600" spc="-1" strike="noStrike">
                <a:solidFill>
                  <a:srgbClr val="000000"/>
                </a:solidFill>
                <a:latin typeface="Franklin Gothic Medium"/>
                <a:ea typeface="Times New Roman"/>
              </a:rPr>
              <a:t>) </a:t>
            </a:r>
            <a:r>
              <a:rPr b="0" lang="ru-RU" sz="1600" spc="-1" strike="noStrike">
                <a:solidFill>
                  <a:srgbClr val="000000"/>
                </a:solidFill>
                <a:latin typeface="Franklin Gothic Medium"/>
                <a:ea typeface="Times New Roman"/>
              </a:rPr>
              <a:t>нужно активно двигаться не менее 60 минут ежедневно, большая часть этого времени должна отводиться на аэробные занятия: бег, прыжки, подвижные игры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432000" indent="457200" algn="just" defTabSz="914400">
              <a:lnSpc>
                <a:spcPct val="100000"/>
              </a:lnSpc>
              <a:spcAft>
                <a:spcPts val="799"/>
              </a:spcAft>
              <a:buClr>
                <a:srgbClr val="ff0000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1" lang="ru-RU" sz="1600" spc="-1" strike="noStrike">
                <a:solidFill>
                  <a:srgbClr val="ff0000"/>
                </a:solidFill>
                <a:latin typeface="Franklin Gothic Medium"/>
                <a:ea typeface="Times New Roman"/>
              </a:rPr>
              <a:t>Взрослые люди (18-64 года) </a:t>
            </a:r>
            <a:r>
              <a:rPr b="0" lang="ru-RU" sz="1600" spc="-1" strike="noStrike">
                <a:solidFill>
                  <a:srgbClr val="000000"/>
                </a:solidFill>
                <a:latin typeface="Franklin Gothic Medium"/>
                <a:ea typeface="Times New Roman"/>
              </a:rPr>
              <a:t>должны посвящать физической активности средней интенсивности не менее 150 минут в неделю, высокой интенсивности – не менее 75 минут в неделю. Можно распределять это время – например, заниматься по 30 минут 5 раз в неделю. Не менее двух раз в неделю необходимо заниматься силовыми упражнениями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432000" indent="457200" algn="just" defTabSz="914400">
              <a:lnSpc>
                <a:spcPct val="100000"/>
              </a:lnSpc>
              <a:spcAft>
                <a:spcPts val="799"/>
              </a:spcAft>
              <a:buClr>
                <a:srgbClr val="ff0000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1" lang="ru-RU" sz="1600" spc="-1" strike="noStrike">
                <a:solidFill>
                  <a:srgbClr val="ff0000"/>
                </a:solidFill>
                <a:latin typeface="Franklin Gothic Medium"/>
                <a:ea typeface="Times New Roman"/>
              </a:rPr>
              <a:t>Пожилые люди (65+ лет) </a:t>
            </a:r>
            <a:r>
              <a:rPr b="0" lang="ru-RU" sz="1600" spc="-1" strike="noStrike">
                <a:solidFill>
                  <a:srgbClr val="000000"/>
                </a:solidFill>
                <a:latin typeface="Franklin Gothic Medium"/>
                <a:ea typeface="Times New Roman"/>
              </a:rPr>
              <a:t>должны следовать тем же рекомендациям и обязательно включить в свой режим дня упражнения на равновесие – они помогут избежать падений. Уровень активности следует подбирать с учетом состояния здоровья и имеющихся противопоказаний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8" name="Рисунок 4" descr="Изображение выглядит как трава, внешний, человек, спорт&#10;&#10;Автоматически созданное описание"/>
          <p:cNvPicPr/>
          <p:nvPr/>
        </p:nvPicPr>
        <p:blipFill>
          <a:blip r:embed="rId1"/>
          <a:stretch/>
        </p:blipFill>
        <p:spPr>
          <a:xfrm>
            <a:off x="4500000" y="5015160"/>
            <a:ext cx="2649240" cy="1580400"/>
          </a:xfrm>
          <a:prstGeom prst="rect">
            <a:avLst/>
          </a:prstGeom>
          <a:ln w="0">
            <a:solidFill>
              <a:srgbClr val="b82d2f"/>
            </a:solidFill>
          </a:ln>
        </p:spPr>
      </p:pic>
      <p:pic>
        <p:nvPicPr>
          <p:cNvPr id="99" name="Рисунок 6" descr=""/>
          <p:cNvPicPr/>
          <p:nvPr/>
        </p:nvPicPr>
        <p:blipFill>
          <a:blip r:embed="rId2"/>
          <a:stretch/>
        </p:blipFill>
        <p:spPr>
          <a:xfrm>
            <a:off x="0" y="-50760"/>
            <a:ext cx="1971720" cy="552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Рисунок 6" descr=""/>
          <p:cNvPicPr/>
          <p:nvPr/>
        </p:nvPicPr>
        <p:blipFill>
          <a:blip r:embed="rId1"/>
          <a:srcRect l="7795" t="11457" r="4038" b="2992"/>
          <a:stretch/>
        </p:blipFill>
        <p:spPr>
          <a:xfrm>
            <a:off x="576360" y="2363400"/>
            <a:ext cx="1942920" cy="1415880"/>
          </a:xfrm>
          <a:prstGeom prst="rect">
            <a:avLst/>
          </a:prstGeom>
          <a:ln w="0">
            <a:solidFill>
              <a:srgbClr val="000000"/>
            </a:solidFill>
          </a:ln>
          <a:effectLst>
            <a:outerShdw algn="tl" blurRad="291960" dir="2700000" dist="138479" rotWithShape="0">
              <a:srgbClr val="333333">
                <a:alpha val="65000"/>
              </a:srgbClr>
            </a:outerShdw>
          </a:effectLst>
        </p:spPr>
      </p:pic>
      <p:pic>
        <p:nvPicPr>
          <p:cNvPr id="101" name="Рисунок 7" descr=""/>
          <p:cNvPicPr/>
          <p:nvPr/>
        </p:nvPicPr>
        <p:blipFill>
          <a:blip r:embed="rId2"/>
          <a:stretch/>
        </p:blipFill>
        <p:spPr>
          <a:xfrm>
            <a:off x="540000" y="4320000"/>
            <a:ext cx="1942920" cy="1288800"/>
          </a:xfrm>
          <a:prstGeom prst="rect">
            <a:avLst/>
          </a:prstGeom>
          <a:ln w="0">
            <a:solidFill>
              <a:srgbClr val="000000"/>
            </a:solidFill>
          </a:ln>
          <a:effectLst>
            <a:outerShdw algn="tl" blurRad="291960" dir="2700000" dist="138479" rotWithShape="0">
              <a:srgbClr val="333333">
                <a:alpha val="65000"/>
              </a:srgbClr>
            </a:outerShdw>
          </a:effectLst>
        </p:spPr>
      </p:pic>
      <p:pic>
        <p:nvPicPr>
          <p:cNvPr id="102" name="Рисунок 10" descr=""/>
          <p:cNvPicPr/>
          <p:nvPr/>
        </p:nvPicPr>
        <p:blipFill>
          <a:blip r:embed="rId3"/>
          <a:srcRect l="3797" t="0" r="3635" b="8246"/>
          <a:stretch/>
        </p:blipFill>
        <p:spPr>
          <a:xfrm>
            <a:off x="9735840" y="4357080"/>
            <a:ext cx="1854000" cy="1222200"/>
          </a:xfrm>
          <a:prstGeom prst="rect">
            <a:avLst/>
          </a:prstGeom>
          <a:ln w="0">
            <a:solidFill>
              <a:srgbClr val="000000"/>
            </a:solidFill>
          </a:ln>
          <a:effectLst>
            <a:outerShdw algn="tl" blurRad="291960" dir="2700000" dist="138479" rotWithShape="0">
              <a:srgbClr val="333333">
                <a:alpha val="65000"/>
              </a:srgbClr>
            </a:outerShdw>
          </a:effectLst>
        </p:spPr>
      </p:pic>
      <p:sp>
        <p:nvSpPr>
          <p:cNvPr id="103" name="Rectangle 3"/>
          <p:cNvSpPr/>
          <p:nvPr/>
        </p:nvSpPr>
        <p:spPr>
          <a:xfrm>
            <a:off x="2995200" y="2315160"/>
            <a:ext cx="6481800" cy="3357720"/>
          </a:xfrm>
          <a:prstGeom prst="rect">
            <a:avLst/>
          </a:prstGeom>
          <a:solidFill>
            <a:srgbClr val="ffe5ff"/>
          </a:solidFill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marL="36000" defTabSz="457200">
              <a:lnSpc>
                <a:spcPct val="150000"/>
              </a:lnSpc>
              <a:tabLst>
                <a:tab algn="l" pos="0"/>
              </a:tabLst>
            </a:pPr>
            <a:r>
              <a:rPr b="1" lang="ru-RU" sz="1400" spc="-1" strike="noStrike">
                <a:solidFill>
                  <a:schemeClr val="dk1">
                    <a:lumMod val="75000"/>
                    <a:lumOff val="25000"/>
                  </a:schemeClr>
                </a:solidFill>
                <a:latin typeface="Franklin Gothic Medium"/>
              </a:rPr>
              <a:t>	</a:t>
            </a:r>
            <a:r>
              <a:rPr b="0" lang="ru-RU" sz="1600" spc="-1" strike="noStrike">
                <a:solidFill>
                  <a:schemeClr val="dk1"/>
                </a:solidFill>
                <a:latin typeface="Franklin Gothic Medium"/>
              </a:rPr>
              <a:t>Влияние регулярной аэробной физической активности на здоровье: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321840" indent="-285840" defTabSz="457200">
              <a:lnSpc>
                <a:spcPct val="150000"/>
              </a:lnSpc>
              <a:buClr>
                <a:srgbClr val="ff0000"/>
              </a:buClr>
              <a:buSzPct val="80000"/>
              <a:buFont typeface="Wingdings" charset="2"/>
              <a:buChar char=""/>
              <a:tabLst>
                <a:tab algn="l" pos="0"/>
              </a:tabLst>
            </a:pPr>
            <a:r>
              <a:rPr b="0" lang="ru-RU" sz="1600" spc="-1" strike="noStrike">
                <a:solidFill>
                  <a:schemeClr val="dk1"/>
                </a:solidFill>
                <a:latin typeface="Franklin Gothic Medium"/>
              </a:rPr>
              <a:t>Снижение сердечного выброса в покое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321840" indent="-285840" defTabSz="457200">
              <a:lnSpc>
                <a:spcPct val="150000"/>
              </a:lnSpc>
              <a:buClr>
                <a:srgbClr val="ff0000"/>
              </a:buClr>
              <a:buSzPct val="80000"/>
              <a:buFont typeface="Wingdings" charset="2"/>
              <a:buChar char=""/>
              <a:tabLst>
                <a:tab algn="l" pos="0"/>
              </a:tabLst>
            </a:pPr>
            <a:r>
              <a:rPr b="0" lang="ru-RU" sz="1600" spc="-1" strike="noStrike">
                <a:solidFill>
                  <a:schemeClr val="dk1"/>
                </a:solidFill>
                <a:latin typeface="Franklin Gothic Medium"/>
              </a:rPr>
              <a:t>Снижение «вредного» холестерина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321840" indent="-285840" defTabSz="457200">
              <a:lnSpc>
                <a:spcPct val="150000"/>
              </a:lnSpc>
              <a:buClr>
                <a:srgbClr val="ff0000"/>
              </a:buClr>
              <a:buSzPct val="80000"/>
              <a:buFont typeface="Wingdings" charset="2"/>
              <a:buChar char=""/>
              <a:tabLst>
                <a:tab algn="l" pos="0"/>
              </a:tabLst>
            </a:pPr>
            <a:r>
              <a:rPr b="0" lang="ru-RU" sz="1600" spc="-1" strike="noStrike">
                <a:solidFill>
                  <a:schemeClr val="dk1"/>
                </a:solidFill>
                <a:latin typeface="Franklin Gothic Medium"/>
              </a:rPr>
              <a:t>Достижение сбалансированного потребления и расхода энергии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321840" indent="-285840" defTabSz="457200">
              <a:lnSpc>
                <a:spcPct val="150000"/>
              </a:lnSpc>
              <a:buClr>
                <a:srgbClr val="ff0000"/>
              </a:buClr>
              <a:buSzPct val="80000"/>
              <a:buFont typeface="Wingdings" charset="2"/>
              <a:buChar char=""/>
              <a:tabLst>
                <a:tab algn="l" pos="0"/>
              </a:tabLst>
            </a:pPr>
            <a:r>
              <a:rPr b="0" lang="ru-RU" sz="1600" spc="-1" strike="noStrike">
                <a:solidFill>
                  <a:schemeClr val="dk1"/>
                </a:solidFill>
                <a:latin typeface="Franklin Gothic Medium"/>
              </a:rPr>
              <a:t>Устойчивость к стрессам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321840" indent="-285840" defTabSz="457200">
              <a:lnSpc>
                <a:spcPct val="150000"/>
              </a:lnSpc>
              <a:buClr>
                <a:srgbClr val="ff0000"/>
              </a:buClr>
              <a:buSzPct val="80000"/>
              <a:buFont typeface="Wingdings" charset="2"/>
              <a:buChar char=""/>
              <a:tabLst>
                <a:tab algn="l" pos="0"/>
              </a:tabLst>
            </a:pPr>
            <a:r>
              <a:rPr b="0" lang="ru-RU" sz="1600" spc="-1" strike="noStrike">
                <a:solidFill>
                  <a:schemeClr val="dk1"/>
                </a:solidFill>
                <a:latin typeface="Franklin Gothic Medium"/>
              </a:rPr>
              <a:t>Улучшение гормонального фона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321840" indent="-285840" defTabSz="457200">
              <a:lnSpc>
                <a:spcPct val="150000"/>
              </a:lnSpc>
              <a:buClr>
                <a:srgbClr val="ff0000"/>
              </a:buClr>
              <a:buSzPct val="80000"/>
              <a:buFont typeface="Wingdings" charset="2"/>
              <a:buChar char=""/>
              <a:tabLst>
                <a:tab algn="l" pos="0"/>
              </a:tabLst>
            </a:pPr>
            <a:r>
              <a:rPr b="0" lang="ru-RU" sz="1600" spc="-1" strike="noStrike">
                <a:solidFill>
                  <a:schemeClr val="dk1"/>
                </a:solidFill>
                <a:latin typeface="Franklin Gothic Medium"/>
              </a:rPr>
              <a:t>Повышение иммунитета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Заголовок 1"/>
          <p:cNvSpPr/>
          <p:nvPr/>
        </p:nvSpPr>
        <p:spPr>
          <a:xfrm>
            <a:off x="1973520" y="8280"/>
            <a:ext cx="9649800" cy="132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 defTabSz="914400">
              <a:lnSpc>
                <a:spcPct val="90000"/>
              </a:lnSpc>
            </a:pPr>
            <a:r>
              <a:rPr b="1" lang="ru-RU" sz="3600" spc="-1" strike="noStrike">
                <a:solidFill>
                  <a:schemeClr val="lt1"/>
                </a:solidFill>
                <a:latin typeface="Franklin Gothic Medium"/>
              </a:rPr>
              <a:t>Польза аэробных упражнений </a:t>
            </a: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90000"/>
              </a:lnSpc>
            </a:pPr>
            <a:r>
              <a:rPr b="1" lang="ru-RU" sz="3600" spc="-1" strike="noStrike">
                <a:solidFill>
                  <a:schemeClr val="lt1"/>
                </a:solidFill>
                <a:latin typeface="Franklin Gothic Medium"/>
              </a:rPr>
              <a:t>для Вашего здоровья</a:t>
            </a: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5" name="Рисунок 2" descr=""/>
          <p:cNvPicPr/>
          <p:nvPr/>
        </p:nvPicPr>
        <p:blipFill>
          <a:blip r:embed="rId4"/>
          <a:stretch/>
        </p:blipFill>
        <p:spPr>
          <a:xfrm>
            <a:off x="9798480" y="2340000"/>
            <a:ext cx="1778400" cy="1369800"/>
          </a:xfrm>
          <a:prstGeom prst="rect">
            <a:avLst/>
          </a:prstGeom>
          <a:ln w="0">
            <a:solidFill>
              <a:srgbClr val="000000"/>
            </a:solidFill>
          </a:ln>
          <a:effectLst>
            <a:outerShdw algn="tl" blurRad="291960" dir="2700000" dist="138479" rotWithShape="0">
              <a:srgbClr val="333333">
                <a:alpha val="65000"/>
              </a:srgbClr>
            </a:outerShdw>
          </a:effectLst>
        </p:spPr>
      </p:pic>
      <p:pic>
        <p:nvPicPr>
          <p:cNvPr id="106" name="Рисунок 8" descr=""/>
          <p:cNvPicPr/>
          <p:nvPr/>
        </p:nvPicPr>
        <p:blipFill>
          <a:blip r:embed="rId5"/>
          <a:stretch/>
        </p:blipFill>
        <p:spPr>
          <a:xfrm>
            <a:off x="0" y="-50760"/>
            <a:ext cx="1971720" cy="552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Медицинское оформление (16:9)">
  <a:themeElements>
    <a:clrScheme name="MedicalHealth">
      <a:dk1>
        <a:srgbClr val="000000"/>
      </a:dk1>
      <a:lt1>
        <a:srgbClr val="ffffff"/>
      </a:lt1>
      <a:dk2>
        <a:srgbClr val="656367"/>
      </a:dk2>
      <a:lt2>
        <a:srgbClr val="f2f2f2"/>
      </a:lt2>
      <a:accent1>
        <a:srgbClr val="b82d2f"/>
      </a:accent1>
      <a:accent2>
        <a:srgbClr val="333333"/>
      </a:accent2>
      <a:accent3>
        <a:srgbClr val="2b4a63"/>
      </a:accent3>
      <a:accent4>
        <a:srgbClr val="445e45"/>
      </a:accent4>
      <a:accent5>
        <a:srgbClr val="5a3a64"/>
      </a:accent5>
      <a:accent6>
        <a:srgbClr val="db8526"/>
      </a:accent6>
      <a:hlink>
        <a:srgbClr val="164e6e"/>
      </a:hlink>
      <a:folHlink>
        <a:srgbClr val="667f6d"/>
      </a:folHlink>
    </a:clrScheme>
    <a:fontScheme name="Franklin Gothic Medium">
      <a:majorFont>
        <a:latin typeface="Franklin Gothic Medium" pitchFamily="0" charset="1"/>
        <a:ea typeface=""/>
        <a:cs typeface=""/>
      </a:majorFont>
      <a:minorFont>
        <a:latin typeface="Franklin Gothic Medium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Медицинское оформление (16:9)">
  <a:themeElements>
    <a:clrScheme name="MedicalHealth">
      <a:dk1>
        <a:srgbClr val="000000"/>
      </a:dk1>
      <a:lt1>
        <a:srgbClr val="ffffff"/>
      </a:lt1>
      <a:dk2>
        <a:srgbClr val="656367"/>
      </a:dk2>
      <a:lt2>
        <a:srgbClr val="f2f2f2"/>
      </a:lt2>
      <a:accent1>
        <a:srgbClr val="b82d2f"/>
      </a:accent1>
      <a:accent2>
        <a:srgbClr val="333333"/>
      </a:accent2>
      <a:accent3>
        <a:srgbClr val="2b4a63"/>
      </a:accent3>
      <a:accent4>
        <a:srgbClr val="445e45"/>
      </a:accent4>
      <a:accent5>
        <a:srgbClr val="5a3a64"/>
      </a:accent5>
      <a:accent6>
        <a:srgbClr val="db8526"/>
      </a:accent6>
      <a:hlink>
        <a:srgbClr val="164e6e"/>
      </a:hlink>
      <a:folHlink>
        <a:srgbClr val="667f6d"/>
      </a:folHlink>
    </a:clrScheme>
    <a:fontScheme name="Franklin Gothic Medium">
      <a:majorFont>
        <a:latin typeface="Franklin Gothic Medium" pitchFamily="0" charset="1"/>
        <a:ea typeface=""/>
        <a:cs typeface=""/>
      </a:majorFont>
      <a:minorFont>
        <a:latin typeface="Franklin Gothic Medium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Медицинское оформление (16:9)">
  <a:themeElements>
    <a:clrScheme name="MedicalHealth">
      <a:dk1>
        <a:srgbClr val="000000"/>
      </a:dk1>
      <a:lt1>
        <a:srgbClr val="ffffff"/>
      </a:lt1>
      <a:dk2>
        <a:srgbClr val="656367"/>
      </a:dk2>
      <a:lt2>
        <a:srgbClr val="f2f2f2"/>
      </a:lt2>
      <a:accent1>
        <a:srgbClr val="b82d2f"/>
      </a:accent1>
      <a:accent2>
        <a:srgbClr val="333333"/>
      </a:accent2>
      <a:accent3>
        <a:srgbClr val="2b4a63"/>
      </a:accent3>
      <a:accent4>
        <a:srgbClr val="445e45"/>
      </a:accent4>
      <a:accent5>
        <a:srgbClr val="5a3a64"/>
      </a:accent5>
      <a:accent6>
        <a:srgbClr val="db8526"/>
      </a:accent6>
      <a:hlink>
        <a:srgbClr val="164e6e"/>
      </a:hlink>
      <a:folHlink>
        <a:srgbClr val="667f6d"/>
      </a:folHlink>
    </a:clrScheme>
    <a:fontScheme name="Franklin Gothic Medium">
      <a:majorFont>
        <a:latin typeface="Franklin Gothic Medium" pitchFamily="0" charset="1"/>
        <a:ea typeface=""/>
        <a:cs typeface=""/>
      </a:majorFont>
      <a:minorFont>
        <a:latin typeface="Franklin Gothic Medium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Медицинское оформление (16:9)">
  <a:themeElements>
    <a:clrScheme name="MedicalHealth">
      <a:dk1>
        <a:srgbClr val="000000"/>
      </a:dk1>
      <a:lt1>
        <a:srgbClr val="ffffff"/>
      </a:lt1>
      <a:dk2>
        <a:srgbClr val="656367"/>
      </a:dk2>
      <a:lt2>
        <a:srgbClr val="f2f2f2"/>
      </a:lt2>
      <a:accent1>
        <a:srgbClr val="b82d2f"/>
      </a:accent1>
      <a:accent2>
        <a:srgbClr val="333333"/>
      </a:accent2>
      <a:accent3>
        <a:srgbClr val="2b4a63"/>
      </a:accent3>
      <a:accent4>
        <a:srgbClr val="445e45"/>
      </a:accent4>
      <a:accent5>
        <a:srgbClr val="5a3a64"/>
      </a:accent5>
      <a:accent6>
        <a:srgbClr val="db8526"/>
      </a:accent6>
      <a:hlink>
        <a:srgbClr val="164e6e"/>
      </a:hlink>
      <a:folHlink>
        <a:srgbClr val="667f6d"/>
      </a:folHlink>
    </a:clrScheme>
    <a:fontScheme name="Franklin Gothic Medium">
      <a:majorFont>
        <a:latin typeface="Franklin Gothic Medium" pitchFamily="0" charset="1"/>
        <a:ea typeface=""/>
        <a:cs typeface=""/>
      </a:majorFont>
      <a:minorFont>
        <a:latin typeface="Franklin Gothic Medium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3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Медицинское оформление (16:9)">
  <a:themeElements>
    <a:clrScheme name="MedicalHealth">
      <a:dk1>
        <a:srgbClr val="000000"/>
      </a:dk1>
      <a:lt1>
        <a:srgbClr val="ffffff"/>
      </a:lt1>
      <a:dk2>
        <a:srgbClr val="656367"/>
      </a:dk2>
      <a:lt2>
        <a:srgbClr val="f2f2f2"/>
      </a:lt2>
      <a:accent1>
        <a:srgbClr val="b82d2f"/>
      </a:accent1>
      <a:accent2>
        <a:srgbClr val="333333"/>
      </a:accent2>
      <a:accent3>
        <a:srgbClr val="2b4a63"/>
      </a:accent3>
      <a:accent4>
        <a:srgbClr val="445e45"/>
      </a:accent4>
      <a:accent5>
        <a:srgbClr val="5a3a64"/>
      </a:accent5>
      <a:accent6>
        <a:srgbClr val="db8526"/>
      </a:accent6>
      <a:hlink>
        <a:srgbClr val="164e6e"/>
      </a:hlink>
      <a:folHlink>
        <a:srgbClr val="667f6d"/>
      </a:folHlink>
    </a:clrScheme>
    <a:fontScheme name="Franklin Gothic Medium">
      <a:majorFont>
        <a:latin typeface="Franklin Gothic Medium" pitchFamily="0" charset="1"/>
        <a:ea typeface=""/>
        <a:cs typeface=""/>
      </a:majorFont>
      <a:minorFont>
        <a:latin typeface="Franklin Gothic Medium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Медицинское оформление (16:9)">
  <a:themeElements>
    <a:clrScheme name="MedicalHealth">
      <a:dk1>
        <a:srgbClr val="000000"/>
      </a:dk1>
      <a:lt1>
        <a:srgbClr val="ffffff"/>
      </a:lt1>
      <a:dk2>
        <a:srgbClr val="656367"/>
      </a:dk2>
      <a:lt2>
        <a:srgbClr val="f2f2f2"/>
      </a:lt2>
      <a:accent1>
        <a:srgbClr val="b82d2f"/>
      </a:accent1>
      <a:accent2>
        <a:srgbClr val="333333"/>
      </a:accent2>
      <a:accent3>
        <a:srgbClr val="2b4a63"/>
      </a:accent3>
      <a:accent4>
        <a:srgbClr val="445e45"/>
      </a:accent4>
      <a:accent5>
        <a:srgbClr val="5a3a64"/>
      </a:accent5>
      <a:accent6>
        <a:srgbClr val="db8526"/>
      </a:accent6>
      <a:hlink>
        <a:srgbClr val="164e6e"/>
      </a:hlink>
      <a:folHlink>
        <a:srgbClr val="667f6d"/>
      </a:folHlink>
    </a:clrScheme>
    <a:fontScheme name="Franklin Gothic Medium">
      <a:majorFont>
        <a:latin typeface="Franklin Gothic Medium" pitchFamily="0" charset="1"/>
        <a:ea typeface=""/>
        <a:cs typeface=""/>
      </a:majorFont>
      <a:minorFont>
        <a:latin typeface="Franklin Gothic Medium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Медицинское оформление (16:9)">
  <a:themeElements>
    <a:clrScheme name="MedicalHealth">
      <a:dk1>
        <a:srgbClr val="000000"/>
      </a:dk1>
      <a:lt1>
        <a:srgbClr val="ffffff"/>
      </a:lt1>
      <a:dk2>
        <a:srgbClr val="656367"/>
      </a:dk2>
      <a:lt2>
        <a:srgbClr val="f2f2f2"/>
      </a:lt2>
      <a:accent1>
        <a:srgbClr val="b82d2f"/>
      </a:accent1>
      <a:accent2>
        <a:srgbClr val="333333"/>
      </a:accent2>
      <a:accent3>
        <a:srgbClr val="2b4a63"/>
      </a:accent3>
      <a:accent4>
        <a:srgbClr val="445e45"/>
      </a:accent4>
      <a:accent5>
        <a:srgbClr val="5a3a64"/>
      </a:accent5>
      <a:accent6>
        <a:srgbClr val="db8526"/>
      </a:accent6>
      <a:hlink>
        <a:srgbClr val="164e6e"/>
      </a:hlink>
      <a:folHlink>
        <a:srgbClr val="667f6d"/>
      </a:folHlink>
    </a:clrScheme>
    <a:fontScheme name="Franklin Gothic Medium">
      <a:majorFont>
        <a:latin typeface="Franklin Gothic Medium" pitchFamily="0" charset="1"/>
        <a:ea typeface=""/>
        <a:cs typeface=""/>
      </a:majorFont>
      <a:minorFont>
        <a:latin typeface="Franklin Gothic Medium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Медицинское оформление (16:9)">
  <a:themeElements>
    <a:clrScheme name="MedicalHealth">
      <a:dk1>
        <a:srgbClr val="000000"/>
      </a:dk1>
      <a:lt1>
        <a:srgbClr val="ffffff"/>
      </a:lt1>
      <a:dk2>
        <a:srgbClr val="656367"/>
      </a:dk2>
      <a:lt2>
        <a:srgbClr val="f2f2f2"/>
      </a:lt2>
      <a:accent1>
        <a:srgbClr val="b82d2f"/>
      </a:accent1>
      <a:accent2>
        <a:srgbClr val="333333"/>
      </a:accent2>
      <a:accent3>
        <a:srgbClr val="2b4a63"/>
      </a:accent3>
      <a:accent4>
        <a:srgbClr val="445e45"/>
      </a:accent4>
      <a:accent5>
        <a:srgbClr val="5a3a64"/>
      </a:accent5>
      <a:accent6>
        <a:srgbClr val="db8526"/>
      </a:accent6>
      <a:hlink>
        <a:srgbClr val="164e6e"/>
      </a:hlink>
      <a:folHlink>
        <a:srgbClr val="667f6d"/>
      </a:folHlink>
    </a:clrScheme>
    <a:fontScheme name="Franklin Gothic Medium">
      <a:majorFont>
        <a:latin typeface="Franklin Gothic Medium" pitchFamily="0" charset="1"/>
        <a:ea typeface=""/>
        <a:cs typeface=""/>
      </a:majorFont>
      <a:minorFont>
        <a:latin typeface="Franklin Gothic Medium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Медицинское оформление (16:9)">
  <a:themeElements>
    <a:clrScheme name="MedicalHealth">
      <a:dk1>
        <a:srgbClr val="000000"/>
      </a:dk1>
      <a:lt1>
        <a:srgbClr val="ffffff"/>
      </a:lt1>
      <a:dk2>
        <a:srgbClr val="656367"/>
      </a:dk2>
      <a:lt2>
        <a:srgbClr val="f2f2f2"/>
      </a:lt2>
      <a:accent1>
        <a:srgbClr val="b82d2f"/>
      </a:accent1>
      <a:accent2>
        <a:srgbClr val="333333"/>
      </a:accent2>
      <a:accent3>
        <a:srgbClr val="2b4a63"/>
      </a:accent3>
      <a:accent4>
        <a:srgbClr val="445e45"/>
      </a:accent4>
      <a:accent5>
        <a:srgbClr val="5a3a64"/>
      </a:accent5>
      <a:accent6>
        <a:srgbClr val="db8526"/>
      </a:accent6>
      <a:hlink>
        <a:srgbClr val="164e6e"/>
      </a:hlink>
      <a:folHlink>
        <a:srgbClr val="667f6d"/>
      </a:folHlink>
    </a:clrScheme>
    <a:fontScheme name="Franklin Gothic Medium">
      <a:majorFont>
        <a:latin typeface="Franklin Gothic Medium" pitchFamily="0" charset="1"/>
        <a:ea typeface=""/>
        <a:cs typeface=""/>
      </a:majorFont>
      <a:minorFont>
        <a:latin typeface="Franklin Gothic Medium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Медицинское оформление (16:9)">
  <a:themeElements>
    <a:clrScheme name="MedicalHealth">
      <a:dk1>
        <a:srgbClr val="000000"/>
      </a:dk1>
      <a:lt1>
        <a:srgbClr val="ffffff"/>
      </a:lt1>
      <a:dk2>
        <a:srgbClr val="656367"/>
      </a:dk2>
      <a:lt2>
        <a:srgbClr val="f2f2f2"/>
      </a:lt2>
      <a:accent1>
        <a:srgbClr val="b82d2f"/>
      </a:accent1>
      <a:accent2>
        <a:srgbClr val="333333"/>
      </a:accent2>
      <a:accent3>
        <a:srgbClr val="2b4a63"/>
      </a:accent3>
      <a:accent4>
        <a:srgbClr val="445e45"/>
      </a:accent4>
      <a:accent5>
        <a:srgbClr val="5a3a64"/>
      </a:accent5>
      <a:accent6>
        <a:srgbClr val="db8526"/>
      </a:accent6>
      <a:hlink>
        <a:srgbClr val="164e6e"/>
      </a:hlink>
      <a:folHlink>
        <a:srgbClr val="667f6d"/>
      </a:folHlink>
    </a:clrScheme>
    <a:fontScheme name="Franklin Gothic Medium">
      <a:majorFont>
        <a:latin typeface="Franklin Gothic Medium" pitchFamily="0" charset="1"/>
        <a:ea typeface=""/>
        <a:cs typeface=""/>
      </a:majorFont>
      <a:minorFont>
        <a:latin typeface="Franklin Gothic Medium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Медицинское оформление (16:9)">
  <a:themeElements>
    <a:clrScheme name="MedicalHealth">
      <a:dk1>
        <a:srgbClr val="000000"/>
      </a:dk1>
      <a:lt1>
        <a:srgbClr val="ffffff"/>
      </a:lt1>
      <a:dk2>
        <a:srgbClr val="656367"/>
      </a:dk2>
      <a:lt2>
        <a:srgbClr val="f2f2f2"/>
      </a:lt2>
      <a:accent1>
        <a:srgbClr val="b82d2f"/>
      </a:accent1>
      <a:accent2>
        <a:srgbClr val="333333"/>
      </a:accent2>
      <a:accent3>
        <a:srgbClr val="2b4a63"/>
      </a:accent3>
      <a:accent4>
        <a:srgbClr val="445e45"/>
      </a:accent4>
      <a:accent5>
        <a:srgbClr val="5a3a64"/>
      </a:accent5>
      <a:accent6>
        <a:srgbClr val="db8526"/>
      </a:accent6>
      <a:hlink>
        <a:srgbClr val="164e6e"/>
      </a:hlink>
      <a:folHlink>
        <a:srgbClr val="667f6d"/>
      </a:folHlink>
    </a:clrScheme>
    <a:fontScheme name="Franklin Gothic Medium">
      <a:majorFont>
        <a:latin typeface="Franklin Gothic Medium" pitchFamily="0" charset="1"/>
        <a:ea typeface=""/>
        <a:cs typeface=""/>
      </a:majorFont>
      <a:minorFont>
        <a:latin typeface="Franklin Gothic Medium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Медицинское оформление (16:9)">
  <a:themeElements>
    <a:clrScheme name="MedicalHealth">
      <a:dk1>
        <a:srgbClr val="000000"/>
      </a:dk1>
      <a:lt1>
        <a:srgbClr val="ffffff"/>
      </a:lt1>
      <a:dk2>
        <a:srgbClr val="656367"/>
      </a:dk2>
      <a:lt2>
        <a:srgbClr val="f2f2f2"/>
      </a:lt2>
      <a:accent1>
        <a:srgbClr val="b82d2f"/>
      </a:accent1>
      <a:accent2>
        <a:srgbClr val="333333"/>
      </a:accent2>
      <a:accent3>
        <a:srgbClr val="2b4a63"/>
      </a:accent3>
      <a:accent4>
        <a:srgbClr val="445e45"/>
      </a:accent4>
      <a:accent5>
        <a:srgbClr val="5a3a64"/>
      </a:accent5>
      <a:accent6>
        <a:srgbClr val="db8526"/>
      </a:accent6>
      <a:hlink>
        <a:srgbClr val="164e6e"/>
      </a:hlink>
      <a:folHlink>
        <a:srgbClr val="667f6d"/>
      </a:folHlink>
    </a:clrScheme>
    <a:fontScheme name="Franklin Gothic Medium">
      <a:majorFont>
        <a:latin typeface="Franklin Gothic Medium" pitchFamily="0" charset="1"/>
        <a:ea typeface=""/>
        <a:cs typeface=""/>
      </a:majorFont>
      <a:minorFont>
        <a:latin typeface="Franklin Gothic Medium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в стиле медицины (широкоэкранный формат)</Template>
  <TotalTime>833</TotalTime>
  <Application>LibreOffice/7.6.7.2$Linux_X86_64 LibreOffice_project/60$Build-2</Application>
  <AppVersion>15.0000</AppVersion>
  <Words>2836</Words>
  <Paragraphs>283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2024-05-23T01:43:14Z</dcterms:created>
  <dc:creator>KIN</dc:creator>
  <dc:description/>
  <dc:language>ru-RU</dc:language>
  <cp:lastModifiedBy/>
  <dcterms:modified xsi:type="dcterms:W3CDTF">2025-02-03T11:57:11Z</dcterms:modified>
  <cp:revision>111</cp:revision>
  <dc:subject/>
  <dc:title>Причины инфаркта миокарда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5</vt:i4>
  </property>
  <property fmtid="{D5CDD505-2E9C-101B-9397-08002B2CF9AE}" pid="3" name="PresentationFormat">
    <vt:lpwstr>Широкоэкранный</vt:lpwstr>
  </property>
  <property fmtid="{D5CDD505-2E9C-101B-9397-08002B2CF9AE}" pid="4" name="Slides">
    <vt:i4>31</vt:i4>
  </property>
</Properties>
</file>