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9" r:id="rId2"/>
    <p:sldId id="257" r:id="rId3"/>
    <p:sldId id="262" r:id="rId4"/>
    <p:sldId id="263" r:id="rId5"/>
    <p:sldId id="267" r:id="rId6"/>
    <p:sldId id="265" r:id="rId7"/>
    <p:sldId id="266" r:id="rId8"/>
    <p:sldId id="268" r:id="rId9"/>
    <p:sldId id="264" r:id="rId10"/>
    <p:sldId id="269" r:id="rId11"/>
    <p:sldId id="261" r:id="rId12"/>
    <p:sldId id="270" r:id="rId13"/>
    <p:sldId id="271" r:id="rId14"/>
    <p:sldId id="284" r:id="rId15"/>
    <p:sldId id="258" r:id="rId16"/>
    <p:sldId id="272" r:id="rId17"/>
    <p:sldId id="273" r:id="rId18"/>
    <p:sldId id="275" r:id="rId19"/>
    <p:sldId id="276" r:id="rId20"/>
    <p:sldId id="282" r:id="rId21"/>
    <p:sldId id="283" r:id="rId22"/>
    <p:sldId id="285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709" autoAdjust="0"/>
  </p:normalViewPr>
  <p:slideViewPr>
    <p:cSldViewPr snapToGrid="0">
      <p:cViewPr varScale="1">
        <p:scale>
          <a:sx n="108" d="100"/>
          <a:sy n="108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A066A-8197-46C4-B42E-5DB89924A063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F7CAE-996A-45D0-A9F7-1ED1793FB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6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638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A4C2806-DEB0-44AD-86A1-08F4FA3B007F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F7CAE-996A-45D0-A9F7-1ED1793FB55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74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F7CAE-996A-45D0-A9F7-1ED1793FB55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57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F7CAE-996A-45D0-A9F7-1ED1793FB55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18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2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10.wdp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11.wdp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59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kzdorovo.ru/servisy/tests/test-rus-audit-s-dlya-zhenshchin/intro/" TargetMode="External"/><Relationship Id="rId2" Type="http://schemas.openxmlformats.org/officeDocument/2006/relationships/hyperlink" Target="https://www.takzdorovo.ru/servisy/tests/test-rus-audit-s-dlya-muzhchin/intr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tatic.ohga.it/wp-content/uploads/sites/24/2018/09/istock-4946391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2"/>
          <a:stretch>
            <a:fillRect/>
          </a:stretch>
        </p:blipFill>
        <p:spPr bwMode="auto">
          <a:xfrm>
            <a:off x="4335463" y="0"/>
            <a:ext cx="7856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12191999" cy="6927850"/>
          </a:xfrm>
          <a:prstGeom prst="rect">
            <a:avLst/>
          </a:prstGeom>
          <a:gradFill>
            <a:gsLst>
              <a:gs pos="68000">
                <a:srgbClr val="FFFFFF">
                  <a:alpha val="85000"/>
                </a:srgbClr>
              </a:gs>
              <a:gs pos="42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b="1">
              <a:solidFill>
                <a:srgbClr val="C00000"/>
              </a:solidFill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2171700" y="2343150"/>
            <a:ext cx="3486150" cy="825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4762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2171700" y="2400300"/>
            <a:ext cx="3400425" cy="825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4762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495300" y="2238375"/>
            <a:ext cx="10848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rgbClr val="0070C0"/>
                </a:solidFill>
              </a:rPr>
              <a:t>Неделя отказа от зависимостей</a:t>
            </a:r>
          </a:p>
          <a:p>
            <a:pPr algn="ctr"/>
            <a:endParaRPr lang="ru-RU" altLang="ru-RU" sz="2800" b="1" dirty="0">
              <a:solidFill>
                <a:srgbClr val="0070C0"/>
              </a:solidFill>
            </a:endParaRPr>
          </a:p>
          <a:p>
            <a:pPr algn="ctr"/>
            <a:r>
              <a:rPr lang="ru-RU" altLang="ru-RU" sz="2800" b="1" dirty="0">
                <a:solidFill>
                  <a:srgbClr val="0070C0"/>
                </a:solidFill>
              </a:rPr>
              <a:t>25-31 марта 2024 г.</a:t>
            </a:r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373063" y="4183063"/>
            <a:ext cx="8023225" cy="0"/>
          </a:xfrm>
          <a:prstGeom prst="line">
            <a:avLst/>
          </a:prstGeom>
          <a:ln w="57150">
            <a:solidFill>
              <a:srgbClr val="76C5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37;p17"/>
          <p:cNvSpPr/>
          <p:nvPr/>
        </p:nvSpPr>
        <p:spPr>
          <a:xfrm>
            <a:off x="1252538" y="4922838"/>
            <a:ext cx="8159750" cy="1006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dirty="0" err="1">
                <a:solidFill>
                  <a:srgbClr val="1F4E79"/>
                </a:solidFill>
                <a:cs typeface="Times New Roman" panose="02020603050405020304" pitchFamily="18" charset="0"/>
              </a:rPr>
              <a:t>Светоносов</a:t>
            </a:r>
            <a:r>
              <a:rPr lang="ru-RU" altLang="ru-RU" sz="2400" b="1" dirty="0">
                <a:solidFill>
                  <a:srgbClr val="1F4E79"/>
                </a:solidFill>
                <a:cs typeface="Times New Roman" panose="02020603050405020304" pitchFamily="18" charset="0"/>
              </a:rPr>
              <a:t> Константин Владимирович</a:t>
            </a:r>
          </a:p>
          <a:p>
            <a:pPr eaLnBrk="1" hangingPunct="1">
              <a:defRPr/>
            </a:pPr>
            <a:r>
              <a:rPr lang="ru-RU" altLang="ru-RU" b="1" dirty="0">
                <a:latin typeface="Arial" panose="020B0604020202020204" pitchFamily="34" charset="0"/>
                <a:cs typeface="Times New Roman" panose="02020603050405020304" pitchFamily="18" charset="0"/>
              </a:rPr>
              <a:t>Заведующий отделом</a:t>
            </a:r>
            <a:r>
              <a:rPr lang="ru-RU" altLang="ru-RU" b="1" dirty="0">
                <a:latin typeface="Arial" panose="020B0604020202020204" pitchFamily="34" charset="0"/>
              </a:rPr>
              <a:t> </a:t>
            </a:r>
            <a:r>
              <a:rPr lang="ru-RU" altLang="ru-RU" b="1" dirty="0">
                <a:latin typeface="Arial" panose="020B0604020202020204" pitchFamily="34" charset="0"/>
                <a:cs typeface="Times New Roman" panose="02020603050405020304" pitchFamily="18" charset="0"/>
              </a:rPr>
              <a:t>стратегического планирования, врач-методист</a:t>
            </a:r>
          </a:p>
          <a:p>
            <a:pPr eaLnBrk="1" hangingPunct="1">
              <a:defRPr/>
            </a:pPr>
            <a:endParaRPr lang="ru-RU" altLang="ru-RU" b="1" dirty="0">
              <a:latin typeface="Arial" panose="020B0604020202020204" pitchFamily="34" charset="0"/>
            </a:endParaRPr>
          </a:p>
        </p:txBody>
      </p:sp>
      <p:pic>
        <p:nvPicPr>
          <p:cNvPr id="1537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8" y="148261"/>
            <a:ext cx="3195638" cy="94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-147638"/>
            <a:ext cx="29416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127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51C56-0421-C3FA-1A26-F15569EE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189" y="221341"/>
            <a:ext cx="7703622" cy="756645"/>
          </a:xfrm>
        </p:spPr>
        <p:txBody>
          <a:bodyPr>
            <a:noAutofit/>
          </a:bodyPr>
          <a:lstStyle/>
          <a:p>
            <a: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Опасные альтернативы обычному курению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FDF5D-E5D2-59AA-3AC1-F0B802F4B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67" y="979283"/>
            <a:ext cx="9555974" cy="716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современном мире имеется множество новых способов доставки табака и никотина в организм, которые ложно позиционируются как менее вредные!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46D142-46B4-6FC1-4863-9A108F141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0" y="200772"/>
            <a:ext cx="865707" cy="8596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0479F9-C56D-0F8D-0C1C-49F197141D5B}"/>
              </a:ext>
            </a:extLst>
          </p:cNvPr>
          <p:cNvSpPr txBox="1"/>
          <p:nvPr/>
        </p:nvSpPr>
        <p:spPr>
          <a:xfrm>
            <a:off x="3415594" y="1744452"/>
            <a:ext cx="13784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кальянные смеси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73973A-0BCE-BD84-F3D0-42B2081FE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80" y="2081581"/>
            <a:ext cx="1702354" cy="17035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037267-C941-AB72-8007-4BEFCB22112D}"/>
              </a:ext>
            </a:extLst>
          </p:cNvPr>
          <p:cNvSpPr txBox="1"/>
          <p:nvPr/>
        </p:nvSpPr>
        <p:spPr>
          <a:xfrm>
            <a:off x="5962366" y="1744452"/>
            <a:ext cx="165751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снюс -</a:t>
            </a:r>
          </a:p>
          <a:p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жевательный табак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7CA07A1-F823-5535-7CFE-D9FAA39D2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85" y="2113784"/>
            <a:ext cx="1677042" cy="17035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02542E-E7EB-FAD3-BE75-C9530BD72561}"/>
              </a:ext>
            </a:extLst>
          </p:cNvPr>
          <p:cNvSpPr txBox="1"/>
          <p:nvPr/>
        </p:nvSpPr>
        <p:spPr>
          <a:xfrm>
            <a:off x="8751810" y="1713297"/>
            <a:ext cx="1659526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спайсы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курительные смеси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DDF9C7-0E67-26D6-135D-51480466E3ED}"/>
              </a:ext>
            </a:extLst>
          </p:cNvPr>
          <p:cNvSpPr txBox="1"/>
          <p:nvPr/>
        </p:nvSpPr>
        <p:spPr>
          <a:xfrm>
            <a:off x="389292" y="1713297"/>
            <a:ext cx="1823460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вейпы,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электронные </a:t>
            </a:r>
            <a:r>
              <a:rPr kumimoji="0" lang="ru-RU" sz="1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сигареты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872181A-88EA-B76B-0BCD-AC847D6F8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6" y="2113784"/>
            <a:ext cx="1664211" cy="15944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4818FF6-7658-9180-D1C2-BC19EA034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045" y="2049380"/>
            <a:ext cx="1677042" cy="176799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EB9C5E0-48F7-483A-7672-9E4A04288E48}"/>
              </a:ext>
            </a:extLst>
          </p:cNvPr>
          <p:cNvSpPr txBox="1"/>
          <p:nvPr/>
        </p:nvSpPr>
        <p:spPr>
          <a:xfrm>
            <a:off x="8397478" y="3838105"/>
            <a:ext cx="306424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наркотическая зависимость</a:t>
            </a:r>
          </a:p>
          <a:p>
            <a:pPr algn="l" fontAlgn="base"/>
            <a:r>
              <a:rPr lang="ru-RU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социальная дезадаптация</a:t>
            </a:r>
          </a:p>
          <a:p>
            <a:pPr algn="l" fontAlgn="base"/>
            <a:r>
              <a:rPr lang="ru-RU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шизофреноподобные расстройства</a:t>
            </a:r>
          </a:p>
          <a:p>
            <a:pPr algn="l" fontAlgn="base"/>
            <a:r>
              <a:rPr lang="ru-RU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снижение иммунитета</a:t>
            </a:r>
          </a:p>
          <a:p>
            <a:pPr algn="l" fontAlgn="base"/>
            <a:r>
              <a:rPr lang="ru-RU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органические поражения ЦНС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снижение внимания, памяти, умственных способностей)</a:t>
            </a:r>
          </a:p>
          <a:p>
            <a:pPr algn="l" fontAlgn="base"/>
            <a:r>
              <a:rPr lang="ru-RU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импотенция у мужчин  </a:t>
            </a:r>
          </a:p>
          <a:p>
            <a:pPr algn="l" fontAlgn="base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б</a:t>
            </a:r>
            <a:r>
              <a:rPr lang="ru-RU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есплодие у женщин</a:t>
            </a:r>
          </a:p>
          <a:p>
            <a:pPr algn="l" fontAlgn="base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д</a:t>
            </a:r>
            <a:r>
              <a:rPr lang="ru-RU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еградация </a:t>
            </a:r>
          </a:p>
          <a:p>
            <a:pPr algn="l" fontAlgn="base"/>
            <a:r>
              <a:rPr lang="ru-RU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полный распад личности</a:t>
            </a:r>
          </a:p>
        </p:txBody>
      </p:sp>
      <p:pic>
        <p:nvPicPr>
          <p:cNvPr id="47" name="Рисунок 46" descr="Стрелка: поворот влево со сплошной заливкой">
            <a:extLst>
              <a:ext uri="{FF2B5EF4-FFF2-40B4-BE49-F238E27FC236}">
                <a16:creationId xmlns:a16="http://schemas.microsoft.com/office/drawing/2014/main" id="{22CB1AE4-E765-A041-687A-C255BA1CCF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38101" y="2531476"/>
            <a:ext cx="914400" cy="10189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874AA2-C2F3-9B1D-7CF1-6B88A6A3DE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44" y="2497612"/>
            <a:ext cx="914479" cy="10258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FCBC455-DC12-6038-7D0B-0776A86FB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32" y="2414602"/>
            <a:ext cx="914479" cy="110195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B438C9-678C-80CB-78C4-9392FF7B7E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2" y="2469942"/>
            <a:ext cx="914479" cy="108047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DE5AF60-40F2-F19B-2645-739181AAE58F}"/>
              </a:ext>
            </a:extLst>
          </p:cNvPr>
          <p:cNvSpPr txBox="1"/>
          <p:nvPr/>
        </p:nvSpPr>
        <p:spPr>
          <a:xfrm>
            <a:off x="5759480" y="3852233"/>
            <a:ext cx="266740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язвы рта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разрушение зубов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рак </a:t>
            </a:r>
            <a:r>
              <a:rPr 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(ротовой полости, гортани, поджелудочной железы)</a:t>
            </a:r>
            <a:endParaRPr kumimoji="0" lang="ru-RU" sz="1400" b="1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язвенные процессы </a:t>
            </a:r>
            <a:r>
              <a:rPr 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(желудка, двенадцатиперстной кишки)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сахарный диабет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инсульт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инфаркт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C16AB-9397-C1A0-2A01-526E657570EF}"/>
              </a:ext>
            </a:extLst>
          </p:cNvPr>
          <p:cNvSpPr txBox="1"/>
          <p:nvPr/>
        </p:nvSpPr>
        <p:spPr>
          <a:xfrm>
            <a:off x="213231" y="3915764"/>
            <a:ext cx="26884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облитерирующий бронхиолит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ХОБЛ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гипертония, ИБС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потеря аппетита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бессонница, прерывистый сон 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снижение иммунитета</a:t>
            </a:r>
          </a:p>
          <a:p>
            <a:pPr marR="0" lvl="0" algn="l" defTabSz="914400" rtl="0" eaLnBrk="1" fontAlgn="auto" latinLnBrk="0" hangingPunct="1"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снижение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кислорода в крови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депрессии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ожоги, уродующие травмы 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(последствия взрыва дивайсов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E3987-E23E-2DE6-3B9F-1F70F6F42AAD}"/>
              </a:ext>
            </a:extLst>
          </p:cNvPr>
          <p:cNvSpPr txBox="1"/>
          <p:nvPr/>
        </p:nvSpPr>
        <p:spPr>
          <a:xfrm>
            <a:off x="2992175" y="3845356"/>
            <a:ext cx="271344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отравление угарным газом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рак </a:t>
            </a:r>
            <a:r>
              <a:rPr 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(ротовой полости, лёгких, кишечника, мочевого пузыря) 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наркотическая зависимость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инфекционные заболевания </a:t>
            </a:r>
            <a:r>
              <a:rPr 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(грипп, герпес, туберкулёз, гепатит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аллергия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воспаления слизистой глаз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снижение остроты зрения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гипертония, инфаркт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инсульт</a:t>
            </a:r>
          </a:p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2812C0F-9949-A6B3-13C9-CF6284FC0313}"/>
              </a:ext>
            </a:extLst>
          </p:cNvPr>
          <p:cNvCxnSpPr>
            <a:cxnSpLocks/>
          </p:cNvCxnSpPr>
          <p:nvPr/>
        </p:nvCxnSpPr>
        <p:spPr>
          <a:xfrm flipV="1">
            <a:off x="2984631" y="3951720"/>
            <a:ext cx="0" cy="2624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DAE696B-E3B6-B34D-DB73-B0DD15C9930B}"/>
              </a:ext>
            </a:extLst>
          </p:cNvPr>
          <p:cNvCxnSpPr>
            <a:cxnSpLocks/>
          </p:cNvCxnSpPr>
          <p:nvPr/>
        </p:nvCxnSpPr>
        <p:spPr>
          <a:xfrm>
            <a:off x="5735030" y="3951719"/>
            <a:ext cx="0" cy="2624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AD760C8-4BF4-6A24-EEF1-4537EDAD72B2}"/>
              </a:ext>
            </a:extLst>
          </p:cNvPr>
          <p:cNvCxnSpPr>
            <a:cxnSpLocks/>
          </p:cNvCxnSpPr>
          <p:nvPr/>
        </p:nvCxnSpPr>
        <p:spPr>
          <a:xfrm>
            <a:off x="8399161" y="3951719"/>
            <a:ext cx="0" cy="2624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07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2729D-EF21-A0BC-C849-A44B1F64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74" y="334316"/>
            <a:ext cx="7161452" cy="456913"/>
          </a:xfrm>
        </p:spPr>
        <p:txBody>
          <a:bodyPr>
            <a:noAutofit/>
          </a:bodyPr>
          <a:lstStyle/>
          <a:p>
            <a:pPr algn="ctr"/>
            <a: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Пассивное курение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2D53F6-4B05-94DA-DB7A-8E1E4BA02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4" y="1265568"/>
            <a:ext cx="6687047" cy="255125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Курильщик вдыхает дым, прошедший через фильтр сигареты, некурящий  - вдыхает неотфильтрованный дым, содержащий: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2 – 3 раза больше никотина и табачного дёгтя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5–6 раз больше окиси углерода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3–4 раза больше смол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50 раз больше канцерогенов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50 раз больше аммиака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6B6E5C-2888-F465-04A6-BE2218BD9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9" y="232283"/>
            <a:ext cx="865707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70517-7271-ED03-748C-F27093282852}"/>
              </a:ext>
            </a:extLst>
          </p:cNvPr>
          <p:cNvSpPr txBox="1"/>
          <p:nvPr/>
        </p:nvSpPr>
        <p:spPr>
          <a:xfrm>
            <a:off x="445271" y="3931168"/>
            <a:ext cx="594757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У детей, курящих родителей: 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1,5 раза выше тяжесть и частота респираторных инфекций </a:t>
            </a: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(пневмония, бронхит)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на 50% выше риск рецидивирующих ушных инфекций </a:t>
            </a: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(средний отит)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повышается риск нейробиологических нарушений </a:t>
            </a: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(снижение интеллекта, памяти и мышления, речевые нарушения, ухудшение внимания, гиперактивность, агрессия)</a:t>
            </a:r>
            <a:b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34FD2E-DA17-F6CC-F717-9DC2F0E9F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8" y="4106718"/>
            <a:ext cx="3152505" cy="214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10E25D-7A86-8F43-169A-0016C2C30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55" y="1467435"/>
            <a:ext cx="3152505" cy="214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9254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55DBC-859F-B816-F0BF-BBF2AA1E4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758" y="290829"/>
            <a:ext cx="8738484" cy="558597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27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Алкоголизм - серьёзная проблема современности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BA1CC7-0745-FD6B-35C4-2C2969F9C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06" y="1561966"/>
            <a:ext cx="6297434" cy="502522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Алкогольная зависимость (алкоголизм) — это хроническое заболевание, характеризующееся пристрастием к алкоголю с психической и физической зависимостью от него. Алкоголизм проявляется потерей контроля над количеством выпиваемого алкоголя, ростом толерантности  к алкоголю (нарастание доз спиртного, требующихся для достижения удовлетворения), абстинентным синдромом (синдромом отмены), токсическим поражением органов, а также провалами в памяти на отдельные события, происходившие в период опьянения.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Количество женщин с диагнозом хронический алкоголизм в РФ составляет свыше 15% от всего женского населения!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EA423D-1B1F-5D24-28FC-BDA82755C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6" y="220631"/>
            <a:ext cx="865707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8B9448-7575-D6C1-E104-704D64652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6276" y="4002600"/>
            <a:ext cx="2947008" cy="201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93B36B-BA0C-2B41-D71B-5FEC927E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9440" y="1561966"/>
            <a:ext cx="2948460" cy="193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284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81399-9C02-FBE1-9409-B2528C05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386" y="333109"/>
            <a:ext cx="8705069" cy="538417"/>
          </a:xfrm>
        </p:spPr>
        <p:txBody>
          <a:bodyPr>
            <a:normAutofit/>
          </a:bodyPr>
          <a:lstStyle/>
          <a:p>
            <a:pPr algn="ctr"/>
            <a: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Отличие подросткового организма от взрослого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AD813A-A2F4-6B36-2264-2FB21CBF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52" y="1441487"/>
            <a:ext cx="5910469" cy="4354927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Молодой  организм крайне уязвим от воздействия алкоголя</a:t>
            </a:r>
            <a:endParaRPr kumimoji="0" lang="ru-RU" sz="1700" b="1" i="1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1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Для нормального расщепления этилового спирта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организме человека вырабатывается фермент – алкогольдегидрогеназа </a:t>
            </a:r>
            <a:r>
              <a:rPr kumimoji="0" lang="ru-RU" sz="1700" b="1" i="1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kumimoji="0" lang="ru-RU" sz="1700" b="1" i="1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молодом организме его активность низкая)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Системное употребление спиртных напитков нарушает развитие и работу жизненно важных систем и органов, находящихся на стадии формирования!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 пьющих подростков быстро ухудшается пространственная память, что приводит к сложностям в повседневной жизни: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управлении транспортным средством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использовании карты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запоминании маршрутов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участии в том или ином виде спорта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решении задач на логику и пространственное мышление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7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72790C-2FE9-438A-BBF8-1A933A4A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8" y="296895"/>
            <a:ext cx="865707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B1A4BF-D093-1094-18FE-0A53C7E5B7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/>
          <a:stretch/>
        </p:blipFill>
        <p:spPr>
          <a:xfrm>
            <a:off x="7005973" y="1441487"/>
            <a:ext cx="3053303" cy="208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5687E6-505E-BA94-26BE-3ECEE8303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18" y="3971665"/>
            <a:ext cx="3053303" cy="208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176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Безопасной дозы алкоголя не существует!</a:t>
            </a:r>
            <a:b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5303" y="2137387"/>
            <a:ext cx="4859383" cy="3314179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Этанол (этиловый спирт) — главный компонент алкогольных напитков — это токсическое вещество, которое разрушительно действует на все органы и системы организма даже при редком употреблении алкоголя в минимальных количествах.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9" y="73114"/>
            <a:ext cx="865707" cy="859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764" t="29506" r="35178" b="23530"/>
          <a:stretch/>
        </p:blipFill>
        <p:spPr>
          <a:xfrm>
            <a:off x="731392" y="1633914"/>
            <a:ext cx="5131293" cy="487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91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1B847-3CEF-6987-E5EE-2C8929EE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438" y="228184"/>
            <a:ext cx="6798364" cy="795544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7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Наиболее уязвимые  органы и системы при употреблении алкоголя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809D0-990C-5276-073F-079B4C213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70072"/>
            <a:ext cx="2552369" cy="457291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Головной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3273E-1172-4C0F-4B53-2FCC67164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5" y="141586"/>
            <a:ext cx="865707" cy="859611"/>
          </a:xfrm>
          <a:prstGeom prst="rect">
            <a:avLst/>
          </a:prstGeom>
        </p:spPr>
      </p:pic>
      <p:graphicFrame>
        <p:nvGraphicFramePr>
          <p:cNvPr id="68" name="Таблица 68">
            <a:extLst>
              <a:ext uri="{FF2B5EF4-FFF2-40B4-BE49-F238E27FC236}">
                <a16:creationId xmlns:a16="http://schemas.microsoft.com/office/drawing/2014/main" id="{05CD49F9-1C78-323E-CB06-915FAF040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751858"/>
              </p:ext>
            </p:extLst>
          </p:nvPr>
        </p:nvGraphicFramePr>
        <p:xfrm>
          <a:off x="0" y="1090760"/>
          <a:ext cx="12201806" cy="5763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017">
                  <a:extLst>
                    <a:ext uri="{9D8B030D-6E8A-4147-A177-3AD203B41FA5}">
                      <a16:colId xmlns:a16="http://schemas.microsoft.com/office/drawing/2014/main" val="2319473505"/>
                    </a:ext>
                  </a:extLst>
                </a:gridCol>
                <a:gridCol w="1984339">
                  <a:extLst>
                    <a:ext uri="{9D8B030D-6E8A-4147-A177-3AD203B41FA5}">
                      <a16:colId xmlns:a16="http://schemas.microsoft.com/office/drawing/2014/main" val="1761039793"/>
                    </a:ext>
                  </a:extLst>
                </a:gridCol>
                <a:gridCol w="1952005">
                  <a:extLst>
                    <a:ext uri="{9D8B030D-6E8A-4147-A177-3AD203B41FA5}">
                      <a16:colId xmlns:a16="http://schemas.microsoft.com/office/drawing/2014/main" val="3391817853"/>
                    </a:ext>
                  </a:extLst>
                </a:gridCol>
                <a:gridCol w="1862851">
                  <a:extLst>
                    <a:ext uri="{9D8B030D-6E8A-4147-A177-3AD203B41FA5}">
                      <a16:colId xmlns:a16="http://schemas.microsoft.com/office/drawing/2014/main" val="3837018844"/>
                    </a:ext>
                  </a:extLst>
                </a:gridCol>
                <a:gridCol w="2221900">
                  <a:extLst>
                    <a:ext uri="{9D8B030D-6E8A-4147-A177-3AD203B41FA5}">
                      <a16:colId xmlns:a16="http://schemas.microsoft.com/office/drawing/2014/main" val="1668757770"/>
                    </a:ext>
                  </a:extLst>
                </a:gridCol>
                <a:gridCol w="2302694">
                  <a:extLst>
                    <a:ext uri="{9D8B030D-6E8A-4147-A177-3AD203B41FA5}">
                      <a16:colId xmlns:a16="http://schemas.microsoft.com/office/drawing/2014/main" val="830638130"/>
                    </a:ext>
                  </a:extLst>
                </a:gridCol>
              </a:tblGrid>
              <a:tr h="578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463794"/>
                  </a:ext>
                </a:extLst>
              </a:tr>
              <a:tr h="11518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06159"/>
                  </a:ext>
                </a:extLst>
              </a:tr>
              <a:tr h="40332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776905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8FB0463B-809B-5F4B-3C13-BB676EE7BF4E}"/>
              </a:ext>
            </a:extLst>
          </p:cNvPr>
          <p:cNvSpPr txBox="1"/>
          <p:nvPr/>
        </p:nvSpPr>
        <p:spPr>
          <a:xfrm>
            <a:off x="136319" y="1122968"/>
            <a:ext cx="1729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ГОЛОВНОЙ МОЗГ</a:t>
            </a:r>
            <a:endParaRPr lang="ru-RU" sz="1400" spc="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6427F4C-1CDD-68D9-559B-972F3D296F1A}"/>
              </a:ext>
            </a:extLst>
          </p:cNvPr>
          <p:cNvSpPr txBox="1"/>
          <p:nvPr/>
        </p:nvSpPr>
        <p:spPr>
          <a:xfrm>
            <a:off x="1889569" y="1144934"/>
            <a:ext cx="2057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СЕРДЦЕ И  </a:t>
            </a:r>
            <a:r>
              <a:rPr lang="ru-RU" sz="14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СОСУДЫ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20A1119-34CA-C333-4E3B-49F4F51E5077}"/>
              </a:ext>
            </a:extLst>
          </p:cNvPr>
          <p:cNvSpPr txBox="1"/>
          <p:nvPr/>
        </p:nvSpPr>
        <p:spPr>
          <a:xfrm>
            <a:off x="4238433" y="1250664"/>
            <a:ext cx="11727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ПЕЧЕНЬ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DD2FA77-ABE6-D46D-058C-8F2526F5B9F4}"/>
              </a:ext>
            </a:extLst>
          </p:cNvPr>
          <p:cNvSpPr txBox="1"/>
          <p:nvPr/>
        </p:nvSpPr>
        <p:spPr>
          <a:xfrm>
            <a:off x="6010167" y="1250664"/>
            <a:ext cx="1522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ЖЕЛУДОК</a:t>
            </a:r>
            <a:endParaRPr lang="ru-RU" sz="1400" spc="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04901F-7AC3-6F64-9B7D-BBA95AC95D27}"/>
              </a:ext>
            </a:extLst>
          </p:cNvPr>
          <p:cNvSpPr txBox="1"/>
          <p:nvPr/>
        </p:nvSpPr>
        <p:spPr>
          <a:xfrm>
            <a:off x="7592412" y="1094736"/>
            <a:ext cx="2343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ПОДЖЕЛУДОЧНАЯ</a:t>
            </a:r>
          </a:p>
          <a:p>
            <a:pPr algn="ctr"/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 ЖЕЛЕЗА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CDB6D5D-9C1D-CECD-D3D2-3C06AFD3BEF4}"/>
              </a:ext>
            </a:extLst>
          </p:cNvPr>
          <p:cNvSpPr txBox="1"/>
          <p:nvPr/>
        </p:nvSpPr>
        <p:spPr>
          <a:xfrm>
            <a:off x="9965327" y="1166423"/>
            <a:ext cx="2233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РЕПРОДУКТИВНАЯ</a:t>
            </a:r>
          </a:p>
          <a:p>
            <a:pPr algn="ctr"/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 СИСТЕМА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05F0574-90EC-CC17-F3C9-B8BCFD959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1686848"/>
            <a:ext cx="1113224" cy="109693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ED936C3-0472-71E9-E5B8-D497527E5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47" y="1689004"/>
            <a:ext cx="1110857" cy="109775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55BE3DE-4AAE-4A94-B5B2-CEC485C92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52" y="1672365"/>
            <a:ext cx="1153390" cy="114214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4D89D5C-BD4F-9FA1-E8EB-C3034F7D3E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46" y="1659493"/>
            <a:ext cx="1153389" cy="114248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B568915-B9E1-F380-49E3-E6991B39DA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52" y="1659493"/>
            <a:ext cx="1153389" cy="114248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84D0163-8918-BB0C-7C80-209BD8B8B2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682" y="1892411"/>
            <a:ext cx="963626" cy="94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83A0ACA6-C78E-66AC-8DAA-BFA245E21C8F}"/>
              </a:ext>
            </a:extLst>
          </p:cNvPr>
          <p:cNvSpPr txBox="1"/>
          <p:nvPr/>
        </p:nvSpPr>
        <p:spPr>
          <a:xfrm>
            <a:off x="-21838" y="2841374"/>
            <a:ext cx="205773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Массовая гибель нейронов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Алкогольный автоматизм </a:t>
            </a:r>
            <a:r>
              <a:rPr lang="ru-R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(поведенческий тип)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утрата тяги к познанию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сужение круга общения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отчуждение от семьи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Ухудшение памяти и концентрации внимания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Снижение: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слуха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зрения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осязания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болевого порога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Замедление реакции и мыслительных процессов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Алкогольная депрессия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Панические атаки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Слуховые и визуальные галлюцинации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C873AA0E-03AE-7CE3-8F6C-7D8820B00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58" y="1659493"/>
            <a:ext cx="1052777" cy="103042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4810-F0B6-4348-4961-D3EA015509D7}"/>
              </a:ext>
            </a:extLst>
          </p:cNvPr>
          <p:cNvSpPr txBox="1"/>
          <p:nvPr/>
        </p:nvSpPr>
        <p:spPr>
          <a:xfrm>
            <a:off x="1967555" y="2837040"/>
            <a:ext cx="2092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Миокардиодистрофия: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(патология клеточного метаболизма)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учащенное сердцебиение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нарастающая одышка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отечность голеней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Алкогольная кардиомиопатия: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артериальная гипертензия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(постоянное повышение АД, периодические кризы)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нарушения кровообращения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(стенокардические боли)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ухудшение питания сердечной мышцы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(проявления ишемической болезни, инфаркт)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0601F-DE45-002E-2292-628872FC2295}"/>
              </a:ext>
            </a:extLst>
          </p:cNvPr>
          <p:cNvSpPr txBox="1"/>
          <p:nvPr/>
        </p:nvSpPr>
        <p:spPr>
          <a:xfrm>
            <a:off x="3925850" y="2835679"/>
            <a:ext cx="2073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Стеатоз </a:t>
            </a:r>
          </a:p>
          <a:p>
            <a:r>
              <a:rPr lang="ru-R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(увеличение, за счет жировых отложений)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хроническая усталость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тяжесть в животе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дискомфорт, боль в правом боку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утренняя тошнота, рвота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Гепатит</a:t>
            </a:r>
            <a:r>
              <a:rPr lang="ru-R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(острое воспаление)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резкое снижение веса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желтушность кожи глазных склер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метеоризм, вздутие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отсутствие аппетита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Цирроз </a:t>
            </a:r>
            <a:r>
              <a:rPr lang="ru-R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(онкология)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постоянная боль </a:t>
            </a:r>
            <a:r>
              <a:rPr lang="ru-R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(головная, печеночная, при мочеиспускании)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нарастание желтухи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98078-AAF2-3EBD-8A87-25AAD7AEB0FC}"/>
              </a:ext>
            </a:extLst>
          </p:cNvPr>
          <p:cNvSpPr txBox="1"/>
          <p:nvPr/>
        </p:nvSpPr>
        <p:spPr>
          <a:xfrm>
            <a:off x="5837639" y="2844164"/>
            <a:ext cx="19022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нарушение моторики пищевода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варикозное расширение вен пищевода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воспаление пищеварительного тракта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блокирование выработки муцина </a:t>
            </a:r>
          </a:p>
          <a:p>
            <a:pPr algn="l"/>
            <a:r>
              <a:rPr lang="ru-RU" sz="12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(белок слюны)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повышение аппетита с пероральным снижением выработки слюны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гастрит</a:t>
            </a:r>
            <a:endParaRPr lang="ru-RU" sz="12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внутренние кровотечения в ЖКТ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колит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онкозаболевания ЖКТ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076A9-4B20-4E44-190D-8BE2B14CE230}"/>
              </a:ext>
            </a:extLst>
          </p:cNvPr>
          <p:cNvSpPr txBox="1"/>
          <p:nvPr/>
        </p:nvSpPr>
        <p:spPr>
          <a:xfrm>
            <a:off x="7776281" y="2841374"/>
            <a:ext cx="22540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Хронический панкреатит: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боль, тяжесть в желудке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диарея, запоры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тошнота, рвота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отсутствие аппетита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потеря веса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Диабет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Авитаминоз и анемия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Формирование кист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Тромбозы кровеносных сосудов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Злокачественные опухоли</a:t>
            </a:r>
          </a:p>
          <a:p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E82C9A-87EF-CD66-EB9D-DECFC22CE515}"/>
              </a:ext>
            </a:extLst>
          </p:cNvPr>
          <p:cNvSpPr txBox="1"/>
          <p:nvPr/>
        </p:nvSpPr>
        <p:spPr>
          <a:xfrm>
            <a:off x="9880812" y="2801968"/>
            <a:ext cx="2311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есплодие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мпотенция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еформация половых клеток </a:t>
            </a:r>
          </a:p>
          <a:p>
            <a:r>
              <a:rPr lang="ru-RU" sz="12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 мужчин - сперматозоидов, </a:t>
            </a:r>
          </a:p>
          <a:p>
            <a:r>
              <a:rPr lang="ru-RU" sz="12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 женщин - яйцеклеток)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Ранняя</a:t>
            </a: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менопауза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Э</a:t>
            </a: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ректильная дисфункция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1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оспалительные процессы </a:t>
            </a:r>
            <a:r>
              <a:rPr lang="ru-RU" sz="12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(внутренних половых органах)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Инфекции, передаваемые половым путем </a:t>
            </a:r>
            <a:r>
              <a:rPr lang="ru-R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(в том числе ВИЧ, гепатит 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B, C</a:t>
            </a:r>
            <a:r>
              <a:rPr lang="ru-R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ru-RU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Тяжелые роды</a:t>
            </a:r>
          </a:p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Мертворождение</a:t>
            </a:r>
            <a:endParaRPr lang="ru-RU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8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932B2-C30B-7440-789D-C04DE5E87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719" y="412220"/>
            <a:ext cx="5058562" cy="530466"/>
          </a:xfrm>
        </p:spPr>
        <p:txBody>
          <a:bodyPr>
            <a:noAutofit/>
          </a:bodyPr>
          <a:lstStyle/>
          <a:p>
            <a:pPr algn="ctr"/>
            <a: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Влияние алкоголя на кровь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FA7AAC-5718-A8C0-DA4E-2E5E4FC4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88" y="1537660"/>
            <a:ext cx="5202805" cy="40413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алкоголя высокий показатель осмотичности </a:t>
            </a:r>
            <a:r>
              <a:rPr lang="ru-RU" sz="1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(жидкость из крови притягивается к этиловому спирту и выводится из организма, а кровь сгущается)</a:t>
            </a:r>
          </a:p>
          <a:p>
            <a:pPr marL="0" indent="0">
              <a:buNone/>
            </a:pP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недостатке жидкости форменные элементы крови </a:t>
            </a:r>
            <a:r>
              <a:rPr lang="ru-RU" sz="1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(эритроциты, </a:t>
            </a:r>
            <a:r>
              <a:rPr kumimoji="0" lang="ru-RU" sz="17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лейкоциты, </a:t>
            </a:r>
            <a:r>
              <a:rPr lang="ru-RU" sz="1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тромбоциты) </a:t>
            </a: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находятся вне привычной для них среды и склеиваются</a:t>
            </a:r>
          </a:p>
          <a:p>
            <a:pPr marL="0" indent="0">
              <a:buNone/>
            </a:pP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Большие образования крови не могут пройти через просвет сосудов, происходит закупорка, что приводит к тромбозу</a:t>
            </a:r>
          </a:p>
          <a:p>
            <a:pPr marL="0" indent="0">
              <a:buNone/>
            </a:pP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Этиловый спирт способен растворять оболочку эритроцитов,</a:t>
            </a:r>
            <a:r>
              <a:rPr lang="ru-RU" sz="17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увеличивает вязкость крови</a:t>
            </a:r>
            <a:r>
              <a:rPr lang="ru-RU" sz="1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0" indent="0"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3A0EFE-0283-E2A6-AB01-6E104CD38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7" y="231706"/>
            <a:ext cx="865707" cy="8596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FFB2AF-0DB4-537F-E26A-5807E7D73A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2"/>
          <a:stretch/>
        </p:blipFill>
        <p:spPr>
          <a:xfrm>
            <a:off x="6710901" y="2107286"/>
            <a:ext cx="1894009" cy="1843897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1FC250-4DF9-A90F-F252-F9C429934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777" y="4307593"/>
            <a:ext cx="1923855" cy="1872954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E81AC7-BFB4-5F35-010A-1C4C4ABA00D7}"/>
              </a:ext>
            </a:extLst>
          </p:cNvPr>
          <p:cNvSpPr txBox="1"/>
          <p:nvPr/>
        </p:nvSpPr>
        <p:spPr>
          <a:xfrm>
            <a:off x="8861617" y="2054452"/>
            <a:ext cx="171690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кровь трезвого человека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B5A27-B12F-F7F0-7054-52F3388FF7D3}"/>
              </a:ext>
            </a:extLst>
          </p:cNvPr>
          <p:cNvSpPr txBox="1"/>
          <p:nvPr/>
        </p:nvSpPr>
        <p:spPr>
          <a:xfrm>
            <a:off x="8861617" y="4373910"/>
            <a:ext cx="259078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кровь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влиянием алкоголя</a:t>
            </a:r>
            <a:endParaRPr kumimoji="0" lang="ru-RU" sz="12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270037B-C645-1E3D-1219-026978F3FD08}"/>
              </a:ext>
            </a:extLst>
          </p:cNvPr>
          <p:cNvCxnSpPr>
            <a:cxnSpLocks/>
          </p:cNvCxnSpPr>
          <p:nvPr/>
        </p:nvCxnSpPr>
        <p:spPr>
          <a:xfrm flipH="1">
            <a:off x="8103765" y="2466235"/>
            <a:ext cx="1325461" cy="440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47860AF-97EA-E6AB-FE02-7C7E8BE9D900}"/>
              </a:ext>
            </a:extLst>
          </p:cNvPr>
          <p:cNvCxnSpPr>
            <a:cxnSpLocks/>
          </p:cNvCxnSpPr>
          <p:nvPr/>
        </p:nvCxnSpPr>
        <p:spPr>
          <a:xfrm flipH="1">
            <a:off x="8113032" y="2467473"/>
            <a:ext cx="1316194" cy="830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CAD7AEAF-DB36-E835-8DE9-A563BC00740F}"/>
              </a:ext>
            </a:extLst>
          </p:cNvPr>
          <p:cNvCxnSpPr>
            <a:cxnSpLocks/>
          </p:cNvCxnSpPr>
          <p:nvPr/>
        </p:nvCxnSpPr>
        <p:spPr>
          <a:xfrm flipH="1">
            <a:off x="7994708" y="4790114"/>
            <a:ext cx="1333850" cy="469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B7EF96E-24D9-C942-D9F3-9D7248BBA2BE}"/>
              </a:ext>
            </a:extLst>
          </p:cNvPr>
          <p:cNvCxnSpPr>
            <a:cxnSpLocks/>
          </p:cNvCxnSpPr>
          <p:nvPr/>
        </p:nvCxnSpPr>
        <p:spPr>
          <a:xfrm flipH="1">
            <a:off x="8043264" y="4790114"/>
            <a:ext cx="1282530" cy="788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AutoShape 2" descr="https://www.takzdorovo.ru/local/templates/takzdorovo/assets/img/picture/pathdasd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07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C6E13-55A0-327B-2CF5-313A50BA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81" y="220306"/>
            <a:ext cx="8003098" cy="65677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Стадии употребления алкоголя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7BA6C-279F-6B98-74DF-A1F7B73B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721" y="1259851"/>
            <a:ext cx="6824103" cy="5021679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стадия – привыкание </a:t>
            </a:r>
            <a:r>
              <a:rPr lang="ru-RU" sz="21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(длится до 5 – 6 месяцев)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 стадия – системность принятия и повышение доз </a:t>
            </a:r>
            <a:r>
              <a:rPr lang="ru-RU" sz="21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(длится около года)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Изменяется поведение с развитием социопатии </a:t>
            </a: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(специфическое расстройство личности):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систематическое нарушение предписаний и норм в обществе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повышенная агрессивность,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конфликтность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неумение выстраивать близкие отношения с окружением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игнорирование обязанностей </a:t>
            </a: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(безответственность)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неумение поддерживать длительные взаимоотношения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снижение терпимости и понимания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отсутствие чувства вины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 стадия – зависимость  </a:t>
            </a:r>
          </a:p>
          <a:p>
            <a:pPr marL="0" indent="0">
              <a:buNone/>
            </a:pPr>
            <a:r>
              <a:rPr lang="ru-RU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Сформирована психическая и физиологическая зависимости от алкоголя При хроническом течении болезни появляется абстинентный синдром </a:t>
            </a:r>
          </a:p>
          <a:p>
            <a:pPr marL="0" indent="0">
              <a:buNone/>
            </a:pPr>
            <a:endParaRPr lang="ru-RU" sz="2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2A8FF4-7EB5-45DD-D442-F387622BE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4" y="220306"/>
            <a:ext cx="865707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52418C-3239-9A7D-AC34-84CAEB294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24" y="1437810"/>
            <a:ext cx="3129882" cy="199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FE92D0-418C-C4FE-8436-E5CBD9CE8B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/>
        </p:blipFill>
        <p:spPr>
          <a:xfrm>
            <a:off x="8014915" y="3893687"/>
            <a:ext cx="3122966" cy="2146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6791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25F1A-BC8E-30DB-43F4-75E29813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747" y="322424"/>
            <a:ext cx="6884505" cy="514563"/>
          </a:xfrm>
        </p:spPr>
        <p:txBody>
          <a:bodyPr>
            <a:noAutofit/>
          </a:bodyPr>
          <a:lstStyle/>
          <a:p>
            <a:pPr algn="ctr"/>
            <a: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Алкогольное отравление</a:t>
            </a:r>
            <a:b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(интоксикация)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FE2B9-3930-0249-D991-901FDF673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10" y="1247134"/>
            <a:ext cx="5414839" cy="52884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Тяжесть интоксикации определяется: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количеством и крепостью алкогольного напитка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качеством спиртного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Временем, в течение которого алкоголь поступал в организм</a:t>
            </a:r>
          </a:p>
          <a:p>
            <a:pPr marL="0" indent="0">
              <a:buNone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Имеет значение: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масса тела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время суток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качество и количество пищи </a:t>
            </a:r>
            <a:r>
              <a:rPr lang="ru-RU" sz="23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(натощак опьянение наступает быстрее)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условия </a:t>
            </a:r>
            <a:r>
              <a:rPr lang="ru-RU" sz="23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жаре и духоте человек пьянеет быстрее, на холоде – медленнее, при переходе из холода в жару явления интоксикации усиливаются)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индивидуальная реакция </a:t>
            </a:r>
            <a:r>
              <a:rPr lang="ru-RU" sz="23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(меняется в зависимости от физического и психологического состояния)</a:t>
            </a:r>
          </a:p>
          <a:p>
            <a:pPr marL="0" indent="0">
              <a:buNone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8023CA-82F9-0406-9B0C-0966E34BC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6" y="149901"/>
            <a:ext cx="865707" cy="8596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2A714A-FCE8-114F-2630-20BC01B79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2986" r="36544" b="11883"/>
          <a:stretch/>
        </p:blipFill>
        <p:spPr>
          <a:xfrm>
            <a:off x="6015706" y="1319092"/>
            <a:ext cx="5602078" cy="37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57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E0260-1B72-4880-50A0-1296A161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44" y="394724"/>
            <a:ext cx="6836512" cy="586125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18818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Алкогольное отравление</a:t>
            </a:r>
            <a:b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18818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18818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(интоксикация)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A447B5-079D-96E9-2E58-A1C75A09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25" y="1716348"/>
            <a:ext cx="5987334" cy="453678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Одни и те же симптомы острой алкогольной интоксикации проявляются по-разному у пациентов с различными личностными особенностями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(типом нервной системы, уровнем воспитания и общей культуры поведения)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Восприимчивость к алкоголю повышают: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физическое и эмоциональное перенапряжение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психические заболевания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соматические и инфекционные заболевания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общее истощение организма 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перенесенные черепно-мозговые травмы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A2F68-3BC7-C455-3B12-F3019CB71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2" y="186420"/>
            <a:ext cx="865707" cy="8596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A2F8DB-0C89-D2EA-6BFA-0062611B8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13" y="4153342"/>
            <a:ext cx="3127099" cy="193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A1407E-A8BE-AB45-2216-50ADDA91AF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8986" r="21361" b="10724"/>
          <a:stretch/>
        </p:blipFill>
        <p:spPr>
          <a:xfrm>
            <a:off x="6780059" y="1704988"/>
            <a:ext cx="3127098" cy="193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91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64A81-3C12-94F9-93C1-E4F9704E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652" y="408733"/>
            <a:ext cx="7140695" cy="467991"/>
          </a:xfrm>
        </p:spPr>
        <p:txBody>
          <a:bodyPr>
            <a:normAutofit/>
          </a:bodyPr>
          <a:lstStyle/>
          <a:p>
            <a:r>
              <a:rPr lang="ru-RU" sz="2400" b="1" spc="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Курение в современных условиях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A436C1-46BD-7F8F-0FFC-F70040891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21" y="1635614"/>
            <a:ext cx="5303102" cy="2789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Курение является одной из наиболее распространенных вредных привычек, которая быстро перерастает в никотиновую зависимость. Несмотря на то, что первая выкуренная сигарета мало кому приносит удовольствие, люди быстро впадают в зависимость от </a:t>
            </a:r>
            <a:r>
              <a:rPr lang="ru-RU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табакокурения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Наиболее уязвимая категория - дети, молодежь, беременные, люди с ХНИЗ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9183BE-DAB1-8C3B-7622-165FD4A48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6" y="221347"/>
            <a:ext cx="865707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DB14A-7FF2-2B82-6A30-1B01BE3A417D}"/>
              </a:ext>
            </a:extLst>
          </p:cNvPr>
          <p:cNvSpPr txBox="1"/>
          <p:nvPr/>
        </p:nvSpPr>
        <p:spPr>
          <a:xfrm>
            <a:off x="550894" y="4857353"/>
            <a:ext cx="48403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 данным ВОЗ, курение является причиной: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90%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смертей от рака легких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75%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— от хронического бронхита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25%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— от ишемической болезни сердца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5F91A2-54D2-EC3F-9CDF-ECEB83A50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03" t="12753" r="26629" b="14899"/>
          <a:stretch/>
        </p:blipFill>
        <p:spPr>
          <a:xfrm>
            <a:off x="8699696" y="3696457"/>
            <a:ext cx="2533431" cy="223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27720F-725E-B795-BFB3-66D56AF51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76" y="1413367"/>
            <a:ext cx="2533432" cy="233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6995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Официальный портал Минздрава России</a:t>
            </a:r>
            <a:b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о Вашем здоровье: www.takzdorovo.ru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Тест на выявление нарушений, связанных с употреблением алкоголя</a:t>
            </a:r>
          </a:p>
          <a:p>
            <a:endParaRPr lang="ru-RU" dirty="0"/>
          </a:p>
          <a:p>
            <a:r>
              <a:rPr lang="ru-RU" dirty="0"/>
              <a:t>Для мужчин - </a:t>
            </a:r>
            <a:r>
              <a:rPr lang="ru-RU" dirty="0">
                <a:hlinkClick r:id="rId2"/>
              </a:rPr>
              <a:t>https://www.takzdorovo.ru/servisy/tests/test-rus-audit-s-dlya-muzhchin/intro/</a:t>
            </a:r>
            <a:endParaRPr lang="ru-RU" dirty="0"/>
          </a:p>
          <a:p>
            <a:r>
              <a:rPr lang="ru-RU" dirty="0"/>
              <a:t>Для женщин - </a:t>
            </a:r>
            <a:r>
              <a:rPr lang="ru-RU" dirty="0">
                <a:hlinkClick r:id="rId3"/>
              </a:rPr>
              <a:t>https://www.takzdorovo.ru/servisy/tests/test-rus-audit-s-dlya-zhenshchin/intro/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3" y="99240"/>
            <a:ext cx="86570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12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758" y="764839"/>
            <a:ext cx="9914859" cy="132900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Официальный портал Минздрава России</a:t>
            </a:r>
            <a:b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о Вашем здоровье: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www.takzdorovo.ru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9382" y="1919673"/>
            <a:ext cx="5969877" cy="41233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случае если вам или вашему близкому необходима специализированная медицинская помощь и поддержка, позвоните на телефон горячей линии: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0000"/>
                </a:solidFill>
              </a:rPr>
              <a:t>8 800 2000 200 </a:t>
            </a:r>
            <a:r>
              <a:rPr lang="ru-RU" sz="3200" dirty="0"/>
              <a:t> </a:t>
            </a:r>
          </a:p>
          <a:p>
            <a:pPr marL="0" indent="0">
              <a:buNone/>
            </a:pPr>
            <a:r>
              <a:rPr lang="ru-RU" dirty="0"/>
              <a:t>Поговорите со специалистами, и вам обязательно помогут.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7872" b="21884"/>
          <a:stretch/>
        </p:blipFill>
        <p:spPr>
          <a:xfrm>
            <a:off x="557348" y="2954515"/>
            <a:ext cx="3449988" cy="2357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4" y="73114"/>
            <a:ext cx="86570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4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2176463" y="269875"/>
            <a:ext cx="103632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93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АЛГОРИТМ РАННЕГО ВЫЯВЛЕНИЯ ЛИЦ С НАРКОЛОГИЧЕСКИМИ РАССТРОЙСТВАМИ</a:t>
            </a:r>
          </a:p>
          <a:p>
            <a:pPr>
              <a:defRPr/>
            </a:pPr>
            <a:r>
              <a:rPr lang="ru-RU" altLang="ru-RU" sz="1693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ИЛИ РИСКОМ ИХ РАЗВИТИЯ ПРИ ОКАЗАНИИ МЕДИЦИНСКОЙ ПОМОЩИ</a:t>
            </a:r>
            <a:endParaRPr lang="ru-RU" altLang="ru-RU" sz="127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3555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42413" y="6324600"/>
            <a:ext cx="2844800" cy="3667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6115" indent="-302352"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9408" indent="-241882"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3172" indent="-241882"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6935" indent="-241882"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60698" indent="-241882" defTabSz="1081749" eaLnBrk="0" fontAlgn="base" hangingPunct="0">
              <a:spcBef>
                <a:spcPct val="0"/>
              </a:spcBef>
              <a:spcAft>
                <a:spcPct val="0"/>
              </a:spcAft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4462" indent="-241882" defTabSz="1081749" eaLnBrk="0" fontAlgn="base" hangingPunct="0">
              <a:spcBef>
                <a:spcPct val="0"/>
              </a:spcBef>
              <a:spcAft>
                <a:spcPct val="0"/>
              </a:spcAft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8225" indent="-241882" defTabSz="1081749" eaLnBrk="0" fontAlgn="base" hangingPunct="0">
              <a:spcBef>
                <a:spcPct val="0"/>
              </a:spcBef>
              <a:spcAft>
                <a:spcPct val="0"/>
              </a:spcAft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1988" indent="-241882" defTabSz="1081749" eaLnBrk="0" fontAlgn="base" hangingPunct="0">
              <a:spcBef>
                <a:spcPct val="0"/>
              </a:spcBef>
              <a:spcAft>
                <a:spcPct val="0"/>
              </a:spcAft>
              <a:defRPr sz="211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ED2A398-9E3B-424D-8194-31ABDAA33A41}" type="slidenum">
              <a:rPr lang="ru-RU" altLang="ru-RU" sz="1376" b="1">
                <a:solidFill>
                  <a:srgbClr val="17375E"/>
                </a:solidFill>
                <a:latin typeface="Calibri" panose="020F0502020204030204" pitchFamily="34" charset="0"/>
              </a:rPr>
              <a:pPr>
                <a:defRPr/>
              </a:pPr>
              <a:t>22</a:t>
            </a:fld>
            <a:endParaRPr lang="ru-RU" altLang="ru-RU" sz="1376" b="1">
              <a:solidFill>
                <a:srgbClr val="17375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90600" y="1422400"/>
            <a:ext cx="4724400" cy="971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905" b="1" dirty="0">
                <a:solidFill>
                  <a:schemeClr val="tx2"/>
                </a:solidFill>
              </a:rPr>
              <a:t>в рамках диспансеризации и профилактических медицинских осмотров</a:t>
            </a:r>
            <a:endParaRPr lang="ru-RU" sz="1905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019800" y="1422400"/>
            <a:ext cx="5027613" cy="971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905" b="1" dirty="0">
                <a:solidFill>
                  <a:schemeClr val="tx2"/>
                </a:solidFill>
              </a:rPr>
              <a:t>в рамках амбулаторного приема </a:t>
            </a:r>
          </a:p>
          <a:p>
            <a:pPr algn="ctr">
              <a:defRPr/>
            </a:pPr>
            <a:r>
              <a:rPr lang="ru-RU" sz="1905" b="1" dirty="0">
                <a:solidFill>
                  <a:schemeClr val="tx2"/>
                </a:solidFill>
              </a:rPr>
              <a:t>по заболеванию </a:t>
            </a:r>
          </a:p>
          <a:p>
            <a:pPr algn="ctr">
              <a:defRPr/>
            </a:pPr>
            <a:r>
              <a:rPr lang="ru-RU" sz="1905" b="1" dirty="0">
                <a:solidFill>
                  <a:schemeClr val="tx2"/>
                </a:solidFill>
              </a:rPr>
              <a:t>и прочих обращений</a:t>
            </a:r>
            <a:endParaRPr lang="ru-RU" sz="1905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Прямоугольник 11"/>
          <p:cNvSpPr>
            <a:spLocks noChangeArrowheads="1"/>
          </p:cNvSpPr>
          <p:nvPr/>
        </p:nvSpPr>
        <p:spPr bwMode="auto">
          <a:xfrm>
            <a:off x="1104900" y="1060450"/>
            <a:ext cx="9982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905" b="1">
                <a:solidFill>
                  <a:srgbClr val="002060"/>
                </a:solidFill>
              </a:rPr>
              <a:t>При обращении пациента за оказанием первичной медико-санитарной помощи 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90600" y="3251200"/>
            <a:ext cx="4724400" cy="679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905" b="1" dirty="0">
                <a:solidFill>
                  <a:schemeClr val="tx2"/>
                </a:solidFill>
              </a:rPr>
              <a:t>проведение анкетирования граждан </a:t>
            </a:r>
          </a:p>
          <a:p>
            <a:pPr algn="ctr">
              <a:defRPr/>
            </a:pPr>
            <a:r>
              <a:rPr lang="ru-RU" sz="1905" b="1" dirty="0">
                <a:solidFill>
                  <a:schemeClr val="tx2"/>
                </a:solidFill>
              </a:rPr>
              <a:t>в возрасте до 65 лет на выявление ХНИЗ</a:t>
            </a:r>
            <a:endParaRPr lang="ru-RU" sz="1905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019800" y="3251200"/>
            <a:ext cx="5027613" cy="6794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905" b="1" dirty="0">
                <a:solidFill>
                  <a:schemeClr val="tx2"/>
                </a:solidFill>
              </a:rPr>
              <a:t>скрининг-анкетирование с применением опросника AUDIT-С</a:t>
            </a:r>
            <a:endParaRPr lang="ru-RU" sz="1905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3124200" y="2486025"/>
            <a:ext cx="533400" cy="6858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32853" y="4463033"/>
            <a:ext cx="9477103" cy="2144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905" b="1" dirty="0">
                <a:solidFill>
                  <a:schemeClr val="tx2"/>
                </a:solidFill>
              </a:rPr>
              <a:t>при положительном ответе на пункт 24 анкеты ИЛИ  более 2 (двух) баллов при ответах на вопросы пунктов 25-27 анкеты или опросника AUDIT-С:</a:t>
            </a:r>
          </a:p>
          <a:p>
            <a:pPr>
              <a:defRPr/>
            </a:pPr>
            <a:r>
              <a:rPr lang="ru-RU" sz="1905" b="1" dirty="0">
                <a:solidFill>
                  <a:schemeClr val="tx2"/>
                </a:solidFill>
              </a:rPr>
              <a:t>   – скрининг-анкетирование с применением опросников AUDIT и DAST-10;</a:t>
            </a:r>
          </a:p>
          <a:p>
            <a:pPr>
              <a:defRPr/>
            </a:pPr>
            <a:r>
              <a:rPr lang="ru-RU" sz="1905" b="1" dirty="0">
                <a:solidFill>
                  <a:schemeClr val="tx2"/>
                </a:solidFill>
              </a:rPr>
              <a:t>   – оценка (при наличии) результатов биохимических исследований крови </a:t>
            </a:r>
          </a:p>
          <a:p>
            <a:pPr>
              <a:defRPr/>
            </a:pPr>
            <a:r>
              <a:rPr lang="ru-RU" sz="1905" b="1" dirty="0">
                <a:solidFill>
                  <a:schemeClr val="tx2"/>
                </a:solidFill>
              </a:rPr>
              <a:t>(GGT (гамма глютамилтрансферазы), AST и ALT (аспартат- и аланинаминотрансферазы), MCV (среднего корпускулярного объема эритроцитов)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8304213" y="2486025"/>
            <a:ext cx="534987" cy="6858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5600700" y="3930650"/>
            <a:ext cx="533400" cy="60801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39"/>
            <a:ext cx="86570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14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557213"/>
            <a:ext cx="10058400" cy="6445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получить помощь?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>
          <a:xfrm>
            <a:off x="382588" y="1524000"/>
            <a:ext cx="11304587" cy="4776787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Наркодиспансеры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: Кемерово, Новокузнецк, Прокопьевск.</a:t>
            </a:r>
          </a:p>
          <a:p>
            <a:r>
              <a:rPr lang="ru-RU" alt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Психоневрологические диспансеры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: Анжеро-Судженск, Белово, Киселевск, Юрга.</a:t>
            </a:r>
          </a:p>
          <a:p>
            <a:r>
              <a:rPr lang="ru-RU" alt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Психиатрические больницы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: Калтан, Ленинск-Кузнецкий.</a:t>
            </a:r>
          </a:p>
          <a:p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Телефоны доверия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(3842) 57-07-07 (круглосуточно)</a:t>
            </a:r>
          </a:p>
          <a:p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(3846) 66-82-81 (08.00-16.00)</a:t>
            </a:r>
          </a:p>
          <a:p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ru-RU" sz="5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39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  <a:p>
            <a:endParaRPr lang="ru-RU" alt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8" y="195034"/>
            <a:ext cx="86570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49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71A87-E888-1F0C-6796-D2127781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497" y="344523"/>
            <a:ext cx="5683005" cy="450845"/>
          </a:xfrm>
        </p:spPr>
        <p:txBody>
          <a:bodyPr>
            <a:noAutofit/>
          </a:bodyPr>
          <a:lstStyle/>
          <a:p>
            <a:pPr algn="ctr"/>
            <a: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 входит в состав сигареты?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02FCA6-2DB4-311E-CA5A-DECE8129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84" y="2666911"/>
            <a:ext cx="4068221" cy="2289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табачных изделий входит порядка 4000 разных веществ! 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Свыше 500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 них обладают высокой отравляющей способностью!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Около 40 являются выраженными канцерогенами!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B2542C-0AA6-DA7F-7F50-A382D7740D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3" b="89379" l="531" r="90009">
                        <a14:foregroundMark x1="90097" y1="65241" x2="90097" y2="65241"/>
                        <a14:backgroundMark x1="22458" y1="2207" x2="10522" y2="20966"/>
                        <a14:backgroundMark x1="10522" y1="20966" x2="3625" y2="8000"/>
                        <a14:backgroundMark x1="3625" y1="8000" x2="13263" y2="1103"/>
                        <a14:backgroundMark x1="13263" y1="1103" x2="35013" y2="3034"/>
                        <a14:backgroundMark x1="35013" y1="3034" x2="40141" y2="13793"/>
                        <a14:backgroundMark x1="40141" y1="13793" x2="27144" y2="19448"/>
                        <a14:backgroundMark x1="27144" y1="19448" x2="20336" y2="29931"/>
                        <a14:backgroundMark x1="20336" y1="29931" x2="12025" y2="25931"/>
                        <a14:backgroundMark x1="12025" y1="25931" x2="19982" y2="32690"/>
                        <a14:backgroundMark x1="19982" y1="32690" x2="23607" y2="19034"/>
                        <a14:backgroundMark x1="23607" y1="19034" x2="35013" y2="20276"/>
                        <a14:backgroundMark x1="35013" y1="20276" x2="41821" y2="13379"/>
                        <a14:backgroundMark x1="41821" y1="13379" x2="39788" y2="966"/>
                        <a14:backgroundMark x1="39788" y1="966" x2="1415" y2="966"/>
                        <a14:backgroundMark x1="1415" y1="966" x2="11141" y2="17241"/>
                        <a14:backgroundMark x1="11141" y1="17241" x2="20424" y2="7724"/>
                        <a14:backgroundMark x1="20424" y1="7724" x2="37047" y2="11310"/>
                        <a14:backgroundMark x1="37047" y1="11310" x2="35367" y2="14483"/>
                        <a14:backgroundMark x1="31742" y1="22207" x2="31742" y2="22207"/>
                        <a14:backgroundMark x1="24845" y1="40690" x2="30681" y2="50621"/>
                        <a14:backgroundMark x1="30681" y1="50621" x2="30769" y2="51310"/>
                        <a14:backgroundMark x1="18744" y1="35862" x2="26260" y2="49793"/>
                        <a14:backgroundMark x1="17507" y1="35862" x2="18656" y2="45517"/>
                        <a14:backgroundMark x1="18037" y1="34759" x2="17507" y2="35586"/>
                        <a14:backgroundMark x1="27549" y1="43147" x2="31477" y2="51724"/>
                        <a14:backgroundMark x1="31477" y1="51724" x2="31565" y2="52000"/>
                        <a14:backgroundMark x1="34047" y1="51103" x2="34218" y2="55724"/>
                        <a14:backgroundMark x1="40318" y1="65793" x2="40318" y2="65793"/>
                        <a14:backgroundMark x1="38992" y1="73931" x2="43678" y2="71172"/>
                        <a14:backgroundMark x1="38638" y1="74621" x2="41733" y2="73517"/>
                        <a14:backgroundMark x1="39346" y1="70207" x2="43767" y2="69103"/>
                        <a14:backgroundMark x1="38727" y1="71172" x2="41556" y2="71586"/>
                        <a14:backgroundMark x1="36958" y1="65379" x2="42087" y2="62069"/>
                        <a14:backgroundMark x1="39169" y1="68000" x2="39169" y2="68000"/>
                        <a14:backgroundMark x1="31123" y1="47172" x2="44120" y2="60828"/>
                        <a14:backgroundMark x1="29443" y1="41517" x2="37224" y2="53793"/>
                        <a14:backgroundMark x1="27498" y1="40690" x2="29620" y2="45517"/>
                        <a14:backgroundMark x1="37489" y1="48552" x2="36958" y2="49379"/>
                        <a14:backgroundMark x1="35190" y1="48138" x2="33687" y2="46345"/>
                        <a14:backgroundMark x1="39169" y1="69793" x2="35013" y2="48690"/>
                        <a14:backgroundMark x1="35013" y1="48690" x2="32714" y2="45655"/>
                        <a14:backgroundMark x1="40318" y1="70069" x2="39169" y2="68966"/>
                        <a14:backgroundMark x1="40318" y1="67172" x2="40053" y2="67448"/>
                        <a14:backgroundMark x1="39169" y1="68000" x2="39169" y2="68000"/>
                        <a14:backgroundMark x1="39346" y1="66897" x2="39346" y2="66897"/>
                        <a14:backgroundMark x1="39169" y1="66345" x2="39169" y2="66345"/>
                        <a14:backgroundMark x1="39169" y1="64552" x2="39346" y2="72828"/>
                        <a14:backgroundMark x1="37931" y1="62621" x2="39346" y2="68276"/>
                        <a14:backgroundMark x1="32803" y1="46759" x2="37666" y2="48138"/>
                        <a14:backgroundMark x1="25818" y1="40690" x2="29355" y2="41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5" t="42018" r="-581" b="6976"/>
          <a:stretch/>
        </p:blipFill>
        <p:spPr>
          <a:xfrm>
            <a:off x="4251428" y="1776316"/>
            <a:ext cx="7391533" cy="330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C3DFE-3E26-826B-DF26-F61683136F81}"/>
              </a:ext>
            </a:extLst>
          </p:cNvPr>
          <p:cNvSpPr txBox="1"/>
          <p:nvPr/>
        </p:nvSpPr>
        <p:spPr>
          <a:xfrm>
            <a:off x="4927968" y="2903087"/>
            <a:ext cx="85151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смолы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5132F-FDF2-B249-EE6F-FFE3DB736299}"/>
              </a:ext>
            </a:extLst>
          </p:cNvPr>
          <p:cNvSpPr txBox="1"/>
          <p:nvPr/>
        </p:nvSpPr>
        <p:spPr>
          <a:xfrm>
            <a:off x="4850832" y="2072915"/>
            <a:ext cx="118149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мочевина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47464E-30E1-5C77-1276-4A811FE45B2C}"/>
              </a:ext>
            </a:extLst>
          </p:cNvPr>
          <p:cNvSpPr txBox="1"/>
          <p:nvPr/>
        </p:nvSpPr>
        <p:spPr>
          <a:xfrm>
            <a:off x="8438598" y="2268712"/>
            <a:ext cx="14169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ПВХ, стерол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AA4DE4-4EFC-053B-4AD4-E88015423E0D}"/>
              </a:ext>
            </a:extLst>
          </p:cNvPr>
          <p:cNvSpPr txBox="1"/>
          <p:nvPr/>
        </p:nvSpPr>
        <p:spPr>
          <a:xfrm>
            <a:off x="9864727" y="4191769"/>
            <a:ext cx="106388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никотин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3C675F-6BD1-8C94-9A1C-5F0AF6959224}"/>
              </a:ext>
            </a:extLst>
          </p:cNvPr>
          <p:cNvSpPr txBox="1"/>
          <p:nvPr/>
        </p:nvSpPr>
        <p:spPr>
          <a:xfrm>
            <a:off x="8544234" y="4541085"/>
            <a:ext cx="98325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аммиак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FDB0FE-C4A6-E415-FD4E-F4CFAAB24E73}"/>
              </a:ext>
            </a:extLst>
          </p:cNvPr>
          <p:cNvSpPr txBox="1"/>
          <p:nvPr/>
        </p:nvSpPr>
        <p:spPr>
          <a:xfrm>
            <a:off x="6921337" y="4611201"/>
            <a:ext cx="94349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толуол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735299-3E71-E76B-4E8F-5B776B68D535}"/>
              </a:ext>
            </a:extLst>
          </p:cNvPr>
          <p:cNvSpPr txBox="1"/>
          <p:nvPr/>
        </p:nvSpPr>
        <p:spPr>
          <a:xfrm>
            <a:off x="6479134" y="5181312"/>
            <a:ext cx="130997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цианистый водород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475B6A-3478-EC49-C3CE-F446D055FFD2}"/>
              </a:ext>
            </a:extLst>
          </p:cNvPr>
          <p:cNvSpPr txBox="1"/>
          <p:nvPr/>
        </p:nvSpPr>
        <p:spPr>
          <a:xfrm>
            <a:off x="10364686" y="3676884"/>
            <a:ext cx="116486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акролеин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7BF113-D70C-4086-9D0E-7B02750CAAE9}"/>
              </a:ext>
            </a:extLst>
          </p:cNvPr>
          <p:cNvSpPr txBox="1"/>
          <p:nvPr/>
        </p:nvSpPr>
        <p:spPr>
          <a:xfrm>
            <a:off x="10042911" y="4827271"/>
            <a:ext cx="106388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полоний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E4B27F-2B51-72C7-48CF-5A05C618A691}"/>
              </a:ext>
            </a:extLst>
          </p:cNvPr>
          <p:cNvSpPr txBox="1"/>
          <p:nvPr/>
        </p:nvSpPr>
        <p:spPr>
          <a:xfrm>
            <a:off x="5720162" y="4573025"/>
            <a:ext cx="89614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никель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7FFCC4-C46D-8C2E-A513-62C406931E0F}"/>
              </a:ext>
            </a:extLst>
          </p:cNvPr>
          <p:cNvSpPr txBox="1"/>
          <p:nvPr/>
        </p:nvSpPr>
        <p:spPr>
          <a:xfrm>
            <a:off x="9628631" y="1702807"/>
            <a:ext cx="14169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бензапирен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8E2A55-FA43-C4DF-8D17-11DC569292EF}"/>
              </a:ext>
            </a:extLst>
          </p:cNvPr>
          <p:cNvSpPr txBox="1"/>
          <p:nvPr/>
        </p:nvSpPr>
        <p:spPr>
          <a:xfrm>
            <a:off x="4810572" y="5214669"/>
            <a:ext cx="14169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угарный газ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7CE8F-DFDB-65F5-476C-5E721C604262}"/>
              </a:ext>
            </a:extLst>
          </p:cNvPr>
          <p:cNvSpPr txBox="1"/>
          <p:nvPr/>
        </p:nvSpPr>
        <p:spPr>
          <a:xfrm>
            <a:off x="6892518" y="1713558"/>
            <a:ext cx="15935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ацетальдегид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8BDAD8-FB97-3231-F64C-45381C1D9E84}"/>
              </a:ext>
            </a:extLst>
          </p:cNvPr>
          <p:cNvSpPr txBox="1"/>
          <p:nvPr/>
        </p:nvSpPr>
        <p:spPr>
          <a:xfrm>
            <a:off x="8299401" y="5378905"/>
            <a:ext cx="169531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фенол, формальдегид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B72EDF-22F1-27DE-C566-69B85D93BCE4}"/>
              </a:ext>
            </a:extLst>
          </p:cNvPr>
          <p:cNvSpPr txBox="1"/>
          <p:nvPr/>
        </p:nvSpPr>
        <p:spPr>
          <a:xfrm>
            <a:off x="6115430" y="2339513"/>
            <a:ext cx="111715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пиридин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4E4ACC-3A1A-6405-7816-C04E693C6910}"/>
              </a:ext>
            </a:extLst>
          </p:cNvPr>
          <p:cNvSpPr txBox="1"/>
          <p:nvPr/>
        </p:nvSpPr>
        <p:spPr>
          <a:xfrm>
            <a:off x="10868372" y="2571034"/>
            <a:ext cx="102174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селитра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DEB1ED36-F37D-A63C-6D33-C777CF80F191}"/>
              </a:ext>
            </a:extLst>
          </p:cNvPr>
          <p:cNvCxnSpPr>
            <a:cxnSpLocks/>
          </p:cNvCxnSpPr>
          <p:nvPr/>
        </p:nvCxnSpPr>
        <p:spPr>
          <a:xfrm>
            <a:off x="5704177" y="3206907"/>
            <a:ext cx="1080001" cy="605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A78FD4F-33C0-DEF5-EE3F-EFC711D28E18}"/>
              </a:ext>
            </a:extLst>
          </p:cNvPr>
          <p:cNvCxnSpPr>
            <a:cxnSpLocks/>
          </p:cNvCxnSpPr>
          <p:nvPr/>
        </p:nvCxnSpPr>
        <p:spPr>
          <a:xfrm>
            <a:off x="5515703" y="2401793"/>
            <a:ext cx="1695439" cy="1297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4363E835-98E1-A55A-3BF6-00F06523F9CD}"/>
              </a:ext>
            </a:extLst>
          </p:cNvPr>
          <p:cNvCxnSpPr>
            <a:cxnSpLocks/>
          </p:cNvCxnSpPr>
          <p:nvPr/>
        </p:nvCxnSpPr>
        <p:spPr>
          <a:xfrm>
            <a:off x="6921166" y="2677412"/>
            <a:ext cx="1082694" cy="1005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88E33593-760B-8600-1F90-58B7AFBC5EC2}"/>
              </a:ext>
            </a:extLst>
          </p:cNvPr>
          <p:cNvCxnSpPr>
            <a:cxnSpLocks/>
          </p:cNvCxnSpPr>
          <p:nvPr/>
        </p:nvCxnSpPr>
        <p:spPr>
          <a:xfrm>
            <a:off x="7323111" y="2032728"/>
            <a:ext cx="1303184" cy="1396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64687507-BC89-41F7-93F3-E8D295B2568C}"/>
              </a:ext>
            </a:extLst>
          </p:cNvPr>
          <p:cNvCxnSpPr>
            <a:cxnSpLocks/>
          </p:cNvCxnSpPr>
          <p:nvPr/>
        </p:nvCxnSpPr>
        <p:spPr>
          <a:xfrm flipH="1">
            <a:off x="8798993" y="2565933"/>
            <a:ext cx="247292" cy="901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1846D3D8-EE0E-785D-412D-B8BE187EE037}"/>
              </a:ext>
            </a:extLst>
          </p:cNvPr>
          <p:cNvCxnSpPr>
            <a:cxnSpLocks/>
          </p:cNvCxnSpPr>
          <p:nvPr/>
        </p:nvCxnSpPr>
        <p:spPr>
          <a:xfrm flipH="1">
            <a:off x="8888457" y="2024715"/>
            <a:ext cx="1843096" cy="157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D56B5D02-0990-D4D5-44A6-6E23F597BC43}"/>
              </a:ext>
            </a:extLst>
          </p:cNvPr>
          <p:cNvCxnSpPr>
            <a:cxnSpLocks/>
          </p:cNvCxnSpPr>
          <p:nvPr/>
        </p:nvCxnSpPr>
        <p:spPr>
          <a:xfrm flipH="1">
            <a:off x="10151451" y="2874577"/>
            <a:ext cx="955349" cy="426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C7FA580B-4C6F-E4D1-1A79-5F99A47EB0B1}"/>
              </a:ext>
            </a:extLst>
          </p:cNvPr>
          <p:cNvCxnSpPr>
            <a:cxnSpLocks/>
          </p:cNvCxnSpPr>
          <p:nvPr/>
        </p:nvCxnSpPr>
        <p:spPr>
          <a:xfrm flipH="1" flipV="1">
            <a:off x="8580083" y="3653796"/>
            <a:ext cx="1937499" cy="316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B9D20DE6-7D33-7CE6-4807-B5ECF4967E29}"/>
              </a:ext>
            </a:extLst>
          </p:cNvPr>
          <p:cNvCxnSpPr>
            <a:cxnSpLocks/>
          </p:cNvCxnSpPr>
          <p:nvPr/>
        </p:nvCxnSpPr>
        <p:spPr>
          <a:xfrm flipH="1" flipV="1">
            <a:off x="7715830" y="3858408"/>
            <a:ext cx="1206809" cy="728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609F67D9-2014-389D-C3E8-A71A1125F952}"/>
              </a:ext>
            </a:extLst>
          </p:cNvPr>
          <p:cNvCxnSpPr>
            <a:cxnSpLocks/>
          </p:cNvCxnSpPr>
          <p:nvPr/>
        </p:nvCxnSpPr>
        <p:spPr>
          <a:xfrm flipH="1" flipV="1">
            <a:off x="8111721" y="3787481"/>
            <a:ext cx="2158972" cy="1106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9C8E493A-3301-23B7-251D-4A33670E0294}"/>
              </a:ext>
            </a:extLst>
          </p:cNvPr>
          <p:cNvCxnSpPr>
            <a:cxnSpLocks/>
          </p:cNvCxnSpPr>
          <p:nvPr/>
        </p:nvCxnSpPr>
        <p:spPr>
          <a:xfrm flipH="1" flipV="1">
            <a:off x="6921166" y="3981468"/>
            <a:ext cx="416973" cy="680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D56CCD37-6E70-945C-FF9D-8E311035766D}"/>
              </a:ext>
            </a:extLst>
          </p:cNvPr>
          <p:cNvCxnSpPr>
            <a:cxnSpLocks/>
          </p:cNvCxnSpPr>
          <p:nvPr/>
        </p:nvCxnSpPr>
        <p:spPr>
          <a:xfrm flipH="1" flipV="1">
            <a:off x="7462513" y="3879335"/>
            <a:ext cx="1163782" cy="1583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382572E7-D061-B1BC-C66D-46CED8B5A2EA}"/>
              </a:ext>
            </a:extLst>
          </p:cNvPr>
          <p:cNvCxnSpPr>
            <a:cxnSpLocks/>
          </p:cNvCxnSpPr>
          <p:nvPr/>
        </p:nvCxnSpPr>
        <p:spPr>
          <a:xfrm flipH="1" flipV="1">
            <a:off x="8118149" y="3659409"/>
            <a:ext cx="1876567" cy="615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0B6BEE2C-C025-BC42-ACCF-9E2A5E20A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4" y="240656"/>
            <a:ext cx="865707" cy="859611"/>
          </a:xfrm>
          <a:prstGeom prst="rect">
            <a:avLst/>
          </a:prstGeom>
        </p:spPr>
      </p:pic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BCB49313-AC43-A0A0-A24B-568B350591C5}"/>
              </a:ext>
            </a:extLst>
          </p:cNvPr>
          <p:cNvCxnSpPr>
            <a:cxnSpLocks/>
          </p:cNvCxnSpPr>
          <p:nvPr/>
        </p:nvCxnSpPr>
        <p:spPr>
          <a:xfrm flipH="1" flipV="1">
            <a:off x="6674009" y="4020661"/>
            <a:ext cx="191605" cy="122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AA33AD42-6349-2A12-3203-F6DBBCDB5C19}"/>
              </a:ext>
            </a:extLst>
          </p:cNvPr>
          <p:cNvCxnSpPr>
            <a:cxnSpLocks/>
          </p:cNvCxnSpPr>
          <p:nvPr/>
        </p:nvCxnSpPr>
        <p:spPr>
          <a:xfrm flipV="1">
            <a:off x="6304039" y="3988613"/>
            <a:ext cx="157495" cy="646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5AA1A1BB-DD29-C29B-D6DE-496B6ECA9E9E}"/>
              </a:ext>
            </a:extLst>
          </p:cNvPr>
          <p:cNvCxnSpPr>
            <a:cxnSpLocks/>
          </p:cNvCxnSpPr>
          <p:nvPr/>
        </p:nvCxnSpPr>
        <p:spPr>
          <a:xfrm flipV="1">
            <a:off x="5434080" y="4046216"/>
            <a:ext cx="426762" cy="1292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557E434C-062A-ADE1-5C65-51723E2B6E59}"/>
              </a:ext>
            </a:extLst>
          </p:cNvPr>
          <p:cNvSpPr txBox="1"/>
          <p:nvPr/>
        </p:nvSpPr>
        <p:spPr>
          <a:xfrm>
            <a:off x="4603129" y="3434805"/>
            <a:ext cx="107465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мышьяк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9687EEF-9F87-A3C6-1526-5A9333112E5B}"/>
              </a:ext>
            </a:extLst>
          </p:cNvPr>
          <p:cNvSpPr txBox="1"/>
          <p:nvPr/>
        </p:nvSpPr>
        <p:spPr>
          <a:xfrm>
            <a:off x="10993715" y="3139350"/>
            <a:ext cx="6122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ДДТ</a:t>
            </a:r>
          </a:p>
        </p:txBody>
      </p: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id="{CBA658F1-F9FD-41D3-07DC-8FCAE608044B}"/>
              </a:ext>
            </a:extLst>
          </p:cNvPr>
          <p:cNvCxnSpPr>
            <a:cxnSpLocks/>
          </p:cNvCxnSpPr>
          <p:nvPr/>
        </p:nvCxnSpPr>
        <p:spPr>
          <a:xfrm>
            <a:off x="5621308" y="3643442"/>
            <a:ext cx="951619" cy="292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Прямая со стрелкой 127">
            <a:extLst>
              <a:ext uri="{FF2B5EF4-FFF2-40B4-BE49-F238E27FC236}">
                <a16:creationId xmlns:a16="http://schemas.microsoft.com/office/drawing/2014/main" id="{A9E3F5DE-9924-6227-8D02-0334074B441B}"/>
              </a:ext>
            </a:extLst>
          </p:cNvPr>
          <p:cNvCxnSpPr>
            <a:cxnSpLocks/>
          </p:cNvCxnSpPr>
          <p:nvPr/>
        </p:nvCxnSpPr>
        <p:spPr>
          <a:xfrm flipH="1" flipV="1">
            <a:off x="10511968" y="3272419"/>
            <a:ext cx="560827" cy="43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84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0B696-4D07-9078-A7E9-5E6B2E62A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195" y="297346"/>
            <a:ext cx="5315609" cy="636104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Что входит в состав сигареты?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EDD3B2-25CA-8443-7970-3639368E0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50" y="1401853"/>
            <a:ext cx="6669819" cy="51524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контактные канцерогены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органоспецифические канцерогенные вещества </a:t>
            </a:r>
            <a:r>
              <a:rPr lang="ru-RU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(вызывают рак пищевода, поджелудочной железы, почечных лоханок, мочевого пузыря)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нитрозамины, образованные из никотина при реакции с компонентами воздуха </a:t>
            </a:r>
            <a:r>
              <a:rPr lang="ru-RU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(никель, кадмий, полоний-210)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никотин – наркотическое вещество, формирующее стойкую зависимость, повышает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тромбообразование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повреждает эндотелиальные клетки крупных и мелких сосудов, способствует развитию атеросклероза, мозгового кровообращения ишемической болезни сердца, гипертонии</a:t>
            </a:r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ECBE23-126D-F262-1E3E-B78A38EDA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0" y="185592"/>
            <a:ext cx="865707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C3DDBC-D75B-D179-E7EE-4F64D695B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59" y="1503812"/>
            <a:ext cx="2789917" cy="210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B7007-9582-11BC-108A-4542DD48B27F}"/>
              </a:ext>
            </a:extLst>
          </p:cNvPr>
          <p:cNvSpPr txBox="1"/>
          <p:nvPr/>
        </p:nvSpPr>
        <p:spPr>
          <a:xfrm>
            <a:off x="10750164" y="1601459"/>
            <a:ext cx="1113183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никотин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F1317D0-94A3-8B1E-DBC3-CA16CDA6AF1E}"/>
              </a:ext>
            </a:extLst>
          </p:cNvPr>
          <p:cNvCxnSpPr>
            <a:cxnSpLocks/>
          </p:cNvCxnSpPr>
          <p:nvPr/>
        </p:nvCxnSpPr>
        <p:spPr>
          <a:xfrm flipH="1">
            <a:off x="9406393" y="1852654"/>
            <a:ext cx="1590261" cy="14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A2D203-BD93-2275-E475-B8CBA7362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37" y="3855224"/>
            <a:ext cx="2789917" cy="210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13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5F99E-6699-979C-C0EB-1D3E313C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86" y="313287"/>
            <a:ext cx="5351228" cy="596348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Что входит в состав сигареты?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FF483F-D57D-BC67-13E3-7B9D02556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21" y="1563221"/>
            <a:ext cx="6058895" cy="4683318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Смолы - содержат большинство известных опухолеобразующих веществ твердой фазы табачного дыма </a:t>
            </a: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Кадмий - тяжелый металл, оказывает мощное токсическое действие на все клетки органов дыхания </a:t>
            </a: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Радиоактивный полоний- 210 - выраженный канцероген, адсорбируется в табачный дым из атмосферы и длительно остается в организме </a:t>
            </a:r>
            <a:r>
              <a:rPr lang="ru-RU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(период полураспада свыше 138 суток)</a:t>
            </a: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Окись углерода (СО) - связывается с гемоглобином </a:t>
            </a:r>
            <a:r>
              <a:rPr lang="ru-RU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(образует комплекс СО-гемоглобин – карбоксигемоглобин)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длительно циркулирует в крови, нарушая насыщение гемоглобина кислородом</a:t>
            </a:r>
          </a:p>
          <a:p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Бензапирен – химически устойчивый канцероген, с мутагенным воздействием на генетическом уровне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16A305-E69E-B49C-AC51-BD073A1F4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5" y="234128"/>
            <a:ext cx="865707" cy="8596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35C913-E486-C112-9C87-C7E425D16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20" y="1469742"/>
            <a:ext cx="3057432" cy="20785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B96F12-F304-5C82-E4A1-9711F6337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31" y="3627783"/>
            <a:ext cx="2512611" cy="269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19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9285B-E6AE-7DA6-7BC9-D0AC2F8B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806" y="333085"/>
            <a:ext cx="7369326" cy="492981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Курение и сердечно-сосудистая система</a:t>
            </a:r>
            <a:endParaRPr lang="ru-RU" sz="2400" spc="3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2649ED-C7F7-E7CE-BBAC-84BAC122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82" y="1441860"/>
            <a:ext cx="7307248" cy="5342810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r>
              <a:rPr lang="ru-RU" sz="6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Доставка кислорода к сердечной мышце резко нарушается из-за блокирования гемоглобина крови окисью углерода из табачного дыма</a:t>
            </a:r>
          </a:p>
          <a:p>
            <a:pPr marL="0" indent="0" algn="l">
              <a:buNone/>
            </a:pPr>
            <a:r>
              <a:rPr lang="ru-RU" sz="6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6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овышается кровяное давление: кровеносные сосуды сжимаются, вынуждая сердце работать с большей нагрузкой - сердце расширяется и повреждается</a:t>
            </a:r>
          </a:p>
          <a:p>
            <a:pPr marL="0" indent="0" algn="l">
              <a:buNone/>
            </a:pPr>
            <a:r>
              <a:rPr lang="ru-RU" sz="6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Повышается</a:t>
            </a:r>
            <a:r>
              <a:rPr lang="ru-RU" sz="6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уровень холестерина в крови </a:t>
            </a:r>
          </a:p>
          <a:p>
            <a:pPr marL="0" indent="0" algn="l">
              <a:buNone/>
            </a:pPr>
            <a:r>
              <a:rPr lang="ru-RU" sz="6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 курильщиков риск инфаркта миокарда в 4–5 раз выше, чем у некурящих! </a:t>
            </a:r>
            <a:r>
              <a:rPr lang="ru-RU" sz="6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</a:t>
            </a:r>
            <a:r>
              <a:rPr lang="ru-RU" sz="6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повышенном уровне холестерина в крови и высоком артериальном давлении риск развития сердечного приступа возрастает в 8 раз! </a:t>
            </a:r>
            <a:r>
              <a:rPr lang="ru-RU" sz="6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6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озговой инсульт происходит в 4–8 раз чаще, чем у некурящих!</a:t>
            </a:r>
          </a:p>
          <a:p>
            <a:pPr marL="0" indent="0" algn="l">
              <a:buNone/>
            </a:pPr>
            <a:r>
              <a:rPr lang="ru-RU" sz="6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Заядлые курильщики с повышенным кровяным давлением склонны к развитию злокачественной формы гипертонии </a:t>
            </a:r>
            <a:r>
              <a:rPr lang="ru-RU" sz="6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(более чем у трети курильщиков - 34,6% до 30 лет)</a:t>
            </a:r>
            <a:br>
              <a:rPr lang="ru-RU" sz="6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6400" b="1" i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ru-RU" sz="6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Курение табака - основная причина возникновения облитерирующего эндартериита сосудов нижних конечностей </a:t>
            </a:r>
            <a:r>
              <a:rPr lang="ru-RU" sz="6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(в 9 раз чаще, чем у некурящих)</a:t>
            </a:r>
          </a:p>
          <a:p>
            <a:pPr marL="0" indent="0">
              <a:buNone/>
            </a:pPr>
            <a:br>
              <a:rPr lang="ru-RU" sz="6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6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50E296-2310-017A-8D87-ED85C303D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2" y="274352"/>
            <a:ext cx="865707" cy="8596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EC041E-2B51-8222-9E1B-4AAB058B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9290" y="1752570"/>
            <a:ext cx="2073028" cy="14917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699DBB-B514-3641-99C8-EF0E845935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2223" r="19945" b="17370"/>
          <a:stretch/>
        </p:blipFill>
        <p:spPr>
          <a:xfrm>
            <a:off x="8301160" y="4113265"/>
            <a:ext cx="1351725" cy="16911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18124-87E2-C560-CD17-255CBAD134B8}"/>
              </a:ext>
            </a:extLst>
          </p:cNvPr>
          <p:cNvSpPr txBox="1"/>
          <p:nvPr/>
        </p:nvSpPr>
        <p:spPr>
          <a:xfrm>
            <a:off x="10540672" y="2598202"/>
            <a:ext cx="135172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сосуд </a:t>
            </a:r>
          </a:p>
          <a:p>
            <a:pPr algn="ctr"/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курящего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3787D-5D57-2604-A7A9-EFDCAE59B75A}"/>
              </a:ext>
            </a:extLst>
          </p:cNvPr>
          <p:cNvSpPr txBox="1"/>
          <p:nvPr/>
        </p:nvSpPr>
        <p:spPr>
          <a:xfrm>
            <a:off x="10437505" y="1752570"/>
            <a:ext cx="142584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сосуд </a:t>
            </a:r>
          </a:p>
          <a:p>
            <a:pPr algn="ctr"/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некурящего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D0142-2A4C-D6DB-9B5C-C7451B35169E}"/>
              </a:ext>
            </a:extLst>
          </p:cNvPr>
          <p:cNvSpPr txBox="1"/>
          <p:nvPr/>
        </p:nvSpPr>
        <p:spPr>
          <a:xfrm>
            <a:off x="9679092" y="4412933"/>
            <a:ext cx="207302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облитерирующий</a:t>
            </a:r>
          </a:p>
          <a:p>
            <a:pPr algn="ctr"/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эндартериит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2DA93EE-73EA-15E3-C519-98CD8C6CD312}"/>
              </a:ext>
            </a:extLst>
          </p:cNvPr>
          <p:cNvCxnSpPr>
            <a:cxnSpLocks/>
          </p:cNvCxnSpPr>
          <p:nvPr/>
        </p:nvCxnSpPr>
        <p:spPr>
          <a:xfrm flipH="1">
            <a:off x="10018789" y="1913738"/>
            <a:ext cx="612246" cy="254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E8985B4-D190-FDA3-DF5A-42E191D55AE5}"/>
              </a:ext>
            </a:extLst>
          </p:cNvPr>
          <p:cNvCxnSpPr>
            <a:cxnSpLocks/>
          </p:cNvCxnSpPr>
          <p:nvPr/>
        </p:nvCxnSpPr>
        <p:spPr>
          <a:xfrm flipH="1">
            <a:off x="10018789" y="2767384"/>
            <a:ext cx="696817" cy="158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ADE3A82-F1F5-D827-7C94-0BAF8056A1F9}"/>
              </a:ext>
            </a:extLst>
          </p:cNvPr>
          <p:cNvCxnSpPr>
            <a:cxnSpLocks/>
          </p:cNvCxnSpPr>
          <p:nvPr/>
        </p:nvCxnSpPr>
        <p:spPr>
          <a:xfrm flipH="1">
            <a:off x="9366637" y="4747377"/>
            <a:ext cx="572495" cy="25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D10821B-550A-5375-37B3-470D50C4EEF6}"/>
              </a:ext>
            </a:extLst>
          </p:cNvPr>
          <p:cNvCxnSpPr>
            <a:cxnSpLocks/>
          </p:cNvCxnSpPr>
          <p:nvPr/>
        </p:nvCxnSpPr>
        <p:spPr>
          <a:xfrm flipH="1">
            <a:off x="8730532" y="4731187"/>
            <a:ext cx="1208600" cy="3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12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97C73-0E72-CF35-970E-04551503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874" y="328268"/>
            <a:ext cx="5184251" cy="522515"/>
          </a:xfrm>
        </p:spPr>
        <p:txBody>
          <a:bodyPr>
            <a:normAutofit/>
          </a:bodyPr>
          <a:lstStyle/>
          <a:p>
            <a:pPr algn="ctr"/>
            <a:r>
              <a:rPr lang="ru-RU" sz="2400" b="1" spc="3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Курение и органы дыхания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4E240C-348B-04CF-20CC-DE482298D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90" y="1474966"/>
            <a:ext cx="5610824" cy="538303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4781550" algn="l"/>
              </a:tabLst>
            </a:pP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Курение – основной фактор риска заболеваний органов дыхания: хронического обструктивного заболевания легких </a:t>
            </a:r>
            <a:r>
              <a:rPr lang="ru-RU" sz="23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(ХОБЛ)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пневмонии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4781550" algn="l"/>
              </a:tabLst>
            </a:pP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ХОБЛ – это заболевание, при котором сужается и разрушается</a:t>
            </a:r>
            <a:r>
              <a:rPr lang="ru-RU" sz="23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бронхиальное дерево и легочные альвеолы</a:t>
            </a: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 нему относятся два основных заболевания – хронический бронхит и эмфизема </a:t>
            </a:r>
            <a:r>
              <a:rPr lang="ru-RU" sz="23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(у многих больных с ХОБЛ сочетаются оба заболевания) </a:t>
            </a:r>
            <a:endParaRPr lang="ru-RU" sz="2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4781550" algn="l"/>
              </a:tabLst>
            </a:pP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Хронический бронхит у курящих регистрируется в 5–7 раз чаще, чем у некурящих, осложняясь эмфиземой легких и пневмосклерозом!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781550" algn="l"/>
              </a:tabLst>
            </a:pP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Хронический бронхит проявляется кашлем с мокротой, что может быть начальной стадией инфекции дыхательных путей.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781550" algn="l"/>
              </a:tabLst>
            </a:pP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Эмфизема</a:t>
            </a:r>
            <a:r>
              <a:rPr lang="ru-RU" sz="23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патологический процесс, когда ткань вокруг альвеол изменяется (на рентгеновском снимке выглядят как отверстия в легких</a:t>
            </a:r>
            <a:r>
              <a:rPr lang="ru-RU" sz="23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главный симптом – одышка, </a:t>
            </a: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ашель менее выраженный, </a:t>
            </a: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бочкообразная грудная клетка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4781550" algn="l"/>
              </a:tabLst>
            </a:pP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Ранее начало курения </a:t>
            </a:r>
            <a:r>
              <a:rPr lang="ru-RU" sz="23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(до 18 лет)</a:t>
            </a:r>
            <a:r>
              <a:rPr lang="ru-RU" sz="23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риск заболеть ХОБЛ в </a:t>
            </a:r>
            <a:r>
              <a:rPr lang="ru-RU" sz="2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наиболее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продуктивном возрасте -</a:t>
            </a:r>
            <a:r>
              <a:rPr lang="ru-RU" sz="2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30–40 лет!  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6551B6-3B45-5B7B-9069-611175EFE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8" y="206734"/>
            <a:ext cx="865707" cy="859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A66E38-6ED9-58BD-3368-8F4A347BE944}"/>
              </a:ext>
            </a:extLst>
          </p:cNvPr>
          <p:cNvSpPr txBox="1"/>
          <p:nvPr/>
        </p:nvSpPr>
        <p:spPr>
          <a:xfrm>
            <a:off x="6615155" y="1493475"/>
            <a:ext cx="119269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Здоровые</a:t>
            </a:r>
          </a:p>
          <a:p>
            <a:pPr algn="ctr"/>
            <a:r>
              <a:rPr lang="ru-RU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легкие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BA7124-268D-E4C4-EBFA-22E2085DFC2F}"/>
              </a:ext>
            </a:extLst>
          </p:cNvPr>
          <p:cNvSpPr txBox="1"/>
          <p:nvPr/>
        </p:nvSpPr>
        <p:spPr>
          <a:xfrm>
            <a:off x="9731441" y="1493474"/>
            <a:ext cx="118944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Эмфизема</a:t>
            </a:r>
            <a:endParaRPr kumimoji="0" lang="ru-RU" sz="12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легких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2EBBF1-8B86-8E71-9A67-54EA9E82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50" y="1171672"/>
            <a:ext cx="1927040" cy="13669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D67A45-6FFE-AC27-92FD-C8707406A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72" y="2131235"/>
            <a:ext cx="4766718" cy="3920902"/>
          </a:xfrm>
          <a:prstGeom prst="rect">
            <a:avLst/>
          </a:prstGeom>
        </p:spPr>
      </p:pic>
      <p:pic>
        <p:nvPicPr>
          <p:cNvPr id="23" name="Рисунок 22" descr="Стрелка: небольшой изгиб со сплошной заливкой">
            <a:extLst>
              <a:ext uri="{FF2B5EF4-FFF2-40B4-BE49-F238E27FC236}">
                <a16:creationId xmlns:a16="http://schemas.microsoft.com/office/drawing/2014/main" id="{F4F30E69-D17C-BD05-1F00-8595E8EF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097697">
            <a:off x="6898572" y="3340614"/>
            <a:ext cx="732450" cy="270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D671648-95F5-FD30-4995-18A8653F70B3}"/>
              </a:ext>
            </a:extLst>
          </p:cNvPr>
          <p:cNvSpPr txBox="1"/>
          <p:nvPr/>
        </p:nvSpPr>
        <p:spPr>
          <a:xfrm>
            <a:off x="7199352" y="3731009"/>
            <a:ext cx="186416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межальвеолярные перегородки толщина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2-8 мкм</a:t>
            </a:r>
            <a:endParaRPr kumimoji="0" lang="ru-RU" sz="10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86EFB50-4DDE-6F89-F675-7FB79C37EA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88176">
            <a:off x="7033379" y="4455932"/>
            <a:ext cx="404184" cy="66022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99BC3C-F90B-959D-CE97-9DFEEA39F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1569">
            <a:off x="7821247" y="4659548"/>
            <a:ext cx="863044" cy="76119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CF8653-C407-6367-FDB6-A9F956C61F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1877">
            <a:off x="8541389" y="4489406"/>
            <a:ext cx="1142280" cy="11461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410CFFE-EC11-E552-1AAD-45A9C7D7C2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6989">
            <a:off x="9616890" y="4150441"/>
            <a:ext cx="1009996" cy="114614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A2E0AA-2793-D29A-3E58-486CD55E84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9869">
            <a:off x="9602221" y="2843411"/>
            <a:ext cx="1493649" cy="14448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B0D57D-1993-8397-58BA-0D3F41D0A107}"/>
              </a:ext>
            </a:extLst>
          </p:cNvPr>
          <p:cNvSpPr txBox="1"/>
          <p:nvPr/>
        </p:nvSpPr>
        <p:spPr>
          <a:xfrm>
            <a:off x="6440097" y="5632553"/>
            <a:ext cx="129978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компоненты дыма попадают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альвеолы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7296FA-3FF7-3B92-EF23-834722ACC8AC}"/>
              </a:ext>
            </a:extLst>
          </p:cNvPr>
          <p:cNvSpPr txBox="1"/>
          <p:nvPr/>
        </p:nvSpPr>
        <p:spPr>
          <a:xfrm>
            <a:off x="7845548" y="5967437"/>
            <a:ext cx="1685154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формируется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воспалительный</a:t>
            </a:r>
            <a:r>
              <a:rPr kumimoji="0" lang="ru-RU" sz="1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0B7C62-3E1F-B09E-2540-5AEE067DC33B}"/>
              </a:ext>
            </a:extLst>
          </p:cNvPr>
          <p:cNvSpPr txBox="1"/>
          <p:nvPr/>
        </p:nvSpPr>
        <p:spPr>
          <a:xfrm>
            <a:off x="9635911" y="5675015"/>
            <a:ext cx="132802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растворение</a:t>
            </a:r>
            <a:r>
              <a:rPr kumimoji="0" lang="ru-RU" sz="1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перегородок</a:t>
            </a:r>
            <a:endParaRPr kumimoji="0" lang="ru-RU" sz="10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4C89AB-7968-C399-EDDA-CCBF6659A015}"/>
              </a:ext>
            </a:extLst>
          </p:cNvPr>
          <p:cNvSpPr txBox="1"/>
          <p:nvPr/>
        </p:nvSpPr>
        <p:spPr>
          <a:xfrm>
            <a:off x="10275626" y="4800409"/>
            <a:ext cx="124684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spc="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образуется</a:t>
            </a:r>
            <a:r>
              <a:rPr kumimoji="0" lang="ru-RU" sz="1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полость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9AE47C-F263-47EF-FAEC-3B7B413E4A6B}"/>
              </a:ext>
            </a:extLst>
          </p:cNvPr>
          <p:cNvSpPr txBox="1"/>
          <p:nvPr/>
        </p:nvSpPr>
        <p:spPr>
          <a:xfrm>
            <a:off x="9106675" y="3859475"/>
            <a:ext cx="115516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отложение нагара 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5E22B9D3-1383-D667-A618-3FD9105D10D8}"/>
              </a:ext>
            </a:extLst>
          </p:cNvPr>
          <p:cNvCxnSpPr>
            <a:cxnSpLocks/>
          </p:cNvCxnSpPr>
          <p:nvPr/>
        </p:nvCxnSpPr>
        <p:spPr>
          <a:xfrm flipH="1">
            <a:off x="6898615" y="4094834"/>
            <a:ext cx="479736" cy="35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87895674-2910-61F9-053E-8EB92CFFAAC7}"/>
              </a:ext>
            </a:extLst>
          </p:cNvPr>
          <p:cNvCxnSpPr>
            <a:cxnSpLocks/>
          </p:cNvCxnSpPr>
          <p:nvPr/>
        </p:nvCxnSpPr>
        <p:spPr>
          <a:xfrm flipH="1">
            <a:off x="7170871" y="4088754"/>
            <a:ext cx="207939" cy="849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5CF89CB5-A98D-C4DF-1C56-910F36CACA25}"/>
              </a:ext>
            </a:extLst>
          </p:cNvPr>
          <p:cNvCxnSpPr>
            <a:cxnSpLocks/>
          </p:cNvCxnSpPr>
          <p:nvPr/>
        </p:nvCxnSpPr>
        <p:spPr>
          <a:xfrm>
            <a:off x="10058400" y="4131210"/>
            <a:ext cx="330519" cy="74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3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38C07-CED3-463A-4618-A676B7C5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524" y="418825"/>
            <a:ext cx="6355014" cy="421419"/>
          </a:xfrm>
        </p:spPr>
        <p:txBody>
          <a:bodyPr>
            <a:noAutofit/>
          </a:bodyPr>
          <a:lstStyle/>
          <a:p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Курение и репродуктивная система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23C9B-0443-DBD4-2E8B-6FC10FE0C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97" y="1113184"/>
            <a:ext cx="7506032" cy="5343276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ru-RU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Влияние 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мужской организм: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Никотин значительно снижает качество мужской спермы, формирует бесплодие, угнетает центры эрекции и эякуляции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Угарный газ нарушает нормальное кровообращение в половых органах и железах </a:t>
            </a:r>
            <a:r>
              <a:rPr lang="ru-RU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(развитие эректильной дисфункции и рака простаты)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Влияние на женский организм: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роблемы с зачатием и вынашиванием детей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Развитие внутриутробных патологий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анняя менопауза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азвитие остеопороза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 курящих женщин, принимающих оральные 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контрацептивы</a:t>
            </a: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высокий риск 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развития</a:t>
            </a:r>
            <a:r>
              <a:rPr lang="ru-RU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сердечных заболеваний, вероятность инсульта, склероза артерий и смерти от аневризмы аорты!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1BF239-B451-DA90-3386-25F0BDCC3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" y="182444"/>
            <a:ext cx="865707" cy="8596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AC6BF-F84E-9F14-B20D-340E76A2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29" y="3984035"/>
            <a:ext cx="2970249" cy="20176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06184F-8AC4-ABA0-49BD-DA56570274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522"/>
          <a:stretch/>
        </p:blipFill>
        <p:spPr>
          <a:xfrm>
            <a:off x="8024789" y="1237646"/>
            <a:ext cx="3081237" cy="225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230827-F65F-2479-676A-782F612CCA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8" b="98195" l="2690" r="97152">
                        <a14:foregroundMark x1="63449" y1="6137" x2="63449" y2="6137"/>
                        <a14:foregroundMark x1="92089" y1="25812" x2="92089" y2="25812"/>
                        <a14:foregroundMark x1="97152" y1="38448" x2="97152" y2="38448"/>
                        <a14:foregroundMark x1="6962" y1="36101" x2="6962" y2="36101"/>
                        <a14:foregroundMark x1="2690" y1="37726" x2="2690" y2="37726"/>
                        <a14:foregroundMark x1="26741" y1="94585" x2="26741" y2="94585"/>
                        <a14:foregroundMark x1="27690" y1="98375" x2="27690" y2="98375"/>
                        <a14:foregroundMark x1="72943" y1="22383" x2="72943" y2="22383"/>
                        <a14:foregroundMark x1="72785" y1="25812" x2="72785" y2="24368"/>
                        <a14:foregroundMark x1="71835" y1="20397" x2="73576" y2="22563"/>
                        <a14:foregroundMark x1="57120" y1="18051" x2="58544" y2="23285"/>
                        <a14:foregroundMark x1="60918" y1="2708" x2="60918" y2="2708"/>
                        <a14:foregroundMark x1="68354" y1="3249" x2="68354" y2="3249"/>
                        <a14:foregroundMark x1="68829" y1="3249" x2="68829" y2="3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9829">
            <a:off x="9078349" y="2505792"/>
            <a:ext cx="1072379" cy="9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09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E9ED9-39A9-B447-DDE5-B08D67C31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555" y="287094"/>
            <a:ext cx="6960890" cy="629289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Курение табака и нервно-психическое состояние организма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D5AA5-73A4-23B7-9D8E-381B71595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58" y="1482920"/>
            <a:ext cx="6241774" cy="490595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 многих курильщиков наблюдаются: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астено-невротические симптомы: повышенная раздражительность, вялость, рассеянность, общая слабость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 12,5% – психопатоподобные состояния: расстройство настроения, гневливость,  злобность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Исследования мозга курильщиков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(электроэнцефалография,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реоэнцефалография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выявили нарушение функций глубоких структур мозга и уменьшение кровенаполнения сосудов, замедление кровотока, повышение и неустойчивость тонуса сосудов, венозное полнокровие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48E7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После прекращения курения эти изменения на ЭЭГ и РЭГ постепенно исчезали, что указывало на связь их с курением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9283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0361F-35E6-FE2B-C9AF-6AF9A8931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4" y="171932"/>
            <a:ext cx="865707" cy="8596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A96A10-EC22-94DA-544F-A4FC49291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74" y="3869524"/>
            <a:ext cx="2892874" cy="220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E6D354-E06C-B3FA-5EFE-5B3DD5CAA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47" y="1379546"/>
            <a:ext cx="2962117" cy="22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94971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Современное наложение</Template>
  <TotalTime>3415</TotalTime>
  <Words>2210</Words>
  <Application>Microsoft Office PowerPoint</Application>
  <PresentationFormat>Широкоэкранный</PresentationFormat>
  <Paragraphs>351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Nova Light</vt:lpstr>
      <vt:lpstr>Calibri</vt:lpstr>
      <vt:lpstr>Elephant</vt:lpstr>
      <vt:lpstr>Futura PT Medium</vt:lpstr>
      <vt:lpstr>Times New Roman</vt:lpstr>
      <vt:lpstr>Wingdings</vt:lpstr>
      <vt:lpstr>ModOverlayVTI</vt:lpstr>
      <vt:lpstr>Презентация PowerPoint</vt:lpstr>
      <vt:lpstr>Курение в современных условиях</vt:lpstr>
      <vt:lpstr>Что входит в состав сигареты?</vt:lpstr>
      <vt:lpstr>Что входит в состав сигареты?</vt:lpstr>
      <vt:lpstr>Что входит в состав сигареты?</vt:lpstr>
      <vt:lpstr>Курение и сердечно-сосудистая система</vt:lpstr>
      <vt:lpstr>Курение и органы дыхания</vt:lpstr>
      <vt:lpstr>Курение и репродуктивная система</vt:lpstr>
      <vt:lpstr>Курение табака и нервно-психическое состояние организма</vt:lpstr>
      <vt:lpstr>Опасные альтернативы обычному курению</vt:lpstr>
      <vt:lpstr>Пассивное курение</vt:lpstr>
      <vt:lpstr> Алкоголизм - серьёзная проблема современности  </vt:lpstr>
      <vt:lpstr>Отличие подросткового организма от взрослого</vt:lpstr>
      <vt:lpstr>   Безопасной дозы алкоголя не существует! </vt:lpstr>
      <vt:lpstr> Наиболее уязвимые  органы и системы при употреблении алкоголя </vt:lpstr>
      <vt:lpstr>Влияние алкоголя на кровь</vt:lpstr>
      <vt:lpstr> Стадии употребления алкоголя </vt:lpstr>
      <vt:lpstr>Алкогольное отравление (интоксикация)</vt:lpstr>
      <vt:lpstr>Алкогольное отравление (интоксикация)</vt:lpstr>
      <vt:lpstr>   Официальный портал Минздрава России о Вашем здоровье: www.takzdorovo.ru</vt:lpstr>
      <vt:lpstr>Официальный портал Минздрава России о Вашем здоровье: www.takzdorovo.ru</vt:lpstr>
      <vt:lpstr>Презентация PowerPoint</vt:lpstr>
      <vt:lpstr>       Где получить помощь?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Eva</dc:creator>
  <cp:lastModifiedBy>Ольга</cp:lastModifiedBy>
  <cp:revision>118</cp:revision>
  <dcterms:created xsi:type="dcterms:W3CDTF">2023-03-02T02:04:52Z</dcterms:created>
  <dcterms:modified xsi:type="dcterms:W3CDTF">2024-03-21T01:41:16Z</dcterms:modified>
</cp:coreProperties>
</file>