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4"/>
  </p:sldMasterIdLst>
  <p:notesMasterIdLst>
    <p:notesMasterId r:id="rId27"/>
  </p:notesMasterIdLst>
  <p:handoutMasterIdLst>
    <p:handoutMasterId r:id="rId28"/>
  </p:handoutMasterIdLst>
  <p:sldIdLst>
    <p:sldId id="302" r:id="rId5"/>
    <p:sldId id="321" r:id="rId6"/>
    <p:sldId id="322" r:id="rId7"/>
    <p:sldId id="323" r:id="rId8"/>
    <p:sldId id="324" r:id="rId9"/>
    <p:sldId id="330" r:id="rId10"/>
    <p:sldId id="331" r:id="rId11"/>
    <p:sldId id="333" r:id="rId12"/>
    <p:sldId id="334" r:id="rId13"/>
    <p:sldId id="332" r:id="rId14"/>
    <p:sldId id="335" r:id="rId15"/>
    <p:sldId id="336" r:id="rId16"/>
    <p:sldId id="339" r:id="rId17"/>
    <p:sldId id="340" r:id="rId18"/>
    <p:sldId id="341" r:id="rId19"/>
    <p:sldId id="338" r:id="rId20"/>
    <p:sldId id="342" r:id="rId21"/>
    <p:sldId id="316" r:id="rId22"/>
    <p:sldId id="343" r:id="rId23"/>
    <p:sldId id="349" r:id="rId24"/>
    <p:sldId id="344" r:id="rId25"/>
    <p:sldId id="347" r:id="rId2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6" autoAdjust="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верхнего колонтитула 1">
            <a:extLst>
              <a:ext uri="{FF2B5EF4-FFF2-40B4-BE49-F238E27FC236}">
                <a16:creationId xmlns:a16="http://schemas.microsoft.com/office/drawing/2014/main" id="{9457BDD2-FD8F-DB97-3B52-B87D6F3C20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Местозаполнитель даты 2">
            <a:extLst>
              <a:ext uri="{FF2B5EF4-FFF2-40B4-BE49-F238E27FC236}">
                <a16:creationId xmlns:a16="http://schemas.microsoft.com/office/drawing/2014/main" id="{79B646F6-9457-BD67-7C83-65FAA5E751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AE172289-79D2-4431-A12B-43817FB92575}" type="datetime1">
              <a:rPr lang="ru-RU" smtClean="0"/>
              <a:t>12.03.2025</a:t>
            </a:fld>
            <a:endParaRPr lang="ru-RU" dirty="0"/>
          </a:p>
        </p:txBody>
      </p:sp>
      <p:sp>
        <p:nvSpPr>
          <p:cNvPr id="4" name="Местозаполнитель нижнего колонтитула 3">
            <a:extLst>
              <a:ext uri="{FF2B5EF4-FFF2-40B4-BE49-F238E27FC236}">
                <a16:creationId xmlns:a16="http://schemas.microsoft.com/office/drawing/2014/main" id="{12D0DE2B-367D-0F52-FAA8-3ACF1E4EAA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id="{8C8C8EAA-C094-412A-F8A7-2165B600C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9D88172-A614-444B-9E98-71B10C8CDE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580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Местозаполнитель даты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8AEEC7E7-35EE-4598-B50C-869E10191483}" type="datetime1">
              <a:rPr lang="ru-RU" smtClean="0"/>
              <a:pPr/>
              <a:t>12.03.2025</a:t>
            </a:fld>
            <a:endParaRPr lang="ru-RU" dirty="0"/>
          </a:p>
        </p:txBody>
      </p:sp>
      <p:sp>
        <p:nvSpPr>
          <p:cNvPr id="4" name="Местозаполнитель изображения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" name="Местозаполнитель 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главные стили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Место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7" name="Местозаполнитель номера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C30E6F85-6220-421D-9203-84F526C4C60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427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9B925-E14B-0524-0B11-BFB4A8FAE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6D03F9DE-3700-0106-80B5-69154066F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353055BE-2717-EE8A-5E06-F3D8BD164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B3A029E9-7985-115A-1C9F-02BFE705B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376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66F11-3FDC-5BDC-46D5-EFBA9FC85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D31BF87E-CAC5-736B-8104-6892C66B8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0637E3F5-8D45-500A-A98E-9F282AD91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EC34D2F1-5CEC-3B8C-EB46-85D5FA5DF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5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F621C-C0F5-884E-E15A-5D8DB7310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1D815789-09BF-D40B-82A8-87B0D5BC3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FCDD56E1-1939-3F7E-B563-538213CA5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FF1C7A0F-ED5E-D36B-681B-4D21FC7E6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01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F3705-3090-92B8-8874-FFE55A906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3C8C67B0-6423-21F9-3199-491D159039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18B280F6-6DB7-129F-D5E1-F2630970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ECF278C4-0CD3-519F-3A39-DCFEC64EE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71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41F95-B050-F575-A08E-39FC4708E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698BE226-3D34-0C26-493D-E25269E54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BB48FCE8-85B2-3915-46F4-62B41DC021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4D77180A-44CA-6BF0-AB1C-E28AA15B8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008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5F46-E0C6-B427-0A94-89AE872E7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8A356BA1-F4D8-B56E-5922-FD9BEF875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D5769FEC-4FF2-50E7-58E9-77C225E2F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F16D0749-D858-CBEE-9340-172B6632E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2092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7780A-DA43-DBFD-0A86-6A1EECA8D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B61BB795-83ED-9235-7F0B-5BCF142A4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E8D1BABE-59D3-23F1-F016-5AA7F7CF1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D27D8626-2C2F-5083-4132-412D30883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689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8D43F-A144-E120-7744-CF86DB60D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B7A7EB81-B509-07DD-DD66-CA643D787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2417DBD0-6FFD-3B3F-56DE-9488E17BA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02462EB2-27D2-61D0-7E7B-6078E28A8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892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37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B28C2-6BCB-4BA7-0213-35462D16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EEB71C2E-6BE5-DCE2-BA89-9CEA9855D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6F3BEF8F-4240-359D-5394-B3F3471CB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A02E1FC8-9F91-5E46-4D6F-8E46C1662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970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51E82-ECFE-46A5-363F-31B58475F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A1E79326-C03F-7020-BAAB-92F073C9D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A5CBDE36-1737-3B9F-B25A-D2AA3654F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B00C99B4-1423-FBF3-54DB-9F1FB37A90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503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9A3C4-D567-67A5-45F0-1655384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B65F6BF2-2A1A-3C51-3036-86DEA4F4BF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7EA2B8D2-9C0F-BA1B-A0AA-F25AB6D0B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48AC5FC3-CB00-6D56-F592-98F157534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559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600B6-E8CB-517D-4EAB-688226B45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00FA2C67-4785-4BC1-5A37-393259333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836F2DAC-D208-2B7A-E59D-16D4C9B85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9D5F2FE0-989D-0542-B33C-69EAED56A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0462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C3B46-0CB4-7AE3-CF6A-3290E94A5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EB1C68F2-6258-A253-7649-ADD2EF6EF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6B8D4346-88D9-C0DF-6602-29A8989A8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C1232765-9159-C8B2-2639-686B51DE7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29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5DE5-FA86-5FE4-F772-D68F9CCA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2A7AC3C0-5A0C-D177-DDB6-944294786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164C35FD-EC34-07D8-AA3B-16E0B6CE9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A2CFD881-B07A-B28F-29A8-D885AE6B61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7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1FE28-522D-5DB3-CB0B-20B2BE903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D4595600-476A-E1C0-1EE9-9937F302D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7E01F953-702E-E529-B5AF-646A24203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00CEF271-7A5C-36FD-2069-CBA4B5356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99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91DE9-834B-4DBE-8802-901DF421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0667A511-0AD2-8C2D-492B-487EAE62C6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FE0C8F8B-24AF-3C20-1789-CE44F231A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5A9DAF60-C323-A000-787A-7EE39A730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47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04EEB-FAC6-3F43-E6D7-19258409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8FECC1D7-D389-B80A-237C-F22A85316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E14D673E-4E19-778D-E770-12506F939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3E28F7C0-73D3-DB93-F394-E294672D9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6661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C7E74-78F8-E138-DB61-847774A64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15AEAB4E-74A5-798D-1AEC-BB22D47F0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A42B7944-3087-C945-660C-F96D25DF9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9D988412-EE21-3935-2D48-CF17231CB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79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B8C20-2F30-03B3-4594-AF8636C1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83EB6E51-9AD8-0125-92AF-89E712D82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0DD456B0-0266-6AAB-2897-A6AD27894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37958140-5543-5FA2-9CD4-C17176A9B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35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FE73-91F9-7980-C8F0-C320F724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номера слайда 1">
            <a:extLst>
              <a:ext uri="{FF2B5EF4-FFF2-40B4-BE49-F238E27FC236}">
                <a16:creationId xmlns:a16="http://schemas.microsoft.com/office/drawing/2014/main" id="{24092D4B-0A8F-C184-BF4B-D98EF3250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естозаполнитель заметки 2">
            <a:extLst>
              <a:ext uri="{FF2B5EF4-FFF2-40B4-BE49-F238E27FC236}">
                <a16:creationId xmlns:a16="http://schemas.microsoft.com/office/drawing/2014/main" id="{632EC74C-E3D4-36E3-25D3-F426E6D9D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3CBF7409-11BF-A127-D3F4-CCEA5D450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30E6F85-6220-421D-9203-84F526C4C605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44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58121AD-8518-1695-111E-C8CFF8A3D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sp useBgFill="1"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-2" y="0"/>
              <a:ext cx="6096001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marL="285750" indent="-285750" algn="ctr" rtl="0">
                <a:buFont typeface="Arial" panose="020B0604020202020204" pitchFamily="34" charset="0"/>
                <a:buChar char="•"/>
              </a:pPr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230DFABF-2A96-46EC-8C35-1C4A9D0A0739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3489960" y="822961"/>
              <a:ext cx="5212080" cy="5212080"/>
            </a:xfrm>
            <a:prstGeom prst="ellipse">
              <a:avLst/>
            </a:pr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6" name="Полилиния: Фигура 19">
            <a:extLst>
              <a:ext uri="{FF2B5EF4-FFF2-40B4-BE49-F238E27FC236}">
                <a16:creationId xmlns:a16="http://schemas.microsoft.com/office/drawing/2014/main" id="{9829D3BA-2CE1-52FA-09B7-96BDEAF53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3124200" y="459028"/>
            <a:ext cx="5943600" cy="5939944"/>
          </a:xfrm>
          <a:prstGeom prst="ellipse">
            <a:avLst/>
          </a:prstGeom>
          <a:gradFill flip="none" rotWithShape="1">
            <a:gsLst>
              <a:gs pos="7000">
                <a:schemeClr val="accent5">
                  <a:alpha val="30000"/>
                </a:schemeClr>
              </a:gs>
              <a:gs pos="100000">
                <a:schemeClr val="accent3">
                  <a:alpha val="2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1731702"/>
            <a:ext cx="10241280" cy="3394596"/>
          </a:xfrm>
        </p:spPr>
        <p:txBody>
          <a:bodyPr rtlCol="0" anchor="ctr" anchorCtr="0"/>
          <a:lstStyle>
            <a:lvl1pPr algn="ctr">
              <a:defRPr lang="ru-RU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53DD31-8C23-CEA0-7016-E263E3AE4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401228"/>
            <a:ext cx="12192000" cy="456772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5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71278" y="445231"/>
            <a:ext cx="6861903" cy="597954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6001831" y="218573"/>
            <a:ext cx="6400800" cy="5979538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7513392" y="1730137"/>
            <a:ext cx="3377678" cy="597953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3">
                  <a:lumMod val="75000"/>
                  <a:alpha val="8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ED625ADC-8F5C-4D24-FB31-E0A0566E6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82880" y="572611"/>
            <a:ext cx="5676110" cy="5167469"/>
          </a:xfrm>
          <a:custGeom>
            <a:avLst/>
            <a:gdLst>
              <a:gd name="connsiteX0" fmla="*/ 2370046 w 5676110"/>
              <a:gd name="connsiteY0" fmla="*/ 0 h 5167469"/>
              <a:gd name="connsiteX1" fmla="*/ 2370046 w 5676110"/>
              <a:gd name="connsiteY1" fmla="*/ 5165927 h 5167469"/>
              <a:gd name="connsiteX2" fmla="*/ 5676110 w 5676110"/>
              <a:gd name="connsiteY2" fmla="*/ 5165927 h 5167469"/>
              <a:gd name="connsiteX3" fmla="*/ 5676110 w 5676110"/>
              <a:gd name="connsiteY3" fmla="*/ 0 h 5167469"/>
              <a:gd name="connsiteX4" fmla="*/ 0 w 5676110"/>
              <a:gd name="connsiteY4" fmla="*/ 2584289 h 5167469"/>
              <a:gd name="connsiteX5" fmla="*/ 2273104 w 5676110"/>
              <a:gd name="connsiteY5" fmla="*/ 5162459 h 5167469"/>
              <a:gd name="connsiteX6" fmla="*/ 2370044 w 5676110"/>
              <a:gd name="connsiteY6" fmla="*/ 5167469 h 5167469"/>
              <a:gd name="connsiteX7" fmla="*/ 2370043 w 5676110"/>
              <a:gd name="connsiteY7" fmla="*/ 1109 h 5167469"/>
              <a:gd name="connsiteX8" fmla="*/ 2273104 w 5676110"/>
              <a:gd name="connsiteY8" fmla="*/ 6119 h 5167469"/>
              <a:gd name="connsiteX9" fmla="*/ 0 w 5676110"/>
              <a:gd name="connsiteY9" fmla="*/ 2584289 h 516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76110" h="5167469">
                <a:moveTo>
                  <a:pt x="2370046" y="0"/>
                </a:moveTo>
                <a:lnTo>
                  <a:pt x="2370046" y="5165927"/>
                </a:lnTo>
                <a:lnTo>
                  <a:pt x="5676110" y="5165927"/>
                </a:lnTo>
                <a:lnTo>
                  <a:pt x="5676110" y="0"/>
                </a:lnTo>
                <a:close/>
                <a:moveTo>
                  <a:pt x="0" y="2584289"/>
                </a:moveTo>
                <a:cubicBezTo>
                  <a:pt x="0" y="3926109"/>
                  <a:pt x="996335" y="5029746"/>
                  <a:pt x="2273104" y="5162459"/>
                </a:cubicBezTo>
                <a:lnTo>
                  <a:pt x="2370044" y="5167469"/>
                </a:lnTo>
                <a:lnTo>
                  <a:pt x="2370043" y="1109"/>
                </a:lnTo>
                <a:lnTo>
                  <a:pt x="2273104" y="6119"/>
                </a:lnTo>
                <a:cubicBezTo>
                  <a:pt x="996335" y="138833"/>
                  <a:pt x="0" y="1242470"/>
                  <a:pt x="0" y="2584289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2"/>
              </a:gs>
              <a:gs pos="26000">
                <a:srgbClr val="C95A84"/>
              </a:gs>
              <a:gs pos="65000">
                <a:schemeClr val="accent6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7704887" y="942890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B0C4-4982-9534-E355-6F700CA6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492" y="548640"/>
            <a:ext cx="5300038" cy="2194560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0" name="Местозаполнитель нижнего колонтитула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2637200" y="2720615"/>
            <a:ext cx="5731597" cy="45720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5" name="Местозаполнитель содержимого 6">
            <a:extLst>
              <a:ext uri="{FF2B5EF4-FFF2-40B4-BE49-F238E27FC236}">
                <a16:creationId xmlns:a16="http://schemas.microsoft.com/office/drawing/2014/main" id="{0B619215-4E74-E001-1C4D-1EAAF5DA120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65955" y="1551008"/>
            <a:ext cx="4739422" cy="4264006"/>
          </a:xfrm>
        </p:spPr>
        <p:txBody>
          <a:bodyPr lIns="274320" rtlCol="0" anchor="ctr">
            <a:noAutofit/>
          </a:bodyPr>
          <a:lstStyle>
            <a:lvl1pPr marL="342900" indent="-342900">
              <a:spcBef>
                <a:spcPts val="1000"/>
              </a:spcBef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</a:defRPr>
            </a:lvl1pPr>
            <a:lvl2pPr marL="690372" indent="-34290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2pPr>
            <a:lvl3pPr marL="1200150" indent="-28575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3pPr>
            <a:lvl4pPr marL="1540764" indent="-34290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4pPr>
            <a:lvl5pPr marL="2114550" indent="-285750">
              <a:spcBef>
                <a:spcPts val="1000"/>
              </a:spcBef>
              <a:buFont typeface="Arial" panose="020B0604020202020204" pitchFamily="34" charset="0"/>
              <a:buChar char="•"/>
              <a:defRPr lang="ru-RU" sz="2000"/>
            </a:lvl5pPr>
          </a:lstStyle>
          <a:p>
            <a:pPr lvl="0" rtl="0"/>
            <a:r>
              <a:rPr lang="ru-RU" noProof="0" dirty="0"/>
              <a:t>Щелкните, чтобы добавить текст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Местозаполнитель содержимого 2">
            <a:extLst>
              <a:ext uri="{FF2B5EF4-FFF2-40B4-BE49-F238E27FC236}">
                <a16:creationId xmlns:a16="http://schemas.microsoft.com/office/drawing/2014/main" id="{8264404F-5F25-5592-752D-3FD61806AFC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696492" y="3227402"/>
            <a:ext cx="5300038" cy="3004406"/>
          </a:xfrm>
        </p:spPr>
        <p:txBody>
          <a:bodyPr rtlCol="0" anchor="ctr">
            <a:normAutofit/>
          </a:bodyPr>
          <a:lstStyle>
            <a:lvl1pPr marL="347472" indent="-457200" algn="l">
              <a:spcBef>
                <a:spcPts val="1000"/>
              </a:spcBef>
              <a:buFont typeface="+mj-lt"/>
              <a:buAutoNum type="arabicPeriod"/>
              <a:defRPr lang="ru-RU" sz="2000">
                <a:solidFill>
                  <a:schemeClr val="tx1"/>
                </a:solidFill>
              </a:defRPr>
            </a:lvl1pPr>
            <a:lvl2pPr marL="914400" indent="-457200">
              <a:spcBef>
                <a:spcPts val="1000"/>
              </a:spcBef>
              <a:buFont typeface="+mj-lt"/>
              <a:buAutoNum type="alphaLcPeriod"/>
              <a:defRPr lang="ru-RU"/>
            </a:lvl2pPr>
            <a:lvl3pPr marL="1143000" indent="-342900">
              <a:spcBef>
                <a:spcPts val="1000"/>
              </a:spcBef>
              <a:buFont typeface="+mj-lt"/>
              <a:buAutoNum type="arabicParenR"/>
              <a:defRPr lang="ru-RU"/>
            </a:lvl3pPr>
            <a:lvl4pPr marL="1600200" indent="-342900">
              <a:spcBef>
                <a:spcPts val="1000"/>
              </a:spcBef>
              <a:buFont typeface="+mj-lt"/>
              <a:buAutoNum type="alphaLcPeriod"/>
              <a:defRPr lang="ru-RU"/>
            </a:lvl4pPr>
            <a:lvl5pPr marL="2057400" indent="-342900">
              <a:spcBef>
                <a:spcPts val="1000"/>
              </a:spcBef>
              <a:buFont typeface="+mj-lt"/>
              <a:buAutoNum type="romanLcPeriod"/>
              <a:defRPr lang="ru-RU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  <a:p>
            <a:pPr lvl="0" rtl="0"/>
            <a:endParaRPr lang="ru-RU" noProof="0" dirty="0"/>
          </a:p>
        </p:txBody>
      </p:sp>
      <p:sp>
        <p:nvSpPr>
          <p:cNvPr id="35" name="Местозаполнитель даты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36" name="Местозаполнитель номера слайда 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1352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152400" y="161109"/>
            <a:ext cx="6400800" cy="609446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2071713" y="2385989"/>
            <a:ext cx="1951041" cy="609446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1810016" y="1721821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75528" y="-614277"/>
            <a:ext cx="4400609" cy="5637268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8" name="Полилиния 7">
            <a:extLst>
              <a:ext uri="{FF2B5EF4-FFF2-40B4-BE49-F238E27FC236}">
                <a16:creationId xmlns:a16="http://schemas.microsoft.com/office/drawing/2014/main" id="{ED625ADC-8F5C-4D24-FB31-E0A0566E6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6314338" y="572611"/>
            <a:ext cx="5676110" cy="5167469"/>
          </a:xfrm>
          <a:custGeom>
            <a:avLst/>
            <a:gdLst>
              <a:gd name="connsiteX0" fmla="*/ 2370046 w 5676110"/>
              <a:gd name="connsiteY0" fmla="*/ 0 h 5167469"/>
              <a:gd name="connsiteX1" fmla="*/ 2370046 w 5676110"/>
              <a:gd name="connsiteY1" fmla="*/ 5165927 h 5167469"/>
              <a:gd name="connsiteX2" fmla="*/ 5676110 w 5676110"/>
              <a:gd name="connsiteY2" fmla="*/ 5165927 h 5167469"/>
              <a:gd name="connsiteX3" fmla="*/ 5676110 w 5676110"/>
              <a:gd name="connsiteY3" fmla="*/ 0 h 5167469"/>
              <a:gd name="connsiteX4" fmla="*/ 0 w 5676110"/>
              <a:gd name="connsiteY4" fmla="*/ 2584289 h 5167469"/>
              <a:gd name="connsiteX5" fmla="*/ 2273104 w 5676110"/>
              <a:gd name="connsiteY5" fmla="*/ 5162459 h 5167469"/>
              <a:gd name="connsiteX6" fmla="*/ 2370044 w 5676110"/>
              <a:gd name="connsiteY6" fmla="*/ 5167469 h 5167469"/>
              <a:gd name="connsiteX7" fmla="*/ 2370043 w 5676110"/>
              <a:gd name="connsiteY7" fmla="*/ 1109 h 5167469"/>
              <a:gd name="connsiteX8" fmla="*/ 2273104 w 5676110"/>
              <a:gd name="connsiteY8" fmla="*/ 6119 h 5167469"/>
              <a:gd name="connsiteX9" fmla="*/ 0 w 5676110"/>
              <a:gd name="connsiteY9" fmla="*/ 2584289 h 516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76110" h="5167469">
                <a:moveTo>
                  <a:pt x="2370046" y="0"/>
                </a:moveTo>
                <a:lnTo>
                  <a:pt x="2370046" y="5165927"/>
                </a:lnTo>
                <a:lnTo>
                  <a:pt x="5676110" y="5165927"/>
                </a:lnTo>
                <a:lnTo>
                  <a:pt x="5676110" y="0"/>
                </a:lnTo>
                <a:close/>
                <a:moveTo>
                  <a:pt x="0" y="2584289"/>
                </a:moveTo>
                <a:cubicBezTo>
                  <a:pt x="0" y="3926109"/>
                  <a:pt x="996335" y="5029746"/>
                  <a:pt x="2273104" y="5162459"/>
                </a:cubicBezTo>
                <a:lnTo>
                  <a:pt x="2370044" y="5167469"/>
                </a:lnTo>
                <a:lnTo>
                  <a:pt x="2370043" y="1109"/>
                </a:lnTo>
                <a:lnTo>
                  <a:pt x="2273104" y="6119"/>
                </a:lnTo>
                <a:cubicBezTo>
                  <a:pt x="996335" y="138833"/>
                  <a:pt x="0" y="1242470"/>
                  <a:pt x="0" y="2584289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2"/>
              </a:gs>
              <a:gs pos="26000">
                <a:srgbClr val="C95A84"/>
              </a:gs>
              <a:gs pos="65000">
                <a:schemeClr val="accent6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B0C4-4982-9534-E355-6F700CA6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189782"/>
            <a:ext cx="5219086" cy="3830130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0" name="Местозаполнитель нижнего колонтитула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39649" y="1823065"/>
            <a:ext cx="3936495" cy="45720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3" name="Местозаполнитель содержимого 2">
            <a:extLst>
              <a:ext uri="{FF2B5EF4-FFF2-40B4-BE49-F238E27FC236}">
                <a16:creationId xmlns:a16="http://schemas.microsoft.com/office/drawing/2014/main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887059" y="2009950"/>
            <a:ext cx="4529559" cy="3725411"/>
          </a:xfrm>
        </p:spPr>
        <p:txBody>
          <a:bodyPr rtlCol="0" anchor="ctr">
            <a:normAutofit/>
          </a:bodyPr>
          <a:lstStyle>
            <a:lvl1pPr marL="457200" indent="-228600" algn="l">
              <a:buFont typeface="Arial" panose="020B0604020202020204" pitchFamily="34" charset="0"/>
              <a:buChar char="•"/>
              <a:defRPr lang="ru-RU"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lang="ru-RU"/>
            </a:lvl2pPr>
            <a:lvl3pPr marL="1200150" indent="-285750">
              <a:buFont typeface="Arial" panose="020B0604020202020204" pitchFamily="34" charset="0"/>
              <a:buChar char="•"/>
              <a:defRPr lang="ru-RU"/>
            </a:lvl3pPr>
            <a:lvl4pPr marL="1657350" indent="-285750">
              <a:buFont typeface="Arial" panose="020B0604020202020204" pitchFamily="34" charset="0"/>
              <a:buChar char="•"/>
              <a:defRPr lang="ru-RU"/>
            </a:lvl4pPr>
            <a:lvl5pPr marL="2114550" indent="-285750">
              <a:buFont typeface="Arial" panose="020B0604020202020204" pitchFamily="34" charset="0"/>
              <a:buChar char="•"/>
              <a:defRPr lang="ru-RU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35" name="Местозаполнитель даты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36" name="Местозаполнитель номера слайда 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fld id="{39A857F5-96C8-461D-A78C-38E92FE1C5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972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E402A4-F264-4871-DFF1-9A34F1F19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82" y="0"/>
            <a:ext cx="12252955" cy="6858000"/>
            <a:chOff x="-30482" y="0"/>
            <a:chExt cx="12252955" cy="6858000"/>
          </a:xfrm>
        </p:grpSpPr>
        <p:sp useBgFill="1"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-425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-30482" y="0"/>
              <a:ext cx="6553723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marL="285750" indent="-285750" algn="ctr" rtl="0">
                <a:buFont typeface="Arial" panose="020B0604020202020204" pitchFamily="34" charset="0"/>
                <a:buChar char="•"/>
              </a:pPr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230DFABF-2A96-46EC-8C35-1C4A9D0A0739}"/>
                </a:ext>
              </a:extLst>
            </p:cNvPr>
            <p:cNvSpPr/>
            <p:nvPr userDrawn="1"/>
          </p:nvSpPr>
          <p:spPr>
            <a:xfrm flipH="1">
              <a:off x="6523243" y="469850"/>
              <a:ext cx="3170572" cy="6387725"/>
            </a:xfrm>
            <a:custGeom>
              <a:avLst/>
              <a:gdLst>
                <a:gd name="connsiteX0" fmla="*/ 0 w 4065484"/>
                <a:gd name="connsiteY0" fmla="*/ 4424531 h 8849062"/>
                <a:gd name="connsiteX1" fmla="*/ 3899197 w 4065484"/>
                <a:gd name="connsiteY1" fmla="*/ 8840480 h 8849062"/>
                <a:gd name="connsiteX2" fmla="*/ 4065484 w 4065484"/>
                <a:gd name="connsiteY2" fmla="*/ 8849062 h 8849062"/>
                <a:gd name="connsiteX3" fmla="*/ 4065483 w 4065484"/>
                <a:gd name="connsiteY3" fmla="*/ 0 h 8849062"/>
                <a:gd name="connsiteX4" fmla="*/ 3899197 w 4065484"/>
                <a:gd name="connsiteY4" fmla="*/ 8581 h 8849062"/>
                <a:gd name="connsiteX5" fmla="*/ 0 w 4065484"/>
                <a:gd name="connsiteY5" fmla="*/ 4424531 h 884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5484" h="8849062">
                  <a:moveTo>
                    <a:pt x="0" y="4424531"/>
                  </a:moveTo>
                  <a:cubicBezTo>
                    <a:pt x="0" y="6722831"/>
                    <a:pt x="1709076" y="8613167"/>
                    <a:pt x="3899197" y="8840480"/>
                  </a:cubicBezTo>
                  <a:lnTo>
                    <a:pt x="4065484" y="8849062"/>
                  </a:lnTo>
                  <a:lnTo>
                    <a:pt x="4065483" y="0"/>
                  </a:lnTo>
                  <a:lnTo>
                    <a:pt x="3899197" y="8581"/>
                  </a:lnTo>
                  <a:cubicBezTo>
                    <a:pt x="1709075" y="235897"/>
                    <a:pt x="0" y="2126232"/>
                    <a:pt x="0" y="4424531"/>
                  </a:cubicBezTo>
                  <a:close/>
                </a:path>
              </a:pathLst>
            </a:cu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10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22" name="Полилиния: Фигура 19">
              <a:extLst>
                <a:ext uri="{FF2B5EF4-FFF2-40B4-BE49-F238E27FC236}">
                  <a16:creationId xmlns:a16="http://schemas.microsoft.com/office/drawing/2014/main" id="{0CC1E85A-F138-6197-E8DA-2DE6BB5E0619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3822710" y="933418"/>
              <a:ext cx="5431536" cy="5431536"/>
            </a:xfrm>
            <a:prstGeom prst="ellipse">
              <a:avLst/>
            </a:pr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EECD023-F890-6522-3CBB-909C23BF31B3}"/>
                </a:ext>
              </a:extLst>
            </p:cNvPr>
            <p:cNvSpPr/>
            <p:nvPr userDrawn="1"/>
          </p:nvSpPr>
          <p:spPr>
            <a:xfrm rot="5400000" flipH="1">
              <a:off x="8043933" y="2679459"/>
              <a:ext cx="2657845" cy="5699234"/>
            </a:xfrm>
            <a:prstGeom prst="rect">
              <a:avLst/>
            </a:prstGeom>
            <a:gradFill>
              <a:gsLst>
                <a:gs pos="2000">
                  <a:schemeClr val="accent4">
                    <a:alpha val="50000"/>
                  </a:schemeClr>
                </a:gs>
                <a:gs pos="100000">
                  <a:schemeClr val="accent3">
                    <a:alpha val="20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872" y="548640"/>
            <a:ext cx="5538158" cy="5810678"/>
          </a:xfrm>
        </p:spPr>
        <p:txBody>
          <a:bodyPr rtlCol="0" anchor="ctr" anchorCtr="0"/>
          <a:lstStyle>
            <a:lvl1pPr algn="l">
              <a:defRPr lang="ru-RU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14" name="Замещающая рамка рисунка 13">
            <a:extLst>
              <a:ext uri="{FF2B5EF4-FFF2-40B4-BE49-F238E27FC236}">
                <a16:creationId xmlns:a16="http://schemas.microsoft.com/office/drawing/2014/main" id="{E5A540C6-9611-36DF-E763-4F4D9F6190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3243" y="948047"/>
            <a:ext cx="2711967" cy="5431330"/>
          </a:xfrm>
          <a:custGeom>
            <a:avLst/>
            <a:gdLst>
              <a:gd name="connsiteX0" fmla="*/ 0 w 2711967"/>
              <a:gd name="connsiteY0" fmla="*/ 0 h 5431330"/>
              <a:gd name="connsiteX1" fmla="*/ 275450 w 2711967"/>
              <a:gd name="connsiteY1" fmla="*/ 13918 h 5431330"/>
              <a:gd name="connsiteX2" fmla="*/ 2711967 w 2711967"/>
              <a:gd name="connsiteY2" fmla="*/ 2715665 h 5431330"/>
              <a:gd name="connsiteX3" fmla="*/ 275450 w 2711967"/>
              <a:gd name="connsiteY3" fmla="*/ 5417412 h 5431330"/>
              <a:gd name="connsiteX4" fmla="*/ 0 w 2711967"/>
              <a:gd name="connsiteY4" fmla="*/ 5431330 h 54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967" h="5431330">
                <a:moveTo>
                  <a:pt x="0" y="0"/>
                </a:moveTo>
                <a:lnTo>
                  <a:pt x="275450" y="13918"/>
                </a:lnTo>
                <a:cubicBezTo>
                  <a:pt x="1644006" y="152993"/>
                  <a:pt x="2711967" y="1309531"/>
                  <a:pt x="2711967" y="2715665"/>
                </a:cubicBezTo>
                <a:cubicBezTo>
                  <a:pt x="2711967" y="4121800"/>
                  <a:pt x="1644006" y="5278338"/>
                  <a:pt x="275450" y="5417412"/>
                </a:cubicBezTo>
                <a:lnTo>
                  <a:pt x="0" y="543133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tIns="1645920" rIns="182880" rtlCol="0" anchor="t" anchorCtr="0">
            <a:noAutofit/>
          </a:bodyPr>
          <a:lstStyle>
            <a:lvl1pPr marL="0" indent="0" algn="ctr">
              <a:buNone/>
              <a:defRPr lang="ru-RU"/>
            </a:lvl1pPr>
          </a:lstStyle>
          <a:p>
            <a:pPr rtl="0"/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546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6656623-465F-ABF1-A0A3-D5DED6EB1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7809" y="0"/>
            <a:ext cx="6113515" cy="6411879"/>
            <a:chOff x="-17809" y="0"/>
            <a:chExt cx="6113515" cy="6411879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E2DFFA2-22D4-4919-9C0C-45E51AF578AC}"/>
                </a:ext>
              </a:extLst>
            </p:cNvPr>
            <p:cNvSpPr/>
            <p:nvPr userDrawn="1"/>
          </p:nvSpPr>
          <p:spPr>
            <a:xfrm rot="5400000" flipH="1">
              <a:off x="-152592" y="162118"/>
              <a:ext cx="6400418" cy="6095233"/>
            </a:xfrm>
            <a:prstGeom prst="rect">
              <a:avLst/>
            </a:prstGeom>
            <a:gradFill>
              <a:gsLst>
                <a:gs pos="8000">
                  <a:schemeClr val="accent6"/>
                </a:gs>
                <a:gs pos="100000">
                  <a:schemeClr val="accent5">
                    <a:alpha val="89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4FBF45C-4020-4F59-8E88-4006B53BE427}"/>
                </a:ext>
              </a:extLst>
            </p:cNvPr>
            <p:cNvSpPr/>
            <p:nvPr userDrawn="1"/>
          </p:nvSpPr>
          <p:spPr>
            <a:xfrm rot="5400000" flipH="1">
              <a:off x="-161024" y="143687"/>
              <a:ext cx="6400418" cy="6113043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BFCE23BB-F1B6-4676-BAD7-56273E800FEB}"/>
                </a:ext>
              </a:extLst>
            </p:cNvPr>
            <p:cNvSpPr/>
            <p:nvPr userDrawn="1"/>
          </p:nvSpPr>
          <p:spPr>
            <a:xfrm rot="5400000" flipH="1">
              <a:off x="1932850" y="2249496"/>
              <a:ext cx="2211724" cy="6113042"/>
            </a:xfrm>
            <a:prstGeom prst="rect">
              <a:avLst/>
            </a:prstGeom>
            <a:gradFill>
              <a:gsLst>
                <a:gs pos="2000">
                  <a:schemeClr val="accent5">
                    <a:alpha val="28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136A792-3F80-40BE-96DB-0CDC51B9AA89}"/>
                </a:ext>
              </a:extLst>
            </p:cNvPr>
            <p:cNvSpPr/>
            <p:nvPr userDrawn="1"/>
          </p:nvSpPr>
          <p:spPr>
            <a:xfrm rot="6097846">
              <a:off x="767675" y="747345"/>
              <a:ext cx="4808302" cy="4808302"/>
            </a:xfrm>
            <a:prstGeom prst="ellipse">
              <a:avLst/>
            </a:prstGeom>
            <a:gradFill>
              <a:gsLst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  <a:gs pos="100000">
                  <a:schemeClr val="accent6">
                    <a:alpha val="29000"/>
                  </a:scheme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B9F2E-88FD-DD95-86E3-4FB51190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80592"/>
            <a:ext cx="5168348" cy="371011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Местозаполнитель содержимого 6">
            <a:extLst>
              <a:ext uri="{FF2B5EF4-FFF2-40B4-BE49-F238E27FC236}">
                <a16:creationId xmlns:a16="http://schemas.microsoft.com/office/drawing/2014/main" id="{D23A755B-04DF-191D-5B87-B81FF2D5532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502" y="102442"/>
            <a:ext cx="5089242" cy="6177587"/>
          </a:xfrm>
        </p:spPr>
        <p:txBody>
          <a:bodyPr rtlCol="0" anchor="ctr">
            <a:noAutofit/>
          </a:bodyPr>
          <a:lstStyle>
            <a:lvl1pPr marL="0" indent="0">
              <a:buNone/>
              <a:defRPr lang="ru-RU" sz="2000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  <a:lvl2pPr marL="7429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2pPr>
            <a:lvl3pPr marL="12001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3pPr>
            <a:lvl4pPr marL="16573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4pPr>
            <a:lvl5pPr marL="2114550" indent="-285750">
              <a:buFont typeface="Arial" panose="020B0604020202020204" pitchFamily="34" charset="0"/>
              <a:buChar char="•"/>
              <a:defRPr lang="ru-RU" sz="2000">
                <a:latin typeface="Calibri" panose="020F0502020204030204" pitchFamily="34" charset="0"/>
                <a:cs typeface="+mj-cs"/>
              </a:defRPr>
            </a:lvl5pPr>
          </a:lstStyle>
          <a:p>
            <a:pPr lvl="0" rtl="0"/>
            <a:r>
              <a:rPr lang="ru-RU" noProof="0" dirty="0"/>
              <a:t>Щелкните, чтобы добавить текст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625606" y="1707902"/>
            <a:ext cx="3708411" cy="457200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48" name="Местозаполнитель даты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9" name="Местозаполнитель номера слайда 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235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FB616C3-0961-9B6D-36D6-B2839AC86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sp useBgFill="1"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1" y="0"/>
              <a:ext cx="5699229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marL="285750" indent="-285750" algn="ctr" rtl="0">
                <a:buFont typeface="Arial" panose="020B0604020202020204" pitchFamily="34" charset="0"/>
                <a:buChar char="•"/>
              </a:pPr>
              <a:endParaRPr lang="ru-RU" dirty="0">
                <a:latin typeface="Calibri Light" panose="020F0302020204030204" pitchFamily="34" charset="0"/>
              </a:endParaRP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F31AF05-E572-B087-8746-089966AF623A}"/>
                </a:ext>
              </a:extLst>
            </p:cNvPr>
            <p:cNvGrpSpPr/>
            <p:nvPr userDrawn="1"/>
          </p:nvGrpSpPr>
          <p:grpSpPr>
            <a:xfrm flipH="1">
              <a:off x="0" y="469850"/>
              <a:ext cx="8399763" cy="6388148"/>
              <a:chOff x="3822710" y="469850"/>
              <a:chExt cx="8399763" cy="6388148"/>
            </a:xfrm>
          </p:grpSpPr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230DFABF-2A96-46EC-8C35-1C4A9D0A0739}"/>
                  </a:ext>
                </a:extLst>
              </p:cNvPr>
              <p:cNvSpPr/>
              <p:nvPr userDrawn="1"/>
            </p:nvSpPr>
            <p:spPr>
              <a:xfrm flipH="1">
                <a:off x="6523243" y="469850"/>
                <a:ext cx="3170572" cy="6387725"/>
              </a:xfrm>
              <a:custGeom>
                <a:avLst/>
                <a:gdLst>
                  <a:gd name="connsiteX0" fmla="*/ 0 w 4065484"/>
                  <a:gd name="connsiteY0" fmla="*/ 4424531 h 8849062"/>
                  <a:gd name="connsiteX1" fmla="*/ 3899197 w 4065484"/>
                  <a:gd name="connsiteY1" fmla="*/ 8840480 h 8849062"/>
                  <a:gd name="connsiteX2" fmla="*/ 4065484 w 4065484"/>
                  <a:gd name="connsiteY2" fmla="*/ 8849062 h 8849062"/>
                  <a:gd name="connsiteX3" fmla="*/ 4065483 w 4065484"/>
                  <a:gd name="connsiteY3" fmla="*/ 0 h 8849062"/>
                  <a:gd name="connsiteX4" fmla="*/ 3899197 w 4065484"/>
                  <a:gd name="connsiteY4" fmla="*/ 8581 h 8849062"/>
                  <a:gd name="connsiteX5" fmla="*/ 0 w 4065484"/>
                  <a:gd name="connsiteY5" fmla="*/ 4424531 h 884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5484" h="8849062">
                    <a:moveTo>
                      <a:pt x="0" y="4424531"/>
                    </a:moveTo>
                    <a:cubicBezTo>
                      <a:pt x="0" y="6722831"/>
                      <a:pt x="1709076" y="8613167"/>
                      <a:pt x="3899197" y="8840480"/>
                    </a:cubicBezTo>
                    <a:lnTo>
                      <a:pt x="4065484" y="8849062"/>
                    </a:lnTo>
                    <a:lnTo>
                      <a:pt x="4065483" y="0"/>
                    </a:lnTo>
                    <a:lnTo>
                      <a:pt x="3899197" y="8581"/>
                    </a:lnTo>
                    <a:cubicBezTo>
                      <a:pt x="1709075" y="235897"/>
                      <a:pt x="0" y="2126232"/>
                      <a:pt x="0" y="4424531"/>
                    </a:cubicBezTo>
                    <a:close/>
                  </a:path>
                </a:pathLst>
              </a:custGeom>
              <a:gradFill flip="none" rotWithShape="1">
                <a:gsLst>
                  <a:gs pos="7000">
                    <a:schemeClr val="accent4">
                      <a:lumMod val="60000"/>
                      <a:lumOff val="40000"/>
                      <a:alpha val="10000"/>
                    </a:schemeClr>
                  </a:gs>
                  <a:gs pos="100000">
                    <a:schemeClr val="bg1">
                      <a:alpha val="16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22" name="Полилиния: Фигура 19">
                <a:extLst>
                  <a:ext uri="{FF2B5EF4-FFF2-40B4-BE49-F238E27FC236}">
                    <a16:creationId xmlns:a16="http://schemas.microsoft.com/office/drawing/2014/main" id="{0CC1E85A-F138-6197-E8DA-2DE6BB5E061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6200000" flipH="1">
                <a:off x="3822710" y="933418"/>
                <a:ext cx="5431536" cy="5431536"/>
              </a:xfrm>
              <a:prstGeom prst="ellipse">
                <a:avLst/>
              </a:prstGeom>
              <a:gradFill flip="none" rotWithShape="1">
                <a:gsLst>
                  <a:gs pos="7000">
                    <a:schemeClr val="accent4">
                      <a:lumMod val="60000"/>
                      <a:lumOff val="40000"/>
                      <a:alpha val="3000"/>
                    </a:schemeClr>
                  </a:gs>
                  <a:gs pos="100000">
                    <a:schemeClr val="bg1">
                      <a:alpha val="16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EECD023-F890-6522-3CBB-909C23BF31B3}"/>
                  </a:ext>
                </a:extLst>
              </p:cNvPr>
              <p:cNvSpPr/>
              <p:nvPr userDrawn="1"/>
            </p:nvSpPr>
            <p:spPr>
              <a:xfrm rot="5400000" flipH="1">
                <a:off x="8043933" y="2679459"/>
                <a:ext cx="2657845" cy="5699234"/>
              </a:xfrm>
              <a:prstGeom prst="rect">
                <a:avLst/>
              </a:prstGeom>
              <a:gradFill>
                <a:gsLst>
                  <a:gs pos="2000">
                    <a:schemeClr val="accent4">
                      <a:alpha val="25000"/>
                    </a:schemeClr>
                  </a:gs>
                  <a:gs pos="100000">
                    <a:schemeClr val="accent3">
                      <a:alpha val="20000"/>
                    </a:schemeClr>
                  </a:gs>
                </a:gsLst>
                <a:lin ang="13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</a:lstStyle>
              <a:p>
                <a:pPr algn="ctr" rtl="0"/>
                <a:endParaRPr lang="ru-RU" dirty="0">
                  <a:latin typeface="Calibri Light" panose="020F0302020204030204" pitchFamily="34" charset="0"/>
                </a:endParaRPr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0" y="548640"/>
            <a:ext cx="5486400" cy="3651513"/>
          </a:xfrm>
        </p:spPr>
        <p:txBody>
          <a:bodyPr rtlCol="0" anchor="b" anchorCtr="0"/>
          <a:lstStyle>
            <a:lvl1pPr algn="l">
              <a:defRPr lang="ru-RU" baseline="0"/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sp>
        <p:nvSpPr>
          <p:cNvPr id="4" name="Местозаполнитель текста 3">
            <a:extLst>
              <a:ext uri="{FF2B5EF4-FFF2-40B4-BE49-F238E27FC236}">
                <a16:creationId xmlns:a16="http://schemas.microsoft.com/office/drawing/2014/main" id="{2E66F428-2517-EC05-3F5E-08602DD4DA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1250" y="4453466"/>
            <a:ext cx="5486400" cy="1855893"/>
          </a:xfrm>
        </p:spPr>
        <p:txBody>
          <a:bodyPr rtlCol="0">
            <a:normAutofit/>
          </a:bodyPr>
          <a:lstStyle>
            <a:lvl1pPr marL="0" indent="0" algn="l">
              <a:buNone/>
              <a:defRPr lang="ru-RU" sz="2400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  <a:lvl2pPr>
              <a:defRPr lang="ru-RU">
                <a:solidFill>
                  <a:schemeClr val="tx1"/>
                </a:solidFill>
              </a:defRPr>
            </a:lvl2pPr>
            <a:lvl3pPr>
              <a:defRPr lang="ru-RU">
                <a:solidFill>
                  <a:schemeClr val="tx1"/>
                </a:solidFill>
              </a:defRPr>
            </a:lvl3pPr>
            <a:lvl4pPr>
              <a:defRPr lang="ru-RU">
                <a:solidFill>
                  <a:schemeClr val="tx1"/>
                </a:solidFill>
              </a:defRPr>
            </a:lvl4pPr>
            <a:lvl5pPr>
              <a:defRPr lang="ru-RU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dirty="0"/>
              <a:t>Щелкните, чтобы добавить 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578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2 столбца (слайд сравнения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795528"/>
            <a:ext cx="10241280" cy="123444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добавить заголовок</a:t>
            </a:r>
          </a:p>
        </p:txBody>
      </p:sp>
      <p:sp>
        <p:nvSpPr>
          <p:cNvPr id="8" name="Местозаполнитель нижнего колонтитула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950889" y="1033185"/>
            <a:ext cx="2358977" cy="4572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2" name="Местозаполнитель содержимого 2">
            <a:extLst>
              <a:ext uri="{FF2B5EF4-FFF2-40B4-BE49-F238E27FC236}">
                <a16:creationId xmlns:a16="http://schemas.microsoft.com/office/drawing/2014/main" id="{FE7159F4-9C90-4671-D0C4-5A5F1D7BDA4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74172" y="2441273"/>
            <a:ext cx="4841076" cy="377659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ru-RU" sz="2000"/>
            </a:lvl1pPr>
            <a:lvl2pPr marL="228600">
              <a:lnSpc>
                <a:spcPct val="100000"/>
              </a:lnSpc>
              <a:spcBef>
                <a:spcPts val="1000"/>
              </a:spcBef>
              <a:defRPr lang="ru-RU" sz="2000"/>
            </a:lvl2pPr>
            <a:lvl3pPr marL="685800">
              <a:lnSpc>
                <a:spcPct val="100000"/>
              </a:lnSpc>
              <a:spcBef>
                <a:spcPts val="1000"/>
              </a:spcBef>
              <a:defRPr lang="ru-RU" sz="1800"/>
            </a:lvl3pPr>
            <a:lvl4pPr marL="1143000">
              <a:lnSpc>
                <a:spcPct val="100000"/>
              </a:lnSpc>
              <a:spcBef>
                <a:spcPts val="1000"/>
              </a:spcBef>
              <a:defRPr lang="ru-RU" sz="1600"/>
            </a:lvl4pPr>
            <a:lvl5pPr marL="1600200">
              <a:lnSpc>
                <a:spcPct val="100000"/>
              </a:lnSpc>
              <a:spcBef>
                <a:spcPts val="1000"/>
              </a:spcBef>
              <a:defRPr lang="ru-RU" sz="16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1" name="Местозаполнитель содержимого 2">
            <a:extLst>
              <a:ext uri="{FF2B5EF4-FFF2-40B4-BE49-F238E27FC236}">
                <a16:creationId xmlns:a16="http://schemas.microsoft.com/office/drawing/2014/main" id="{94879934-FAC6-CBA9-F178-98B8359AD3B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71754" y="2441273"/>
            <a:ext cx="4841076" cy="3776596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ru-RU" sz="2000"/>
            </a:lvl1pPr>
            <a:lvl2pPr marL="228600">
              <a:lnSpc>
                <a:spcPct val="100000"/>
              </a:lnSpc>
              <a:spcBef>
                <a:spcPts val="1000"/>
              </a:spcBef>
              <a:defRPr lang="ru-RU" sz="2000"/>
            </a:lvl2pPr>
            <a:lvl3pPr marL="685800">
              <a:lnSpc>
                <a:spcPct val="100000"/>
              </a:lnSpc>
              <a:spcBef>
                <a:spcPts val="1000"/>
              </a:spcBef>
              <a:defRPr lang="ru-RU" sz="1800"/>
            </a:lvl3pPr>
            <a:lvl4pPr marL="1143000">
              <a:lnSpc>
                <a:spcPct val="100000"/>
              </a:lnSpc>
              <a:spcBef>
                <a:spcPts val="1000"/>
              </a:spcBef>
              <a:defRPr lang="ru-RU" sz="1600"/>
            </a:lvl4pPr>
            <a:lvl5pPr marL="1600200">
              <a:lnSpc>
                <a:spcPct val="100000"/>
              </a:lnSpc>
              <a:spcBef>
                <a:spcPts val="1000"/>
              </a:spcBef>
              <a:defRPr lang="ru-RU" sz="16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Местозаполнитель даты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9" name="Местозаполнитель номера слайда 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5156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A4A873-9306-44F1-9047-F853F0082D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1292" y="457200"/>
            <a:ext cx="7126530" cy="1569368"/>
          </a:xfrm>
        </p:spPr>
        <p:txBody>
          <a:bodyPr rtlCol="0">
            <a:noAutofit/>
          </a:bodyPr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добавить заголовок</a:t>
            </a:r>
          </a:p>
        </p:txBody>
      </p:sp>
      <p:sp>
        <p:nvSpPr>
          <p:cNvPr id="12" name="Замещающая рамка рисунка 11">
            <a:extLst>
              <a:ext uri="{FF2B5EF4-FFF2-40B4-BE49-F238E27FC236}">
                <a16:creationId xmlns:a16="http://schemas.microsoft.com/office/drawing/2014/main" id="{50B5C48D-A262-4537-89A8-437CBFD860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41648" cy="6409944"/>
          </a:xfrm>
          <a:solidFill>
            <a:schemeClr val="accent6"/>
          </a:solidFill>
        </p:spPr>
        <p:txBody>
          <a:bodyPr tIns="182880" rtlCol="0" anchor="t" anchorCtr="0">
            <a:normAutofit/>
          </a:bodyPr>
          <a:lstStyle>
            <a:lvl1pPr marL="0" indent="0" algn="ctr">
              <a:buNone/>
              <a:defRPr lang="ru-RU" sz="1400"/>
            </a:lvl1pPr>
          </a:lstStyle>
          <a:p>
            <a:pPr rtl="0"/>
            <a:r>
              <a:rPr lang="ru-RU" noProof="0" dirty="0"/>
              <a:t>Щелкните значок, чтобы добавить рисунок</a:t>
            </a:r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7" name="Местозаполнитель содержимого 6">
            <a:extLst>
              <a:ext uri="{FF2B5EF4-FFF2-40B4-BE49-F238E27FC236}">
                <a16:creationId xmlns:a16="http://schemas.microsoft.com/office/drawing/2014/main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41838" y="2368550"/>
            <a:ext cx="7125906" cy="3390900"/>
          </a:xfrm>
        </p:spPr>
        <p:txBody>
          <a:bodyPr rtlCol="0">
            <a:noAutofit/>
          </a:bodyPr>
          <a:lstStyle>
            <a:lvl1pPr marL="0" indent="0">
              <a:buNone/>
              <a:defRPr lang="ru-RU" sz="2000">
                <a:solidFill>
                  <a:schemeClr val="tx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lang="ru-RU" sz="2000"/>
            </a:lvl2pPr>
            <a:lvl3pPr marL="1200150" indent="-285750">
              <a:buFont typeface="Arial" panose="020B0604020202020204" pitchFamily="34" charset="0"/>
              <a:buChar char="•"/>
              <a:defRPr lang="ru-RU" sz="2000"/>
            </a:lvl3pPr>
            <a:lvl4pPr marL="1657350" indent="-285750">
              <a:buFont typeface="Arial" panose="020B0604020202020204" pitchFamily="34" charset="0"/>
              <a:buChar char="•"/>
              <a:defRPr lang="ru-RU" sz="2000"/>
            </a:lvl4pPr>
            <a:lvl5pPr marL="2114550" indent="-285750">
              <a:buFont typeface="Arial" panose="020B0604020202020204" pitchFamily="34" charset="0"/>
              <a:buChar char="•"/>
              <a:defRPr lang="ru-RU"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2" name="Местозаполнитель даты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69781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6656623-465F-ABF1-A0A3-D5DED6EB1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78485" y="0"/>
            <a:ext cx="6113515" cy="6411879"/>
            <a:chOff x="-17809" y="0"/>
            <a:chExt cx="6113515" cy="6411879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AE2DFFA2-22D4-4919-9C0C-45E51AF578AC}"/>
                </a:ext>
              </a:extLst>
            </p:cNvPr>
            <p:cNvSpPr/>
            <p:nvPr userDrawn="1"/>
          </p:nvSpPr>
          <p:spPr>
            <a:xfrm rot="5400000" flipH="1">
              <a:off x="-152592" y="162118"/>
              <a:ext cx="6400418" cy="6095233"/>
            </a:xfrm>
            <a:prstGeom prst="rect">
              <a:avLst/>
            </a:prstGeom>
            <a:gradFill>
              <a:gsLst>
                <a:gs pos="8000">
                  <a:schemeClr val="accent6"/>
                </a:gs>
                <a:gs pos="100000">
                  <a:schemeClr val="accent5">
                    <a:alpha val="89000"/>
                  </a:schemeClr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4FBF45C-4020-4F59-8E88-4006B53BE427}"/>
                </a:ext>
              </a:extLst>
            </p:cNvPr>
            <p:cNvSpPr/>
            <p:nvPr userDrawn="1"/>
          </p:nvSpPr>
          <p:spPr>
            <a:xfrm rot="5400000" flipH="1">
              <a:off x="-161024" y="143687"/>
              <a:ext cx="6400418" cy="6113043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BFCE23BB-F1B6-4676-BAD7-56273E800FEB}"/>
                </a:ext>
              </a:extLst>
            </p:cNvPr>
            <p:cNvSpPr/>
            <p:nvPr userDrawn="1"/>
          </p:nvSpPr>
          <p:spPr>
            <a:xfrm rot="5400000" flipH="1">
              <a:off x="1932850" y="2249496"/>
              <a:ext cx="2211724" cy="6113042"/>
            </a:xfrm>
            <a:prstGeom prst="rect">
              <a:avLst/>
            </a:prstGeom>
            <a:gradFill>
              <a:gsLst>
                <a:gs pos="2000">
                  <a:schemeClr val="accent5">
                    <a:alpha val="28000"/>
                  </a:schemeClr>
                </a:gs>
                <a:gs pos="100000">
                  <a:schemeClr val="accent4">
                    <a:alpha val="0"/>
                  </a:schemeClr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3136A792-3F80-40BE-96DB-0CDC51B9AA89}"/>
                </a:ext>
              </a:extLst>
            </p:cNvPr>
            <p:cNvSpPr/>
            <p:nvPr userDrawn="1"/>
          </p:nvSpPr>
          <p:spPr>
            <a:xfrm rot="6097846">
              <a:off x="767675" y="747345"/>
              <a:ext cx="4808302" cy="4808302"/>
            </a:xfrm>
            <a:prstGeom prst="ellipse">
              <a:avLst/>
            </a:prstGeom>
            <a:gradFill>
              <a:gsLst>
                <a:gs pos="39000">
                  <a:schemeClr val="accent4">
                    <a:lumMod val="20000"/>
                    <a:lumOff val="80000"/>
                    <a:alpha val="0"/>
                  </a:schemeClr>
                </a:gs>
                <a:gs pos="100000">
                  <a:schemeClr val="accent6">
                    <a:alpha val="29000"/>
                  </a:schemeClr>
                </a:gs>
              </a:gsLst>
              <a:lin ang="16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noProof="0" dirty="0">
                <a:latin typeface="Calibri Light" panose="020F030202020403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B9F2E-88FD-DD95-86E3-4FB51190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0"/>
            <a:ext cx="5148469" cy="329184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81933" y="964229"/>
            <a:ext cx="2221066" cy="45720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8" name="Местозаполнитель содержимого 2">
            <a:extLst>
              <a:ext uri="{FF2B5EF4-FFF2-40B4-BE49-F238E27FC236}">
                <a16:creationId xmlns:a16="http://schemas.microsoft.com/office/drawing/2014/main" id="{0436F9EE-DD42-562B-C6F8-A748DBD767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520" y="548541"/>
            <a:ext cx="5029200" cy="1754821"/>
          </a:xfrm>
        </p:spPr>
        <p:txBody>
          <a:bodyPr rtlCol="0">
            <a:noAutofit/>
          </a:bodyPr>
          <a:lstStyle>
            <a:lvl1pPr marL="512064" indent="-512064">
              <a:buFont typeface="+mj-lt"/>
              <a:buAutoNum type="arabicPeriod"/>
              <a:defRPr lang="ru-RU">
                <a:solidFill>
                  <a:schemeClr val="tx1"/>
                </a:solidFill>
              </a:defRPr>
            </a:lvl1pPr>
            <a:lvl2pPr marL="1143000" indent="-457200">
              <a:buFont typeface="+mj-lt"/>
              <a:buAutoNum type="alphaLcPeriod"/>
              <a:defRPr lang="ru-RU">
                <a:solidFill>
                  <a:schemeClr val="tx1"/>
                </a:solidFill>
              </a:defRPr>
            </a:lvl2pPr>
            <a:lvl3pPr marL="1600200" indent="-342900">
              <a:buFont typeface="+mj-lt"/>
              <a:buAutoNum type="arabicParenR"/>
              <a:defRPr lang="ru-RU">
                <a:solidFill>
                  <a:schemeClr val="tx1"/>
                </a:solidFill>
              </a:defRPr>
            </a:lvl3pPr>
            <a:lvl4pPr marL="2057400" indent="-342900">
              <a:buFont typeface="+mj-lt"/>
              <a:buAutoNum type="alphaLcParenR"/>
              <a:defRPr lang="ru-RU">
                <a:solidFill>
                  <a:schemeClr val="tx1"/>
                </a:solidFill>
              </a:defRPr>
            </a:lvl4pPr>
            <a:lvl5pPr marL="2171700" indent="-342900">
              <a:buFont typeface="+mj-lt"/>
              <a:buAutoNum type="arabicPeriod"/>
              <a:defRPr lang="ru-RU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</p:txBody>
      </p:sp>
      <p:sp>
        <p:nvSpPr>
          <p:cNvPr id="9" name="Местозаполнитель содержимого 2">
            <a:extLst>
              <a:ext uri="{FF2B5EF4-FFF2-40B4-BE49-F238E27FC236}">
                <a16:creationId xmlns:a16="http://schemas.microsoft.com/office/drawing/2014/main" id="{65EC04E9-710E-36FF-FDD9-AD9A2C4892B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8666" y="2477910"/>
            <a:ext cx="5029200" cy="379557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ru-RU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  <a:lvl2pPr marL="800100" indent="-3429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2pPr>
            <a:lvl3pPr marL="12001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3pPr>
            <a:lvl4pPr marL="16573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4pPr>
            <a:lvl5pPr marL="211455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>
                <a:solidFill>
                  <a:schemeClr val="tx1"/>
                </a:solidFill>
                <a:latin typeface="Calibri Light" panose="020F0302020204030204" pitchFamily="34" charset="0"/>
                <a:cs typeface="+mn-cs"/>
              </a:defRPr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8" name="Местозаполнитель даты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9" name="Местозаполнитель номера слайда 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75747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547358"/>
            <a:ext cx="10924649" cy="1234440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/>
              <a:t>Щелкните, чтобы добавить заголовок</a:t>
            </a:r>
          </a:p>
        </p:txBody>
      </p:sp>
      <p:sp>
        <p:nvSpPr>
          <p:cNvPr id="8" name="Местозаполнитель нижнего колонтитула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26891" y="909187"/>
            <a:ext cx="2110981" cy="4572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Заголовок презентации</a:t>
            </a:r>
          </a:p>
        </p:txBody>
      </p:sp>
      <p:sp>
        <p:nvSpPr>
          <p:cNvPr id="2" name="Местозаполнитель содержимого 2">
            <a:extLst>
              <a:ext uri="{FF2B5EF4-FFF2-40B4-BE49-F238E27FC236}">
                <a16:creationId xmlns:a16="http://schemas.microsoft.com/office/drawing/2014/main" id="{FE7159F4-9C90-4671-D0C4-5A5F1D7BDA4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1520" y="2193277"/>
            <a:ext cx="2633552" cy="3699591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lang="ru-RU" sz="1800"/>
            </a:lvl1pPr>
            <a:lvl2pPr marL="742950" indent="-285750">
              <a:buFont typeface="Arial" panose="020B0604020202020204" pitchFamily="34" charset="0"/>
              <a:buChar char="•"/>
              <a:defRPr lang="ru-RU" sz="1800"/>
            </a:lvl2pPr>
            <a:lvl3pPr marL="1200150" indent="-285750">
              <a:buFont typeface="Arial" panose="020B0604020202020204" pitchFamily="34" charset="0"/>
              <a:buChar char="•"/>
              <a:defRPr lang="ru-RU" sz="1600"/>
            </a:lvl3pPr>
            <a:lvl4pPr marL="1657350" indent="-285750">
              <a:buFont typeface="Arial" panose="020B0604020202020204" pitchFamily="34" charset="0"/>
              <a:buChar char="•"/>
              <a:defRPr lang="ru-RU" sz="1400"/>
            </a:lvl4pPr>
            <a:lvl5pPr marL="2114550" indent="-285750">
              <a:buFont typeface="Arial" panose="020B0604020202020204" pitchFamily="34" charset="0"/>
              <a:buChar char="•"/>
              <a:defRPr lang="ru-RU" sz="14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</p:txBody>
      </p:sp>
      <p:sp>
        <p:nvSpPr>
          <p:cNvPr id="14" name="Местозаполнитель таблицы 13">
            <a:extLst>
              <a:ext uri="{FF2B5EF4-FFF2-40B4-BE49-F238E27FC236}">
                <a16:creationId xmlns:a16="http://schemas.microsoft.com/office/drawing/2014/main" id="{9BEC78A7-502C-725F-1EE1-69E7CFBAD368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3840163" y="2193925"/>
            <a:ext cx="7827962" cy="3698875"/>
          </a:xfrm>
        </p:spPr>
        <p:txBody>
          <a:bodyPr rtlCol="0"/>
          <a:lstStyle>
            <a:lvl1pPr>
              <a:defRPr lang="ru-RU"/>
            </a:lvl1pPr>
          </a:lstStyle>
          <a:p>
            <a:pPr rtl="0"/>
            <a:r>
              <a:rPr lang="ru-RU" noProof="0" dirty="0"/>
              <a:t>Щелкните значок, чтобы вставить таблицу</a:t>
            </a:r>
          </a:p>
        </p:txBody>
      </p:sp>
      <p:sp>
        <p:nvSpPr>
          <p:cNvPr id="7" name="Местозаполнитель даты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9" name="Местозаполнитель номера слайда 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9843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dirty="0">
              <a:latin typeface="Calibri Light" panose="020F0302020204030204" pitchFamily="34" charset="0"/>
            </a:endParaRPr>
          </a:p>
        </p:txBody>
      </p:sp>
      <p:sp>
        <p:nvSpPr>
          <p:cNvPr id="2" name="Местозаполнитель заголовка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Щелкните, чтобы изменить главный стиль заголовка</a:t>
            </a:r>
          </a:p>
        </p:txBody>
      </p:sp>
      <p:sp>
        <p:nvSpPr>
          <p:cNvPr id="3" name="Местозаполнитель текста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главные стили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Местозаполнитель даты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cap="all" spc="300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20ГГ</a:t>
            </a:r>
            <a:endParaRPr lang="ru-RU" dirty="0"/>
          </a:p>
        </p:txBody>
      </p:sp>
      <p:sp>
        <p:nvSpPr>
          <p:cNvPr id="5" name="Местозаполнитель нижнего колонтитула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800" b="1">
                <a:solidFill>
                  <a:schemeClr val="tx1"/>
                </a:solidFill>
                <a:latin typeface="Calibri" panose="020F0502020204030204" pitchFamily="34" charset="0"/>
                <a:cs typeface="+mj-cs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6" name="Местозаполнитель номера слайда 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C01389E6-C847-4AD0-B56D-D205B2EAB1EE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BAD9865-E3DF-48D7-CECC-4E72D4BD6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2A4468CB-C30D-82B9-5761-D8A6D6C1B0C1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3A3149B-9E2E-5045-5FE0-646D9BA81EAB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3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20" r:id="rId3"/>
    <p:sldLayoutId id="2147483724" r:id="rId4"/>
    <p:sldLayoutId id="2147483721" r:id="rId5"/>
    <p:sldLayoutId id="2147483725" r:id="rId6"/>
    <p:sldLayoutId id="2147483726" r:id="rId7"/>
    <p:sldLayoutId id="2147483722" r:id="rId8"/>
    <p:sldLayoutId id="2147483727" r:id="rId9"/>
    <p:sldLayoutId id="2147483723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ru-RU" sz="3600" b="1" i="0" kern="1200" cap="all" spc="7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ru-RU"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9.wdp"/><Relationship Id="rId5" Type="http://schemas.openxmlformats.org/officeDocument/2006/relationships/image" Target="../media/image31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естозаполнитель текста 2">
            <a:extLst>
              <a:ext uri="{FF2B5EF4-FFF2-40B4-BE49-F238E27FC236}">
                <a16:creationId xmlns:a16="http://schemas.microsoft.com/office/drawing/2014/main" id="{B0AE9552-2B75-73C0-1BD0-A160A7C39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4416" y="6015780"/>
            <a:ext cx="7794593" cy="69656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>
                <a:ln w="0"/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Неделя ответственного отношения к здоровью полости рта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>
                <a:ln w="0"/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(17.03.2025 – 23.03.2025) </a:t>
            </a:r>
          </a:p>
          <a:p>
            <a:pPr rtl="0"/>
            <a:endParaRPr lang="ru-RU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rtl="0"/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9B27B0C-1EFE-EB70-6FB1-70AC9C682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0945" y="714949"/>
            <a:ext cx="2993590" cy="28870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67B753E-60D4-E921-7B08-8E60A9906B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5033" y="2387099"/>
            <a:ext cx="4818451" cy="36125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BA658-E676-AD88-DD25-2C15C78C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269" y="220605"/>
            <a:ext cx="5633978" cy="233150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Позаботьтесь </a:t>
            </a:r>
            <a:b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 своих </a:t>
            </a:r>
            <a:b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8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зубах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10C5069-3FB6-15D9-B779-A231E8FF4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118" y="4404670"/>
            <a:ext cx="2156652" cy="2162058"/>
          </a:xfrm>
          <a:prstGeom prst="flowChartConnector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5022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BE10D-9B94-C946-9AD4-953A6CD94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F1801-5607-31C1-77D6-ED50275D9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65" y="266330"/>
            <a:ext cx="4735079" cy="783010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CB29283C-7C6F-E3A3-A301-C3062C15382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1942" y="266330"/>
            <a:ext cx="5554462" cy="6001305"/>
          </a:xfrm>
        </p:spPr>
        <p:txBody>
          <a:bodyPr rtlCol="0"/>
          <a:lstStyle>
            <a:defPPr>
              <a:defRPr lang="ru-RU"/>
            </a:def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Злоупотребление горячей пищей и сочетание её с холодной </a:t>
            </a:r>
            <a:r>
              <a:rPr lang="ru-RU" sz="1800" b="1" i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от воздействия </a:t>
            </a:r>
            <a:r>
              <a:rPr lang="en-US" sz="1800" b="1" i="1" dirty="0">
                <a:solidFill>
                  <a:srgbClr val="C00000"/>
                </a:solidFill>
                <a:effectLst/>
              </a:rPr>
              <a:t>t</a:t>
            </a:r>
            <a:r>
              <a:rPr lang="en-US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 нарушается питание клеток десневой ткани, эмаль постепенно истончается)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/>
              <a:t>П</a:t>
            </a:r>
            <a:r>
              <a:rPr lang="ru-RU" sz="1800" b="1" i="0" dirty="0">
                <a:effectLst/>
              </a:rPr>
              <a:t>ить много кофе, чая, красящих напитков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(красители и танины устойчиво окрашивают поверхность зубов, формируя коричневый налет)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/>
              <a:t>З</a:t>
            </a:r>
            <a:r>
              <a:rPr lang="ru-RU" sz="1800" b="1" i="0" dirty="0">
                <a:effectLst/>
              </a:rPr>
              <a:t>лоупотребление алкоголем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(снижает выработку слюны, вызывая сухость во рту)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ru-RU" sz="1800" b="1" dirty="0"/>
              <a:t>Ч</a:t>
            </a:r>
            <a:r>
              <a:rPr lang="ru-RU" sz="1800" b="1" i="0" dirty="0">
                <a:effectLst/>
              </a:rPr>
              <a:t>астые перекусы сладостями</a:t>
            </a:r>
            <a:endParaRPr lang="ru-RU" sz="1800" b="1" i="1" dirty="0">
              <a:effectLst/>
            </a:endParaRP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i="0" dirty="0">
                <a:effectLst/>
              </a:rPr>
              <a:t>леденцами, особенно если грызть 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(скол эмали)</a:t>
            </a:r>
            <a:endParaRPr lang="ru-RU" sz="1800" b="1" i="1" dirty="0">
              <a:solidFill>
                <a:srgbClr val="C00000"/>
              </a:solidFill>
            </a:endParaRP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ш</a:t>
            </a:r>
            <a:r>
              <a:rPr lang="ru-RU" sz="1800" b="1" i="0" dirty="0">
                <a:effectLst/>
              </a:rPr>
              <a:t>околадом</a:t>
            </a:r>
            <a:r>
              <a:rPr lang="ru-RU" sz="1800" b="1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(в молочном и белом - высокое содержание сахара)</a:t>
            </a: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м</a:t>
            </a:r>
            <a:r>
              <a:rPr lang="ru-RU" sz="1800" b="1" i="0" dirty="0">
                <a:effectLst/>
              </a:rPr>
              <a:t>армеладом и жевательными конфетами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(налипают на зубах, вытаскивают пломбы при жевании)</a:t>
            </a:r>
          </a:p>
          <a:p>
            <a:pPr marL="285750" indent="-285750" algn="l">
              <a:spcBef>
                <a:spcPts val="6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с</a:t>
            </a:r>
            <a:r>
              <a:rPr lang="ru-RU" sz="1800" b="1" i="0" dirty="0">
                <a:effectLst/>
              </a:rPr>
              <a:t>ладкими газированными напитками </a:t>
            </a:r>
            <a:r>
              <a:rPr lang="ru-RU" sz="1800" b="1" i="1" dirty="0">
                <a:solidFill>
                  <a:srgbClr val="C00000"/>
                </a:solidFill>
                <a:effectLst/>
              </a:rPr>
              <a:t>(разрыхляют эмаль, вымывая минералы)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9E994E0E-73C3-9EFD-027B-03685581E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9A8D6D-A504-6D1C-1CF9-2AE0B5A2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4474" y="3773007"/>
            <a:ext cx="2738520" cy="229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1768C0-3F0D-5054-2BD6-90DF1FACBB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13"/>
          <a:stretch/>
        </p:blipFill>
        <p:spPr>
          <a:xfrm>
            <a:off x="6870831" y="1553591"/>
            <a:ext cx="2755940" cy="207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5495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6A0C0-8AA8-CD40-1D71-F8F15EC8D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C33FF-C10A-D996-E93F-F14F6C89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037" y="252311"/>
            <a:ext cx="4646302" cy="738622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Что вредит здоровью полости рта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C3634328-A5E2-7D23-F6BF-6F74796EAF8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19883" y="252311"/>
            <a:ext cx="5772543" cy="5997570"/>
          </a:xfrm>
        </p:spPr>
        <p:txBody>
          <a:bodyPr rtlCol="0"/>
          <a:lstStyle>
            <a:defPPr>
              <a:defRPr lang="ru-RU"/>
            </a:defPPr>
          </a:lstStyle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Никотинсодержащая продукция: сигареты, кальян, вейпы, снюсы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(нарушается питание десен, иссушается слизистая, образуется зубной налет, формируется зубной камень)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Разгрызание твердых орехов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(скол эмали, появление зазубрин, V-образных потертостей на краях передних резцов)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Длительное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жевание резинки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(вытягивает пломбы из зубных полостей)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Ношение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пирсинга во рту и на губах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(царапают, скалывают, переохлаждают или перегревают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 эмаль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Использование зубов в качестве инструмента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(перекусить нить, открыть пробку)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Занятия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контактных видов спорта - </a:t>
            </a: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бокс, панкратион, хоккей, борьба,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без защитных кап для зубов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Частые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сжимания челюсти, скрип зубами во сне 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EC88E079-94F2-87AB-B23B-98C608F1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96D376-9132-A064-76D6-4B525F3E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454" y="1397634"/>
            <a:ext cx="2830964" cy="217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50B87F-7B5D-5173-5719-EB526497F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528" y="1397634"/>
            <a:ext cx="2636630" cy="2171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8A6EEE-5225-DA9B-BA84-2F087E579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971" y="3903788"/>
            <a:ext cx="3653113" cy="217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126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C6925-B7D3-0D6A-7622-B6BD4CD7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758EC-7CC0-41A9-19C2-55F33CE24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0" y="308943"/>
            <a:ext cx="5148469" cy="676478"/>
          </a:xfrm>
          <a:solidFill>
            <a:schemeClr val="bg1"/>
          </a:solidFill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 для здоровья зубов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1B3D85C5-74E6-3403-B4ED-A3A0279D283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39696" y="437745"/>
            <a:ext cx="5758649" cy="5803257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Кальций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Содержится в костях и зубах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(вес 1-1,2 кг)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Является основным компонентом минерального матрикса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(обеспечивает полноценную структуру скелета)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Стимулирует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активность гормонов и ферментов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Нормализует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сон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Снижает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давление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Избавляет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организм от радионуклидов и солей тяжёлых металлов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Дефицит кальция в организме ощущается как усталость: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Бессонница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повышенная утомляемость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Ломкие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волосы и ногти, сухость и шелушение кожи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Мышечная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слабость, боль в суставах 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92298078-E002-85A2-10B6-A3891955F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978786-7C49-137E-5CF6-D8A51ED5D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7445" y="1667225"/>
            <a:ext cx="3926862" cy="4122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38899E-E792-98F7-E6E0-180EFB329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006" y="1828800"/>
            <a:ext cx="594704" cy="58572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32683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983F-93CE-661D-0D4C-D6269CB4E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489EB-38A8-7306-B240-57C289BC8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75" y="175776"/>
            <a:ext cx="5148469" cy="854032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 для здоровья зубов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0867BD73-799F-6A6F-403C-698C59DE8C5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77552" y="175776"/>
            <a:ext cx="5918447" cy="6375943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Кальций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Источники: рыба, морские водоросли, твердые сыры, творог, кефир, йогурт, орехи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(фундук, грецкий, арахис, миндаль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курага, изюм, кунжут, подсолнечные и тыквенные семена, зелень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(петрушка, укроп</a:t>
            </a:r>
            <a:r>
              <a:rPr lang="ru-RU" sz="1800" b="1" i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чеснок,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фасоль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Суточная потребность в кальции: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Дети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 3 лет — 700 мг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Дети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 4 до 7 лет — 1000 мг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Подростки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 16 лет — 1300 мг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до 50 лет — 1000 мг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Люди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старше 50, беременные — 1200 мг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Когда кальция нужно больше, чем обычно: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Подростковый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возраст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(быстрый рост скелета)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Беременность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кормление грудью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Пожилой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возраст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(хрупкость костей)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Кальций хорошо усваивается организмом при достаточном уровне витаминов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 фосфора, магния, полезных жиров!</a:t>
            </a:r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DE2B7749-2DEB-392E-B7FB-7E2F11A18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3E51C6-9B5F-9DAC-C128-75B5ADD21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338" y="1148082"/>
            <a:ext cx="4401693" cy="3603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577476-32BF-5EC3-91C4-097BC751C3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3663" r="52239" b="14655"/>
          <a:stretch/>
        </p:blipFill>
        <p:spPr>
          <a:xfrm>
            <a:off x="6589066" y="4391323"/>
            <a:ext cx="1307365" cy="154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4E3A12-2542-EE7E-0631-B860CE425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9937" y="4391323"/>
            <a:ext cx="1307366" cy="163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306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0F2BD-5655-590B-2900-6A9272B0E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B0EA55-28E9-FA50-9E09-0CACEE7E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75" y="264555"/>
            <a:ext cx="5148469" cy="791888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Вещества, необходимые</a:t>
            </a:r>
            <a:r>
              <a:rPr lang="ru-RU" sz="2400" cap="none" spc="300" dirty="0">
                <a:latin typeface="Calibri" panose="020F0502020204030204"/>
              </a:rPr>
              <a:t> </a:t>
            </a: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для здоровья зубов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23C336B6-057D-20BC-68B6-9738EA8A298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06532" y="159798"/>
            <a:ext cx="5894773" cy="6010183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Фтор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Содержится в пище в доступной форме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Продукты, богатые фтором: жирная рыба, морепродукты, орехи, желатин, яйца, лук, кукуруза, цитрусовые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Улучшает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минерализацию зубной эмали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(поддерживает pH слюны, снижая кислотность)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Сдерживает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размножение патогенной среды во рту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(препятствует образованию налета)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Суточная норма для детей -  около 2 мг, для взрослых — около 4 мг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Переизбыток фтора приводит к заболеваниям эмали, негативно влияет на полезную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(сапрофитную)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микрофлору полости рта! Особо опасен переизбыток в детском возрасте!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Помимо фтора и кальция важными являются  витамины  D, E, A, B2, B3, B12, C, P, микроэлементы Zn, K, Mg, I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8464D1F0-AC53-F689-28A9-CBD7EAA9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BF85E-6CDC-DD48-C64D-6BC3895E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8462" y="1294021"/>
            <a:ext cx="3298222" cy="313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FCDB84-8CA4-84D1-25B0-7E184F2C5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2" y="4427637"/>
            <a:ext cx="1805839" cy="1407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BDE06B-41AA-960F-728A-17BF27EA2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8602" y="4469506"/>
            <a:ext cx="1721794" cy="141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46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43EEB-8830-73A9-6435-C284EF4DE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826DE-54DE-2095-F9B5-8420F8F0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174914"/>
            <a:ext cx="5148469" cy="765255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Правила, позволяющие сохранить здоровье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99C751B5-0CF1-08F6-AAC7-FEBA960780E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24070" y="852256"/>
            <a:ext cx="5367334" cy="4802819"/>
          </a:xfrm>
        </p:spPr>
        <p:txBody>
          <a:bodyPr rtlCol="0"/>
          <a:lstStyle>
            <a:defPPr>
              <a:defRPr lang="ru-RU"/>
            </a:def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Ежедневно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два раза в день чистить зубы от 3 до 5 минут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Использовать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дополнительные средства и предметы гигиены для более качественной чистки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(зубную нить, ирригатор, ополаскиватели)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Полоскать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рот после каждого приёма пищи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Посещать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стоматолога 2 раза в год  для профилактических процедур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(профессиональная гигиена полости рта, насыщение зубов минералами)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</a:tabLst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Своевременно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выявлять и лечить заболевания зубов и дёсен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0A1396AF-2BE6-BE36-E112-9F1CE7D8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15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25A53E-3329-F206-F5D1-BFBA0056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9553" y="1127048"/>
            <a:ext cx="3268283" cy="326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F16832-6423-69D6-27F5-511BEDE4B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598" y="4617720"/>
            <a:ext cx="1452533" cy="14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D8D3CC-1DD2-4882-ACF1-16793F041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35448" y="4644353"/>
            <a:ext cx="1251752" cy="14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0672A99-CC95-9A74-07BC-AE6A74982F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0443" y="4644353"/>
            <a:ext cx="1732121" cy="14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8328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42915-754F-B49D-48B7-B6EC8D60F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0E55D-5696-EA5E-3A9C-101D56D3C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8553" y="328474"/>
            <a:ext cx="3669758" cy="394169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8E962BE4-11BB-D548-FDA7-4FE13CCA568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38047" y="525558"/>
            <a:ext cx="5609991" cy="5113538"/>
          </a:xfrm>
        </p:spPr>
        <p:txBody>
          <a:bodyPr rtlCol="0"/>
          <a:lstStyle>
            <a:defPPr>
              <a:defRPr lang="ru-RU"/>
            </a:def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Свойства качественной зубной пасты: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Обладать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приятным вкусом и запахом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Производить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высокий освежающий эффект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Препятствовать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образованию налета на зубах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Быть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однородной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Не высыхать и не расслаиваться при хранении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Оказывать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противокариозное действие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Быть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безвредной для организма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(гипоаллергенной)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Соответствовать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заявленному эффекту после применения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полноценной чистки зубов достаточно полоски пасты длиной 0,5 -1 см!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правильного подбора зубной пасты внимательно изучите ее назначение и состав!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026805A2-D76C-648F-3F1A-E701F9F3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16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98E45E-D44C-A632-A372-CC2B8CC70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3963" y="3709221"/>
            <a:ext cx="3669758" cy="239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E55E04-7324-8F7A-DEF9-52385F411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74" y="1164467"/>
            <a:ext cx="2598716" cy="2264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9876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36ED1-7BC2-656B-85AF-6DC3492D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445FD-A773-C3DA-38FA-7EA6D92F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152" y="229045"/>
            <a:ext cx="4710182" cy="448056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Выбор зубной пасты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91CDF3E7-CFAC-879C-DFFF-11D5F7DCAD5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08253" y="541539"/>
            <a:ext cx="5734975" cy="5406500"/>
          </a:xfrm>
        </p:spPr>
        <p:txBody>
          <a:bodyPr rtlCol="0"/>
          <a:lstStyle>
            <a:defPPr>
              <a:defRPr lang="ru-RU"/>
            </a:def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Профилактические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(гигиенические)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зубные пасты без лечебного воздействия, используют ежедневно для очищения и освежения полости рта, при отсутствии жалоб на состояние зубов и десен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Лечебно-профилактические - наиболее обширная группа зубных паст:</a:t>
            </a:r>
            <a:r>
              <a:rPr lang="ru-RU" sz="1800" b="1" dirty="0">
                <a:latin typeface="Calibri" panose="020F0502020204030204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фторсодержащие,</a:t>
            </a:r>
            <a:r>
              <a:rPr lang="ru-RU" sz="1800" b="1" dirty="0">
                <a:latin typeface="Calibri" panose="020F0502020204030204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реминерализующие</a:t>
            </a:r>
            <a:r>
              <a:rPr lang="ru-RU" sz="1800" b="1" dirty="0">
                <a:latin typeface="Calibri" panose="020F0502020204030204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 отбеливающим эффектом, для чувствительных зубов, действующие на слизистую оболочку рта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(при гингивите и пародонтозе)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Пасты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 комплексным действием, выполняющие одновременно несколько функций)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Лечебные пасты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(используют короткое время, только по назначению врача)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Детские зубные пасты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(используют согласно возраста ребёнка)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Первые молочные зубы очищают с помощью специальной резиновой щеточки или салфетки, намотанной на палец!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D5A96311-23B7-9722-737D-3D54C4AE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17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A49249-0DE5-0D79-1C5A-F70B3754F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39568"/>
          <a:stretch/>
        </p:blipFill>
        <p:spPr>
          <a:xfrm>
            <a:off x="6753152" y="3093004"/>
            <a:ext cx="1919915" cy="318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9027CF-38D4-2A22-9C13-B5CC8F3BA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2243" y="919358"/>
            <a:ext cx="2246529" cy="21736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19DF6A-CA49-BECC-73E0-E9D33C470E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6569" t="5619" r="12207" b="11659"/>
          <a:stretch/>
        </p:blipFill>
        <p:spPr>
          <a:xfrm>
            <a:off x="10257164" y="3124915"/>
            <a:ext cx="1191499" cy="31217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A688AB-EC49-FCB0-FEE6-687571534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963" y="4407275"/>
            <a:ext cx="934905" cy="39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7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id="{342F956A-742D-9F7D-86ED-88F8AA1F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F4FC841C-56E6-0D6B-EB88-D27F1C2A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73" y="378683"/>
            <a:ext cx="10924649" cy="375920"/>
          </a:xfrm>
        </p:spPr>
        <p:txBody>
          <a:bodyPr/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Классификация зубных паст по действию</a:t>
            </a:r>
            <a:endParaRPr lang="ru-RU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73C78646-DDB6-E556-E7D1-E7AC8A198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03226"/>
              </p:ext>
            </p:extLst>
          </p:nvPr>
        </p:nvGraphicFramePr>
        <p:xfrm>
          <a:off x="710738" y="1281178"/>
          <a:ext cx="10653203" cy="475563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307101">
                  <a:extLst>
                    <a:ext uri="{9D8B030D-6E8A-4147-A177-3AD203B41FA5}">
                      <a16:colId xmlns:a16="http://schemas.microsoft.com/office/drawing/2014/main" val="1289992245"/>
                    </a:ext>
                  </a:extLst>
                </a:gridCol>
                <a:gridCol w="3801058">
                  <a:extLst>
                    <a:ext uri="{9D8B030D-6E8A-4147-A177-3AD203B41FA5}">
                      <a16:colId xmlns:a16="http://schemas.microsoft.com/office/drawing/2014/main" val="3142487953"/>
                    </a:ext>
                  </a:extLst>
                </a:gridCol>
                <a:gridCol w="3545044">
                  <a:extLst>
                    <a:ext uri="{9D8B030D-6E8A-4147-A177-3AD203B41FA5}">
                      <a16:colId xmlns:a16="http://schemas.microsoft.com/office/drawing/2014/main" val="4082906833"/>
                    </a:ext>
                  </a:extLst>
                </a:gridCol>
              </a:tblGrid>
              <a:tr h="12189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25319"/>
                  </a:ext>
                </a:extLst>
              </a:tr>
              <a:tr h="35366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672721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1E9D5C-62B1-983D-2ACC-1FD9579BA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376" t="18236" r="24938" b="20826"/>
          <a:stretch/>
        </p:blipFill>
        <p:spPr>
          <a:xfrm>
            <a:off x="1050001" y="4268532"/>
            <a:ext cx="2518824" cy="163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6F42D2-A43E-0E41-CE6C-0737F81A6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24" y="4041988"/>
            <a:ext cx="2755631" cy="18228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CE8B87-3F0C-BEE6-D127-194D9B45B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800" y="4041988"/>
            <a:ext cx="2722378" cy="1912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A44FDB-4DEF-E85B-90C6-93246D75F1D0}"/>
              </a:ext>
            </a:extLst>
          </p:cNvPr>
          <p:cNvSpPr txBox="1"/>
          <p:nvPr/>
        </p:nvSpPr>
        <p:spPr>
          <a:xfrm>
            <a:off x="710738" y="2551837"/>
            <a:ext cx="3398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являются лечебным средством, обеспечивают профилактику кариесных разрушений эмали за счет ее укрепления фтором и кальцием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64878-AF50-9737-294E-1B4982F59CFA}"/>
              </a:ext>
            </a:extLst>
          </p:cNvPr>
          <p:cNvSpPr txBox="1"/>
          <p:nvPr/>
        </p:nvSpPr>
        <p:spPr>
          <a:xfrm>
            <a:off x="4219267" y="2564660"/>
            <a:ext cx="33989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Содержат травяные сборы, помогающие уменьшить кровоточивость десен и купировать воспалительный процесс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D78F1-00DA-418D-0CA1-8288D1C4646A}"/>
              </a:ext>
            </a:extLst>
          </p:cNvPr>
          <p:cNvSpPr txBox="1"/>
          <p:nvPr/>
        </p:nvSpPr>
        <p:spPr>
          <a:xfrm>
            <a:off x="8036304" y="2537533"/>
            <a:ext cx="2883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Содержат абразивные частицы </a:t>
            </a: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(чаще всего соду) 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 перекись водорода для осветления зубной эмали на пару тонов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D1727-7179-C0C2-B763-989FC9600427}"/>
              </a:ext>
            </a:extLst>
          </p:cNvPr>
          <p:cNvSpPr txBox="1"/>
          <p:nvPr/>
        </p:nvSpPr>
        <p:spPr>
          <a:xfrm>
            <a:off x="1067548" y="1365220"/>
            <a:ext cx="2758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Пасты с противокариесным эффектом</a:t>
            </a:r>
            <a:endParaRPr kumimoji="0" lang="ru-RU" sz="1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0CFBB-06EA-44A2-B55D-5B60F1EDF24B}"/>
              </a:ext>
            </a:extLst>
          </p:cNvPr>
          <p:cNvSpPr txBox="1"/>
          <p:nvPr/>
        </p:nvSpPr>
        <p:spPr>
          <a:xfrm>
            <a:off x="4244384" y="1337204"/>
            <a:ext cx="3398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Пасты с противопародонтитным эффектом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EC74A8-D1A5-257C-DE5E-9FA01F146B5B}"/>
              </a:ext>
            </a:extLst>
          </p:cNvPr>
          <p:cNvSpPr txBox="1"/>
          <p:nvPr/>
        </p:nvSpPr>
        <p:spPr>
          <a:xfrm>
            <a:off x="8463871" y="1386178"/>
            <a:ext cx="2312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Пасты 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отбеливающим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эффектом</a:t>
            </a:r>
          </a:p>
        </p:txBody>
      </p:sp>
    </p:spTree>
    <p:extLst>
      <p:ext uri="{BB962C8B-B14F-4D97-AF65-F5344CB8AC3E}">
        <p14:creationId xmlns:p14="http://schemas.microsoft.com/office/powerpoint/2010/main" val="302215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130BF-36A9-E6D3-0C4E-6213E97A8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id="{53B71895-E7C0-43DA-ACFF-3C492649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C13056F-3EA8-E124-C1E6-A5DC6A200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830" y="255502"/>
            <a:ext cx="7830499" cy="385108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Как правильно выбрать зубную щетку</a:t>
            </a:r>
            <a:endParaRPr lang="ru-RU" sz="24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A07ED9F-1043-19ED-14D6-60F4684D1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24693"/>
              </p:ext>
            </p:extLst>
          </p:nvPr>
        </p:nvGraphicFramePr>
        <p:xfrm>
          <a:off x="255632" y="776449"/>
          <a:ext cx="11378893" cy="542904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02654">
                  <a:extLst>
                    <a:ext uri="{9D8B030D-6E8A-4147-A177-3AD203B41FA5}">
                      <a16:colId xmlns:a16="http://schemas.microsoft.com/office/drawing/2014/main" val="2603351029"/>
                    </a:ext>
                  </a:extLst>
                </a:gridCol>
                <a:gridCol w="7976239">
                  <a:extLst>
                    <a:ext uri="{9D8B030D-6E8A-4147-A177-3AD203B41FA5}">
                      <a16:colId xmlns:a16="http://schemas.microsoft.com/office/drawing/2014/main" val="3051634941"/>
                    </a:ext>
                  </a:extLst>
                </a:gridCol>
              </a:tblGrid>
              <a:tr h="846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068724"/>
                  </a:ext>
                </a:extLst>
              </a:tr>
              <a:tr h="146120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314690"/>
                  </a:ext>
                </a:extLst>
              </a:tr>
              <a:tr h="16205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131530"/>
                  </a:ext>
                </a:extLst>
              </a:tr>
              <a:tr h="1500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18368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A66E35-2A95-2C09-4D54-B0224A4D8954}"/>
              </a:ext>
            </a:extLst>
          </p:cNvPr>
          <p:cNvSpPr txBox="1"/>
          <p:nvPr/>
        </p:nvSpPr>
        <p:spPr>
          <a:xfrm>
            <a:off x="1439740" y="2071516"/>
            <a:ext cx="12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Мягкая </a:t>
            </a:r>
            <a:endParaRPr kumimoji="0" lang="ru-RU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8E647-1411-8A18-ED38-786067F17ABF}"/>
              </a:ext>
            </a:extLst>
          </p:cNvPr>
          <p:cNvSpPr txBox="1"/>
          <p:nvPr/>
        </p:nvSpPr>
        <p:spPr>
          <a:xfrm>
            <a:off x="671942" y="3818818"/>
            <a:ext cx="2860462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None/>
              <a:tabLst>
                <a:tab pos="457200" algn="l"/>
              </a:tabLst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Средней жесткости </a:t>
            </a:r>
            <a:endParaRPr kumimoji="0" lang="ru-RU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8E8AC-0B6F-A276-EB10-275FD2F85EB0}"/>
              </a:ext>
            </a:extLst>
          </p:cNvPr>
          <p:cNvSpPr txBox="1"/>
          <p:nvPr/>
        </p:nvSpPr>
        <p:spPr>
          <a:xfrm>
            <a:off x="1387505" y="5057356"/>
            <a:ext cx="128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Жесткая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57D67-BD5D-3F10-771E-425985663934}"/>
              </a:ext>
            </a:extLst>
          </p:cNvPr>
          <p:cNvSpPr txBox="1"/>
          <p:nvPr/>
        </p:nvSpPr>
        <p:spPr>
          <a:xfrm>
            <a:off x="360828" y="903959"/>
            <a:ext cx="333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Жесткость щетины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 </a:t>
            </a:r>
            <a:r>
              <a:rPr kumimoji="0" lang="ru-RU" sz="18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(3 уровня жесткости)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F28D5-E84E-1ABF-9A63-E4691E5B8DBB}"/>
              </a:ext>
            </a:extLst>
          </p:cNvPr>
          <p:cNvSpPr txBox="1"/>
          <p:nvPr/>
        </p:nvSpPr>
        <p:spPr>
          <a:xfrm>
            <a:off x="4211140" y="1061189"/>
            <a:ext cx="690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Кому показано и какое действие оказывает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2839B-0115-502F-4D91-26D722B4716D}"/>
              </a:ext>
            </a:extLst>
          </p:cNvPr>
          <p:cNvSpPr txBox="1"/>
          <p:nvPr/>
        </p:nvSpPr>
        <p:spPr>
          <a:xfrm>
            <a:off x="3698831" y="1854279"/>
            <a:ext cx="5648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Детям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Беременным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При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склонности к десневым кровотечениям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0DE43-B4A3-F4F7-66F2-D7DC3055F790}"/>
              </a:ext>
            </a:extLst>
          </p:cNvPr>
          <p:cNvSpPr txBox="1"/>
          <p:nvPr/>
        </p:nvSpPr>
        <p:spPr>
          <a:xfrm>
            <a:off x="3698831" y="3291220"/>
            <a:ext cx="6354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Деликатна к эмали и слизистым оболочкам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Обладает высоким качеством чистки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  <a:cs typeface="Calibri Light"/>
              </a:rPr>
              <a:t>Д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/>
              </a:rPr>
              <a:t>ля людей с природными зубами и прошедших     протезирование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D2FBA-0D6D-F07B-C0E0-806AB7C37AD7}"/>
              </a:ext>
            </a:extLst>
          </p:cNvPr>
          <p:cNvSpPr txBox="1"/>
          <p:nvPr/>
        </p:nvSpPr>
        <p:spPr>
          <a:xfrm>
            <a:off x="3774432" y="4933268"/>
            <a:ext cx="617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только по рекомендации врача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9DD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При повышенном образовании твердых зубных отложений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 Ligh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12D14FB-58E5-E5CA-78DF-2BCDF22CD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487" y="3239175"/>
            <a:ext cx="2194571" cy="14004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E29AB7-472E-1546-C3B7-D1EC70FFE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486" y="1715261"/>
            <a:ext cx="2292571" cy="13528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AC132B-5A9B-884E-F8B8-664E68802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487" y="4737441"/>
            <a:ext cx="2292571" cy="146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7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F21D0-ADC2-F3E8-AFB0-471B66A6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BDA95-0956-8E2E-51C2-6B83FB91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6819" y="193641"/>
            <a:ext cx="5560381" cy="709997"/>
          </a:xfrm>
          <a:solidFill>
            <a:schemeClr val="bg1"/>
          </a:solidFill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/>
              </a:rPr>
              <a:t>Ответственность - это ваше здоровье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587AB2C6-D170-C750-6BF3-BB310D66B8C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97437" y="548639"/>
            <a:ext cx="5367334" cy="5289321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Здоровые зубы – это огромная польза для здоровья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Открытая белозубая улыбка -  символ привлекательности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Искренне улыбающийся человек со здоровыми зубами: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Располагает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к общению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Обладает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более высокой самооценкой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Уверен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в себе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Чаще добивается поставленных целей</a:t>
            </a:r>
            <a:endParaRPr lang="ru-RU" sz="1800" b="1" dirty="0">
              <a:latin typeface="Calibri" panose="020F0502020204030204"/>
              <a:cs typeface="Posterama" panose="020B0504020200020000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спешно строит карьеру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Имеет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стойкий иммунитет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Реже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обращается к врачам с жалобами на здоровье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Обладает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большей стрессоустойчивостью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E77E4E30-7E36-1B39-29D5-8E172A82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B26F48-5E18-7378-990E-1DEC05D19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74" y="1199012"/>
            <a:ext cx="3469105" cy="238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954AE6-86A5-E5ED-B160-8893413C0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" t="2127" r="9979" b="-320"/>
          <a:stretch/>
        </p:blipFill>
        <p:spPr>
          <a:xfrm>
            <a:off x="7806104" y="3877676"/>
            <a:ext cx="3469105" cy="238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23568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EEF35-786A-4932-1A4B-2C2878C4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id="{364BD630-D0B3-5824-E4B3-D7876422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195FFA9-9915-F459-1272-FB7564A9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672" y="272150"/>
            <a:ext cx="7746655" cy="420308"/>
          </a:xfrm>
        </p:spPr>
        <p:txBody>
          <a:bodyPr/>
          <a:lstStyle/>
          <a:p>
            <a:pPr algn="ctr"/>
            <a:r>
              <a:rPr kumimoji="0" lang="ru-RU" sz="2400" b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Как правильно выбрать зубную щетку</a:t>
            </a: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0E8947D-D427-08CD-B10D-61829DA1D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373163"/>
              </p:ext>
            </p:extLst>
          </p:nvPr>
        </p:nvGraphicFramePr>
        <p:xfrm>
          <a:off x="348326" y="918967"/>
          <a:ext cx="8757601" cy="494455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341873">
                  <a:extLst>
                    <a:ext uri="{9D8B030D-6E8A-4147-A177-3AD203B41FA5}">
                      <a16:colId xmlns:a16="http://schemas.microsoft.com/office/drawing/2014/main" val="1472739481"/>
                    </a:ext>
                  </a:extLst>
                </a:gridCol>
                <a:gridCol w="4415728">
                  <a:extLst>
                    <a:ext uri="{9D8B030D-6E8A-4147-A177-3AD203B41FA5}">
                      <a16:colId xmlns:a16="http://schemas.microsoft.com/office/drawing/2014/main" val="1255283965"/>
                    </a:ext>
                  </a:extLst>
                </a:gridCol>
              </a:tblGrid>
              <a:tr h="5269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351074"/>
                  </a:ext>
                </a:extLst>
              </a:tr>
              <a:tr h="4417615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244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20CE777-93BB-0709-EEBB-8E0729190819}"/>
              </a:ext>
            </a:extLst>
          </p:cNvPr>
          <p:cNvSpPr txBox="1"/>
          <p:nvPr/>
        </p:nvSpPr>
        <p:spPr>
          <a:xfrm>
            <a:off x="954491" y="986744"/>
            <a:ext cx="3346429" cy="375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46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Конфигурация щетинок</a:t>
            </a:r>
            <a:endParaRPr kumimoji="0" lang="ru-RU" sz="18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34D26-100F-6667-B4DC-E83BA2402990}"/>
              </a:ext>
            </a:extLst>
          </p:cNvPr>
          <p:cNvSpPr txBox="1"/>
          <p:nvPr/>
        </p:nvSpPr>
        <p:spPr>
          <a:xfrm>
            <a:off x="348326" y="1744079"/>
            <a:ext cx="4222516" cy="38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Скошенные и расположенные с наклоном щетинки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(удаляют зубной налет более эффективно и позволяют качественно очистить коренные зубы)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Многоуровневое рассредоточение щетины позволяет проникнуть  в узкие промежутки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Щетина, собранная в пучки </a:t>
            </a:r>
            <a:r>
              <a:rPr kumimoji="0" lang="ru-RU" b="1" i="1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(увеличивает зону охвата, в том числе область шейки зуба)</a:t>
            </a: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AD1FB-CBD2-A23D-B48F-C7A6FAE77083}"/>
              </a:ext>
            </a:extLst>
          </p:cNvPr>
          <p:cNvSpPr txBox="1"/>
          <p:nvPr/>
        </p:nvSpPr>
        <p:spPr>
          <a:xfrm>
            <a:off x="4727126" y="959150"/>
            <a:ext cx="3852216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07000"/>
              </a:lnSpc>
              <a:spcBef>
                <a:spcPts val="1500"/>
              </a:spcBef>
              <a:spcAft>
                <a:spcPts val="146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 для щетинок</a:t>
            </a:r>
            <a:endParaRPr kumimoji="0" lang="ru-RU" sz="1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D44233-D49B-89A7-2C40-02CC6C19F23F}"/>
              </a:ext>
            </a:extLst>
          </p:cNvPr>
          <p:cNvSpPr txBox="1"/>
          <p:nvPr/>
        </p:nvSpPr>
        <p:spPr>
          <a:xfrm>
            <a:off x="4907084" y="1848691"/>
            <a:ext cx="40534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Наиболее популярны щетинки из синтетических материалов: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Более устойчивы к изнашиванию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Имеют хорошую упругость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Деликатны в отношении обрабатываемых поверхностей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Легче обрабатываются </a:t>
            </a:r>
            <a:r>
              <a:rPr lang="ru-RU" b="1" i="1" dirty="0">
                <a:latin typeface="Calibri" panose="020F0502020204030204" pitchFamily="34" charset="0"/>
                <a:cs typeface="Calibri" panose="020F0502020204030204" pitchFamily="34" charset="0"/>
              </a:rPr>
              <a:t>(позволяет избежать скопления вредных бактерий на поверхности</a:t>
            </a:r>
            <a:r>
              <a:rPr lang="ru-RU" i="1" dirty="0"/>
              <a:t>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B720DA-A594-3878-761A-59982F8D8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948" y="918967"/>
            <a:ext cx="2798307" cy="2143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E29D47-3C78-F908-4D0A-78F0577A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948" y="3790700"/>
            <a:ext cx="279830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78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2C109-30A0-3AC7-FB6C-9C4BCDF1D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Местозаполнитель номера слайда 4">
            <a:extLst>
              <a:ext uri="{FF2B5EF4-FFF2-40B4-BE49-F238E27FC236}">
                <a16:creationId xmlns:a16="http://schemas.microsoft.com/office/drawing/2014/main" id="{2DDD8CF5-C18A-076F-469C-5AE1991F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E45F654-173B-C325-6D82-CFC2FF09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327" y="191885"/>
            <a:ext cx="8282654" cy="331531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Segoe UI Black" panose="020B0A02040204020203" pitchFamily="34" charset="0"/>
                <a:cs typeface="+mj-cs"/>
              </a:rPr>
              <a:t>Как правильно чистить зубы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48490A-78DD-C0FC-FB9D-675A6DC5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02" y="662779"/>
            <a:ext cx="4237087" cy="19813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84DAD5-37D2-395F-B149-B011AD72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84" y="2559789"/>
            <a:ext cx="4237088" cy="18838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D969E5-B285-18B6-8B53-D7B71CC9B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692" y="4408081"/>
            <a:ext cx="4249280" cy="1926503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C34276F-9806-8AD4-7E95-92DE871A7D12}"/>
              </a:ext>
            </a:extLst>
          </p:cNvPr>
          <p:cNvCxnSpPr>
            <a:cxnSpLocks/>
          </p:cNvCxnSpPr>
          <p:nvPr/>
        </p:nvCxnSpPr>
        <p:spPr>
          <a:xfrm>
            <a:off x="6169980" y="798990"/>
            <a:ext cx="0" cy="55355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02BB08-C3A3-F21A-8C39-CEFEA8E1B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954" y="709948"/>
            <a:ext cx="3724979" cy="1755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DF1B67-B781-95F2-121D-FFF8F835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8954" y="2559789"/>
            <a:ext cx="3938357" cy="175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FF8352-83AE-E4F7-B21A-AF844BB3D21C}"/>
              </a:ext>
            </a:extLst>
          </p:cNvPr>
          <p:cNvSpPr txBox="1"/>
          <p:nvPr/>
        </p:nvSpPr>
        <p:spPr>
          <a:xfrm>
            <a:off x="8297040" y="4709612"/>
            <a:ext cx="37707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Очищать язык необходимо, начиная с задней поверхности по направлению к передней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Бережно очистите внутреннюю поверхность щёк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2C97B76-B910-78F6-E733-984E1B2B6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4424" y="4634144"/>
            <a:ext cx="1253445" cy="13498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B05B59C-A30C-A895-0879-DBB44EAAB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7870" y="4797623"/>
            <a:ext cx="579170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90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485FB-6184-4955-9581-334BEDCF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E37A3-1671-B725-70DA-96754A28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275" y="292963"/>
            <a:ext cx="5148469" cy="825623"/>
          </a:xfrm>
          <a:solidFill>
            <a:schemeClr val="bg1"/>
          </a:solidFill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хранения зубной щетки и уход за ней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E68ACF26-7D95-55C9-703D-07B9AA419E6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7026" y="719092"/>
            <a:ext cx="5636624" cy="4696288"/>
          </a:xfrm>
        </p:spPr>
        <p:txBody>
          <a:bodyPr rtlCol="0"/>
          <a:lstStyle>
            <a:defPPr>
              <a:defRPr lang="ru-RU"/>
            </a:defPPr>
          </a:lstStyle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После использования зубную щетку очищать под струей проточной воды </a:t>
            </a:r>
            <a:r>
              <a:rPr lang="ru-RU" sz="1800" b="1" i="1" dirty="0">
                <a:solidFill>
                  <a:srgbClr val="C00000"/>
                </a:solidFill>
              </a:rPr>
              <a:t>(для лучшей обработки использовать умеренно горячую воду) </a:t>
            </a:r>
            <a:r>
              <a:rPr lang="ru-RU" sz="1800" b="1" dirty="0"/>
              <a:t>длительный контакт с высокой температурой способен причинить вред щетине и деформировать ее</a:t>
            </a:r>
          </a:p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Каждые 7 дней обрабатывать дезинфицирующим раствором </a:t>
            </a:r>
            <a:r>
              <a:rPr lang="ru-RU" sz="1800" b="1" i="1" dirty="0">
                <a:solidFill>
                  <a:srgbClr val="C00000"/>
                </a:solidFill>
              </a:rPr>
              <a:t>(наиболее доступное средство -  перекись водорода)</a:t>
            </a:r>
          </a:p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Хранить в специально адаптированной подставке, имеющую хорошую вентиляцию, не допускающую скопления</a:t>
            </a:r>
            <a:r>
              <a:rPr lang="ru-RU" sz="1800" b="1" i="1" dirty="0"/>
              <a:t> </a:t>
            </a:r>
            <a:r>
              <a:rPr lang="ru-RU" sz="1800" b="1" dirty="0"/>
              <a:t>влаги</a:t>
            </a:r>
            <a:r>
              <a:rPr lang="ru-RU" sz="1800" b="1" i="1" dirty="0"/>
              <a:t> </a:t>
            </a:r>
            <a:r>
              <a:rPr lang="ru-RU" sz="1800" b="1" i="1" dirty="0">
                <a:solidFill>
                  <a:srgbClr val="C00000"/>
                </a:solidFill>
              </a:rPr>
              <a:t>(угроза образования черной плесени)</a:t>
            </a:r>
          </a:p>
          <a:p>
            <a:pPr marL="342900" indent="-342900" rtl="0">
              <a:buFont typeface="+mj-lt"/>
              <a:buAutoNum type="arabicPeriod"/>
            </a:pPr>
            <a:r>
              <a:rPr lang="ru-RU" sz="1800" b="1" dirty="0"/>
              <a:t>Для защиты щетины от воздействий внешней среды целесообразно использовать специальный колпачок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59F3C56F-9283-A407-E4E5-075F3DDE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22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CB3110-8A0A-476C-1082-9C5450200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278" y="4163627"/>
            <a:ext cx="2706014" cy="2046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CE5D45-D1A8-BCBD-10B4-B4087BFE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46" t="27313" r="29441" b="37606"/>
          <a:stretch/>
        </p:blipFill>
        <p:spPr>
          <a:xfrm>
            <a:off x="7261932" y="1596963"/>
            <a:ext cx="4012707" cy="240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6890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76A58-DEC3-2324-F112-9AD8C4BC1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1FE47-411B-B3F9-8953-C6F8AED8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09" y="371087"/>
            <a:ext cx="5662578" cy="845154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lang="ru-RU" sz="2400" cap="none" spc="300" dirty="0"/>
              <a:t>Ответственность - это ваше здоровье</a:t>
            </a:r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E3C1C362-4D08-963B-FFCF-750EB3966E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80513" y="891762"/>
            <a:ext cx="5803037" cy="5074476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Понимание взаимосвязи болезней зубов и других органов — важное знание, которым должен владеть каждый и своевременно принимать меры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Болезни зубов: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Снижают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качество жизни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Ухудшают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социальное взаимодействие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Влекут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за собой необходимость в лечении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Способствуют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крупным материальным расходам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Человек должен содержать зубы здоровыми!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Проблемы с зубами отражаются на работе всего организма!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97631D7E-E270-E30F-0CA8-DC4570F4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381B56-14DA-CE89-4340-6FA4C9801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3693" y="1670422"/>
            <a:ext cx="4748399" cy="316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5953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34B61-09D9-1D93-C924-A9D2DB5D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265CA-1DCC-7FB3-4BB4-A4BAE42F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1"/>
            <a:ext cx="5148469" cy="783010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ED8FFA37-C5C8-0F7B-85EE-B80AF85B99F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64272" y="548641"/>
            <a:ext cx="5550602" cy="5565525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Полости рта и носа частично блокируют проникновение многих болезнетворных бактерий вирусов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Регулярный уход - чистка зубов, санирование полости рта, поддержание здоровья слизистых оболочек активизирует защиту от возбудителей респираторных заболеваний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Внимание!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Posterama" panose="020B0504020200020000" pitchFamily="34" charset="0"/>
              </a:rPr>
              <a:t>У лиц с множественной формой кариеса снижен иммунитет! Они чаще болеют простудными заболеваниями с осложнениями!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Posterama" panose="020B0504020200020000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Пораженные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 кариесом зубы -  источник хронической инфекции полости рта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(микробы переходят из кариозных полостей на миндалины, вызывая ангину)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Частые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ангины - риск развития ревматизма, повреждений суставов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(артриты)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Posterama" panose="020B0504020200020000" pitchFamily="34" charset="0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15FCD569-67F9-7604-F2B4-723BAAF0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B17230-C2EC-5526-B925-051EC6352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7" b="95060" l="6169" r="91883"/>
                    </a14:imgEffect>
                  </a14:imgLayer>
                </a14:imgProps>
              </a:ext>
            </a:extLst>
          </a:blip>
          <a:srcRect l="5174" t="5586" r="5233" b="6197"/>
          <a:stretch/>
        </p:blipFill>
        <p:spPr>
          <a:xfrm>
            <a:off x="6158885" y="3429000"/>
            <a:ext cx="1797723" cy="168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433DFF-3BB1-05AE-9964-72E2EDF95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2259" y="3115466"/>
            <a:ext cx="3280878" cy="2273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39D05A48-CBF3-F935-E37D-20F4A00368BC}"/>
              </a:ext>
            </a:extLst>
          </p:cNvPr>
          <p:cNvSpPr/>
          <p:nvPr/>
        </p:nvSpPr>
        <p:spPr>
          <a:xfrm>
            <a:off x="8014313" y="4138043"/>
            <a:ext cx="632536" cy="274159"/>
          </a:xfrm>
          <a:prstGeom prst="homePlate">
            <a:avLst/>
          </a:prstGeom>
          <a:solidFill>
            <a:srgbClr val="DE54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056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BA1AD-BB71-DE5C-9E08-B8DC2FA2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135C2-EE86-FE9F-96A5-495AB927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0"/>
            <a:ext cx="5148469" cy="756377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93C475F7-6AC4-7788-663D-8ED13AEAAC6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30820" y="966778"/>
            <a:ext cx="5655076" cy="4536489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9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Чистка зубов и уход за всей полостью рта - это профилактика заболеваний сердца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При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плохой гигиене полости рта микробы проникают в сосуды десен, а оттуда – в общую систему кровообращения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Происходит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поражение стенок артерий, их воспаление и утолщение, что нарушает кровообращение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(особенно коронарных артерий)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Posterama" panose="020B0504020200020000" pitchFamily="34" charset="0"/>
              </a:rPr>
              <a:t>Повышается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 риск развития инфаркта миокарда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Внимание!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Если Вы чистите зубы один раз в день, на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70%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увеличиваете риск получить болезни сердца! 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710BB22F-8E8B-6E71-19A7-5E568890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87B15A-A0E3-442C-A2C0-8FDF8231F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9812" y="2200600"/>
            <a:ext cx="3707766" cy="272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7893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E089B-8E02-E790-BF7D-57C21601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B6488-9824-390A-30FF-E88615C3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264554"/>
            <a:ext cx="5148469" cy="827399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8684538D-A3CB-94BA-2744-07678813BCF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42043" y="159798"/>
            <a:ext cx="5770485" cy="6250146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сердца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Бактерии через кровоток достигают сердца,  прикрепляются к стенкам сосудов, задерживаются на сердечных клапанах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Последствия -  ревматизм, инфекционный эндокардит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Ревматизм сердца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(ревмокардит)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 воспаление мышц аутоиммунного типа, приводящее к патологии клапанов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(угроза сердечной недостаточности и смерти)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Инфекционный эндокардит – это заболевание, сопровождающееся поражением клапанов сердца полипами и язвами, изменениями пристеночного эндокарда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(риск развития тромбоза)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Внимание!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Если у пациента зачатки атеросклероза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(даже при отсутствии зубной боли)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плохая гигиена зубов, инфекции на деснах  - это факторы риска сердечных приступов и смерти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A2616B1F-FC1D-19FA-B16A-2B37E82C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3B0870-EB86-AAC6-54E8-5957D548D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848" y="3698628"/>
            <a:ext cx="3414056" cy="240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4F5D1B-881C-DF6B-19C7-DA46E72719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464" t="21860" r="10483" b="49871"/>
          <a:stretch/>
        </p:blipFill>
        <p:spPr>
          <a:xfrm>
            <a:off x="7361688" y="1490304"/>
            <a:ext cx="3664014" cy="193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19687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719E5-91A3-BD1A-7CAE-A8EF8DB6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CA742-F44D-5CC7-A609-0A61E6FD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548640"/>
            <a:ext cx="5148469" cy="774133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algn="ctr" rtl="0"/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C354A0A9-4F53-05B5-A246-117FE45BCFF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04186" y="400534"/>
            <a:ext cx="5788241" cy="5849345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сахарный диабет 2 типа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Внимание! 95%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взрослых людей, страдающих диабетом 2 типа имеют проблемы с зубами!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Ухудшает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состояние полости рта, способствует разрушению зубов и десен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Является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 предрасполагающим фактором для развития пародонтоза и пародонтита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Пародонтит – это воспаление, провоцирующее процесс разрушения в пародонте  -  комплексе тканей, отвечающих за удерживание зуба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В обостренной форме проявляется: выраженной кровоточивостью, сильным отеком, покраснением, иногда – появлением язв в тканях десны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Боль постоянная пульсирующая,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повышенная температура, головная боль, интоксикация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(слабость, тошнота, потеря аппетита) 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5FB48CCB-C271-E65E-00B5-721B8C3A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97C0E5-5081-DE9F-1395-78E6EA732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7570" y="2520737"/>
            <a:ext cx="2483887" cy="269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F73997-7569-89B8-B3DF-C15BA7D7A7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72"/>
          <a:stretch/>
        </p:blipFill>
        <p:spPr>
          <a:xfrm>
            <a:off x="9499462" y="2520737"/>
            <a:ext cx="2505040" cy="272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2CA9BA-9D8B-6F94-8AC1-DB61ADF92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079" y="3764131"/>
            <a:ext cx="644383" cy="3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1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E162E-A22B-DC96-BAB6-90A97F245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91A40-2259-AE1C-C441-E790CC94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61" y="408373"/>
            <a:ext cx="5148469" cy="763480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4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Здоровье полости рта -  здоровый организм</a:t>
            </a:r>
            <a:endParaRPr lang="ru-RU" sz="2400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C24D51BB-DEA5-CB95-D4CC-64512A57B17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24070" y="863353"/>
            <a:ext cx="5310905" cy="5131293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Posterama" panose="020B0504020200020000" pitchFamily="34" charset="0"/>
              </a:rPr>
              <a:t>Заболевания полости рта и беременность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ухудшение состояния здоровья ротовой полости у женщин во время беременность оказывают ряд факторов: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Плохая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гигиена, неправильный уход за зубами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Изменение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рациона питания, пищевых привычек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Токсикоз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(повышенная кислотность негативно влияет на эмаль)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Снижение иммунитета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Изменение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гормонального фона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(возрастают уровни гормонов эстрогена и прогестерона, усиливающие приток крови к слизистым, в том числе в полости рта)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+mn-cs"/>
              </a:rPr>
              <a:t>Воспаление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и кровоточивость десен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(гингивит)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DD611EA6-EC9D-2DA3-9B08-AA5D0737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6F7AD7-89BB-92BD-AA62-3D546AD47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955" y="1784411"/>
            <a:ext cx="3561208" cy="345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4191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5DE13-9606-3A8F-6B79-CC57A1037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8BB28-B3F4-AFA0-D432-4EA877A2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731" y="484872"/>
            <a:ext cx="5148469" cy="772357"/>
          </a:xfrm>
          <a:solidFill>
            <a:schemeClr val="bg1"/>
          </a:solidFill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Posterama" panose="020B0504020200020000" pitchFamily="34" charset="0"/>
              </a:rPr>
              <a:t>Здоровье полости рта - здоровый организм</a:t>
            </a:r>
            <a:endParaRPr lang="ru-RU" dirty="0"/>
          </a:p>
        </p:txBody>
      </p:sp>
      <p:sp>
        <p:nvSpPr>
          <p:cNvPr id="13" name="Местозаполнитель содержимого 12">
            <a:extLst>
              <a:ext uri="{FF2B5EF4-FFF2-40B4-BE49-F238E27FC236}">
                <a16:creationId xmlns:a16="http://schemas.microsoft.com/office/drawing/2014/main" id="{DFD108D2-E05B-512E-61F9-AF3A9A33FB1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95309" y="222208"/>
            <a:ext cx="5675994" cy="6205491"/>
          </a:xfrm>
        </p:spPr>
        <p:txBody>
          <a:bodyPr rtlCol="0"/>
          <a:lstStyle>
            <a:defPPr>
              <a:defRPr lang="ru-RU"/>
            </a:def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Особенности ухода за зубами во время беременности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Сократить потребляемые углеводы и сладости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(могут спровоцировать кариес)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Исключить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из рациона газированные напитки, соки тетрапак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(избыток кислот и сахаров),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заменив их питьевой водой, нежирным молоком, свежими фруктами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Согласовать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применение БАДов и витаминов с акушером - гинекологом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Ежедневно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чистить зубы утром и вечером мягкой щеткой с пастой, содержащей фтор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(используйте дополнительно зубную нить)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Полоскать рот составами с шалфеем, ромашкой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(обладают противовоспалительным действием)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Полоскать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рот содовым раствором после рвоты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(нейтрализует действие кислоты, сохраняя эмаль)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800" b="1" dirty="0">
                <a:latin typeface="Calibri" panose="020F0502020204030204"/>
                <a:cs typeface="Times New Roman" panose="02020603050405020304" pitchFamily="18" charset="0"/>
              </a:rPr>
              <a:t>Посещать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стоматолога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(даже при отсутствии жалоб)</a:t>
            </a:r>
          </a:p>
          <a:p>
            <a:pPr rtl="0"/>
            <a:endParaRPr lang="ru-RU" sz="1800" dirty="0"/>
          </a:p>
        </p:txBody>
      </p:sp>
      <p:sp>
        <p:nvSpPr>
          <p:cNvPr id="4" name="Местозаполнитель номера слайда 3">
            <a:extLst>
              <a:ext uri="{FF2B5EF4-FFF2-40B4-BE49-F238E27FC236}">
                <a16:creationId xmlns:a16="http://schemas.microsoft.com/office/drawing/2014/main" id="{FDAACF80-E5EF-282B-F6AA-2C92F174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C01389E6-C847-4AD0-B56D-D205B2EAB1EE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3237E0-CFCD-81E7-8B19-788434A1B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3556" y="1792875"/>
            <a:ext cx="4898695" cy="327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68837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venir">
      <a:majorFont>
        <a:latin typeface="Avenir Next LT Pro"/>
        <a:ea typeface=""/>
        <a:cs typeface="Calibri"/>
      </a:majorFont>
      <a:minorFont>
        <a:latin typeface="Avenir Next LT Pro Light"/>
        <a:ea typeface=""/>
        <a:cs typeface="Calibri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976677_TF89309463_Win32" id="{C1EAF9E5-06E5-4F6A-A3FC-A69FD808DE6B}" vid="{61F783B7-8DDA-42C9-81AF-581D27D91E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CF92924-243E-4C73-8BD6-689D14A495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54F37A-6805-42D4-9FB4-3CFF01A7B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D389B5-45E8-4EA7-B5A7-604FF249CF7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Градиентная заливка</Template>
  <TotalTime>620</TotalTime>
  <Words>1890</Words>
  <Application>Microsoft Office PowerPoint</Application>
  <PresentationFormat>Широкоэкранный</PresentationFormat>
  <Paragraphs>244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Wingdings</vt:lpstr>
      <vt:lpstr>GradientRiseVTI</vt:lpstr>
      <vt:lpstr>Позаботьтесь  о своих  зубах</vt:lpstr>
      <vt:lpstr>Ответственность - это ваше здоровье</vt:lpstr>
      <vt:lpstr>Ответственность - это ваше здоровье</vt:lpstr>
      <vt:lpstr>Здоровье полости рта -  здоровый организм</vt:lpstr>
      <vt:lpstr>Здоровье полости рта -  здоровый организм</vt:lpstr>
      <vt:lpstr>Здоровье полости рта -  здоровый организм</vt:lpstr>
      <vt:lpstr>Здоровье полости рта -  здоровый организм</vt:lpstr>
      <vt:lpstr>Здоровье полости рта -  здоровый организм</vt:lpstr>
      <vt:lpstr>Здоровье полости рта - здоровый организм</vt:lpstr>
      <vt:lpstr>Что вредит здоровью полости рта</vt:lpstr>
      <vt:lpstr>Что вредит здоровью полости рта</vt:lpstr>
      <vt:lpstr>Вещества, необходимые для здоровья зубов</vt:lpstr>
      <vt:lpstr>Вещества, необходимые для здоровья зубов</vt:lpstr>
      <vt:lpstr>Вещества, необходимые для здоровья зубов</vt:lpstr>
      <vt:lpstr>Правила, позволяющие сохранить здоровье</vt:lpstr>
      <vt:lpstr>Выбор зубной пасты</vt:lpstr>
      <vt:lpstr>Выбор зубной пасты</vt:lpstr>
      <vt:lpstr>Классификация зубных паст по действию</vt:lpstr>
      <vt:lpstr>Как правильно выбрать зубную щетку</vt:lpstr>
      <vt:lpstr>Как правильно выбрать зубную щетку</vt:lpstr>
      <vt:lpstr>Как правильно чистить зубы</vt:lpstr>
      <vt:lpstr>Правила хранения зубной щетки и уход за ней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</dc:creator>
  <cp:lastModifiedBy>Пользователь</cp:lastModifiedBy>
  <cp:revision>74</cp:revision>
  <dcterms:created xsi:type="dcterms:W3CDTF">2025-03-10T03:01:40Z</dcterms:created>
  <dcterms:modified xsi:type="dcterms:W3CDTF">2025-03-12T07:45:56Z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