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37"/>
  </p:notesMasterIdLst>
  <p:sldIdLst>
    <p:sldId id="256" r:id="rId2"/>
    <p:sldId id="313" r:id="rId3"/>
    <p:sldId id="265" r:id="rId4"/>
    <p:sldId id="301" r:id="rId5"/>
    <p:sldId id="302" r:id="rId6"/>
    <p:sldId id="266" r:id="rId7"/>
    <p:sldId id="280" r:id="rId8"/>
    <p:sldId id="281" r:id="rId9"/>
    <p:sldId id="267" r:id="rId10"/>
    <p:sldId id="303" r:id="rId11"/>
    <p:sldId id="268" r:id="rId12"/>
    <p:sldId id="304" r:id="rId13"/>
    <p:sldId id="312" r:id="rId14"/>
    <p:sldId id="305" r:id="rId15"/>
    <p:sldId id="274" r:id="rId16"/>
    <p:sldId id="306" r:id="rId17"/>
    <p:sldId id="307" r:id="rId18"/>
    <p:sldId id="308" r:id="rId19"/>
    <p:sldId id="275" r:id="rId20"/>
    <p:sldId id="276" r:id="rId21"/>
    <p:sldId id="278" r:id="rId22"/>
    <p:sldId id="282" r:id="rId23"/>
    <p:sldId id="283" r:id="rId24"/>
    <p:sldId id="294" r:id="rId25"/>
    <p:sldId id="309" r:id="rId26"/>
    <p:sldId id="287" r:id="rId27"/>
    <p:sldId id="286" r:id="rId28"/>
    <p:sldId id="289" r:id="rId29"/>
    <p:sldId id="284" r:id="rId30"/>
    <p:sldId id="290" r:id="rId31"/>
    <p:sldId id="291" r:id="rId32"/>
    <p:sldId id="292" r:id="rId33"/>
    <p:sldId id="295" r:id="rId34"/>
    <p:sldId id="310" r:id="rId35"/>
    <p:sldId id="2145706686" r:id="rId36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N" initials="K" lastIdx="1" clrIdx="0">
    <p:extLst>
      <p:ext uri="{19B8F6BF-5375-455C-9EA6-DF929625EA0E}">
        <p15:presenceInfo xmlns:p15="http://schemas.microsoft.com/office/powerpoint/2012/main" userId="K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43A51"/>
    <a:srgbClr val="B64059"/>
    <a:srgbClr val="FFFFFF"/>
    <a:srgbClr val="CCECFF"/>
    <a:srgbClr val="BDFDBF"/>
    <a:srgbClr val="0CCA50"/>
    <a:srgbClr val="CC0000"/>
    <a:srgbClr val="F42A02"/>
    <a:srgbClr val="FD6551"/>
    <a:srgbClr val="FEBDB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799B23B-EC83-4686-B30A-512413B5E67A}" styleName="Светлый стиль 3 — акцент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F9BAA08-26DA-456E-A66C-199C992F5360}" type="doc">
      <dgm:prSet loTypeId="urn:microsoft.com/office/officeart/2008/layout/Lin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45DE9CEB-C136-4CFE-9193-AAFAC580D037}">
      <dgm:prSet/>
      <dgm:spPr/>
      <dgm:t>
        <a:bodyPr/>
        <a:lstStyle/>
        <a:p>
          <a:endParaRPr lang="en-US" dirty="0"/>
        </a:p>
      </dgm:t>
    </dgm:pt>
    <dgm:pt modelId="{6DA3F000-78CF-4377-A549-9FD0B2C0AC9A}" type="parTrans" cxnId="{3B38F425-72EF-46F0-B018-E2DC3C1965DF}">
      <dgm:prSet/>
      <dgm:spPr/>
      <dgm:t>
        <a:bodyPr/>
        <a:lstStyle/>
        <a:p>
          <a:endParaRPr lang="en-US"/>
        </a:p>
      </dgm:t>
    </dgm:pt>
    <dgm:pt modelId="{73736496-2DDF-43B4-A437-230DA4240B4C}" type="sibTrans" cxnId="{3B38F425-72EF-46F0-B018-E2DC3C1965DF}">
      <dgm:prSet/>
      <dgm:spPr/>
      <dgm:t>
        <a:bodyPr/>
        <a:lstStyle/>
        <a:p>
          <a:endParaRPr lang="en-US"/>
        </a:p>
      </dgm:t>
    </dgm:pt>
    <dgm:pt modelId="{1D571891-05DE-406D-8C6C-A239615174BA}">
      <dgm:prSet/>
      <dgm:spPr/>
      <dgm:t>
        <a:bodyPr/>
        <a:lstStyle/>
        <a:p>
          <a:r>
            <a:rPr lang="ru-RU" b="1" dirty="0"/>
            <a:t>Рак</a:t>
          </a:r>
          <a:endParaRPr lang="en-US" dirty="0"/>
        </a:p>
      </dgm:t>
    </dgm:pt>
    <dgm:pt modelId="{94965BCF-8966-450A-843F-14DF07AB7112}" type="parTrans" cxnId="{3BC4DE27-5B6C-4A39-A6F2-214D159EA15E}">
      <dgm:prSet/>
      <dgm:spPr/>
      <dgm:t>
        <a:bodyPr/>
        <a:lstStyle/>
        <a:p>
          <a:endParaRPr lang="en-US"/>
        </a:p>
      </dgm:t>
    </dgm:pt>
    <dgm:pt modelId="{BBEA9058-E9D1-40AB-A25F-7CC55D189130}" type="sibTrans" cxnId="{3BC4DE27-5B6C-4A39-A6F2-214D159EA15E}">
      <dgm:prSet/>
      <dgm:spPr/>
      <dgm:t>
        <a:bodyPr/>
        <a:lstStyle/>
        <a:p>
          <a:endParaRPr lang="en-US"/>
        </a:p>
      </dgm:t>
    </dgm:pt>
    <dgm:pt modelId="{91FD1C38-E391-4DA3-B512-0D3FC09D860F}">
      <dgm:prSet/>
      <dgm:spPr/>
      <dgm:t>
        <a:bodyPr/>
        <a:lstStyle/>
        <a:p>
          <a:r>
            <a:rPr lang="ru-RU" b="1" dirty="0"/>
            <a:t>Заболевания сердечно-сосудистой системы</a:t>
          </a:r>
          <a:endParaRPr lang="en-US" dirty="0"/>
        </a:p>
      </dgm:t>
    </dgm:pt>
    <dgm:pt modelId="{44680210-BE1C-4B67-BEB3-B23389AC7CF2}" type="parTrans" cxnId="{56DB201F-1A14-4D2E-B18C-593E51063197}">
      <dgm:prSet/>
      <dgm:spPr/>
      <dgm:t>
        <a:bodyPr/>
        <a:lstStyle/>
        <a:p>
          <a:endParaRPr lang="en-US"/>
        </a:p>
      </dgm:t>
    </dgm:pt>
    <dgm:pt modelId="{8A6B6FD7-1EC6-4907-840B-F57C0A162191}" type="sibTrans" cxnId="{56DB201F-1A14-4D2E-B18C-593E51063197}">
      <dgm:prSet/>
      <dgm:spPr/>
      <dgm:t>
        <a:bodyPr/>
        <a:lstStyle/>
        <a:p>
          <a:endParaRPr lang="en-US"/>
        </a:p>
      </dgm:t>
    </dgm:pt>
    <dgm:pt modelId="{3140C96B-860A-4AE7-9081-2470770549A5}">
      <dgm:prSet/>
      <dgm:spPr/>
      <dgm:t>
        <a:bodyPr/>
        <a:lstStyle/>
        <a:p>
          <a:r>
            <a:rPr lang="ru-RU" b="1" dirty="0"/>
            <a:t>Заболевания  органов пищеварения</a:t>
          </a:r>
          <a:endParaRPr lang="en-US" dirty="0"/>
        </a:p>
      </dgm:t>
    </dgm:pt>
    <dgm:pt modelId="{8F3BD166-0548-4034-B14D-1A6BABBD2154}" type="parTrans" cxnId="{3D5F58D8-F095-42AD-802A-4349BF816D0C}">
      <dgm:prSet/>
      <dgm:spPr/>
      <dgm:t>
        <a:bodyPr/>
        <a:lstStyle/>
        <a:p>
          <a:endParaRPr lang="en-US"/>
        </a:p>
      </dgm:t>
    </dgm:pt>
    <dgm:pt modelId="{43E1679D-0F5C-4010-B7B0-4BA8298BD0EE}" type="sibTrans" cxnId="{3D5F58D8-F095-42AD-802A-4349BF816D0C}">
      <dgm:prSet/>
      <dgm:spPr/>
      <dgm:t>
        <a:bodyPr/>
        <a:lstStyle/>
        <a:p>
          <a:endParaRPr lang="en-US"/>
        </a:p>
      </dgm:t>
    </dgm:pt>
    <dgm:pt modelId="{F7EF52FE-C5BC-4A0A-8A8A-8B0045E055D9}">
      <dgm:prSet/>
      <dgm:spPr/>
      <dgm:t>
        <a:bodyPr/>
        <a:lstStyle/>
        <a:p>
          <a:r>
            <a:rPr lang="ru-RU" b="1" dirty="0"/>
            <a:t>Болезни дыхательной системы</a:t>
          </a:r>
          <a:endParaRPr lang="en-US" dirty="0"/>
        </a:p>
      </dgm:t>
    </dgm:pt>
    <dgm:pt modelId="{807EEA9B-AB8B-4DB1-86F9-E2BD59594240}" type="parTrans" cxnId="{87D15275-3172-440D-86CE-6F39A7125520}">
      <dgm:prSet/>
      <dgm:spPr/>
      <dgm:t>
        <a:bodyPr/>
        <a:lstStyle/>
        <a:p>
          <a:endParaRPr lang="en-US"/>
        </a:p>
      </dgm:t>
    </dgm:pt>
    <dgm:pt modelId="{CD9B58D3-7B7A-49E4-9ECD-8A7C6DA9DF1B}" type="sibTrans" cxnId="{87D15275-3172-440D-86CE-6F39A7125520}">
      <dgm:prSet/>
      <dgm:spPr/>
      <dgm:t>
        <a:bodyPr/>
        <a:lstStyle/>
        <a:p>
          <a:endParaRPr lang="en-US"/>
        </a:p>
      </dgm:t>
    </dgm:pt>
    <dgm:pt modelId="{0283C767-1443-4BC6-AE63-4E6411B05A18}">
      <dgm:prSet/>
      <dgm:spPr/>
      <dgm:t>
        <a:bodyPr/>
        <a:lstStyle/>
        <a:p>
          <a:r>
            <a:rPr lang="ru-RU" b="1" dirty="0"/>
            <a:t>Заболевания полости рта </a:t>
          </a:r>
          <a:endParaRPr lang="en-US" dirty="0"/>
        </a:p>
      </dgm:t>
    </dgm:pt>
    <dgm:pt modelId="{B556312E-0430-4097-81C4-1876884A8D83}" type="parTrans" cxnId="{0191CB7C-A0CA-4358-85BA-9FB3346BBFCE}">
      <dgm:prSet/>
      <dgm:spPr/>
      <dgm:t>
        <a:bodyPr/>
        <a:lstStyle/>
        <a:p>
          <a:endParaRPr lang="en-US"/>
        </a:p>
      </dgm:t>
    </dgm:pt>
    <dgm:pt modelId="{7EE1431C-1C5D-4918-9B7C-7ADC3D8120DA}" type="sibTrans" cxnId="{0191CB7C-A0CA-4358-85BA-9FB3346BBFCE}">
      <dgm:prSet/>
      <dgm:spPr/>
      <dgm:t>
        <a:bodyPr/>
        <a:lstStyle/>
        <a:p>
          <a:endParaRPr lang="en-US"/>
        </a:p>
      </dgm:t>
    </dgm:pt>
    <dgm:pt modelId="{F608949F-9AB3-43D5-B3D6-A379F617263C}">
      <dgm:prSet/>
      <dgm:spPr>
        <a:ln>
          <a:noFill/>
        </a:ln>
      </dgm:spPr>
      <dgm:t>
        <a:bodyPr/>
        <a:lstStyle/>
        <a:p>
          <a:r>
            <a:rPr lang="ru-RU" b="1" dirty="0"/>
            <a:t>Нарушения опорно-двигательного аппарата</a:t>
          </a:r>
          <a:endParaRPr lang="en-US" dirty="0"/>
        </a:p>
      </dgm:t>
    </dgm:pt>
    <dgm:pt modelId="{F2EB551D-1171-437E-AF7E-F29ED12D6D36}" type="parTrans" cxnId="{195E7880-A77C-4C92-994F-1C45AA5C0EF9}">
      <dgm:prSet/>
      <dgm:spPr/>
      <dgm:t>
        <a:bodyPr/>
        <a:lstStyle/>
        <a:p>
          <a:endParaRPr lang="en-US"/>
        </a:p>
      </dgm:t>
    </dgm:pt>
    <dgm:pt modelId="{659445DC-F7FC-4FCC-AC35-806D9B87B5F7}" type="sibTrans" cxnId="{195E7880-A77C-4C92-994F-1C45AA5C0EF9}">
      <dgm:prSet/>
      <dgm:spPr/>
      <dgm:t>
        <a:bodyPr/>
        <a:lstStyle/>
        <a:p>
          <a:endParaRPr lang="en-US"/>
        </a:p>
      </dgm:t>
    </dgm:pt>
    <dgm:pt modelId="{2F81F052-3C1D-48FD-9EE0-4750667893D6}">
      <dgm:prSet/>
      <dgm:spPr/>
      <dgm:t>
        <a:bodyPr/>
        <a:lstStyle/>
        <a:p>
          <a:r>
            <a:rPr lang="ru-RU" b="1" dirty="0"/>
            <a:t>Болезни глаз</a:t>
          </a:r>
          <a:endParaRPr lang="en-US" dirty="0"/>
        </a:p>
      </dgm:t>
    </dgm:pt>
    <dgm:pt modelId="{99A0903A-41C6-4D93-9BC6-1008010F7E65}" type="parTrans" cxnId="{4CC6D8D9-3368-4051-A8D9-8C6F5135AAC1}">
      <dgm:prSet/>
      <dgm:spPr/>
      <dgm:t>
        <a:bodyPr/>
        <a:lstStyle/>
        <a:p>
          <a:endParaRPr lang="en-US"/>
        </a:p>
      </dgm:t>
    </dgm:pt>
    <dgm:pt modelId="{136CB55F-BFE5-4819-83A5-8920CB4978B7}" type="sibTrans" cxnId="{4CC6D8D9-3368-4051-A8D9-8C6F5135AAC1}">
      <dgm:prSet/>
      <dgm:spPr/>
      <dgm:t>
        <a:bodyPr/>
        <a:lstStyle/>
        <a:p>
          <a:endParaRPr lang="en-US"/>
        </a:p>
      </dgm:t>
    </dgm:pt>
    <dgm:pt modelId="{D0C567D8-FE25-4A51-8492-3E7B8D6822B0}">
      <dgm:prSet/>
      <dgm:spPr/>
      <dgm:t>
        <a:bodyPr/>
        <a:lstStyle/>
        <a:p>
          <a:r>
            <a:rPr lang="ru-RU" b="1" dirty="0"/>
            <a:t>Заболевания репродуктивной системы </a:t>
          </a:r>
          <a:endParaRPr lang="en-US" dirty="0"/>
        </a:p>
      </dgm:t>
    </dgm:pt>
    <dgm:pt modelId="{24685C28-BC26-437C-8F06-50AA36FAFF43}" type="parTrans" cxnId="{C8D9BF46-9C01-4CEA-BC38-9A73528E444A}">
      <dgm:prSet/>
      <dgm:spPr/>
      <dgm:t>
        <a:bodyPr/>
        <a:lstStyle/>
        <a:p>
          <a:endParaRPr lang="en-US"/>
        </a:p>
      </dgm:t>
    </dgm:pt>
    <dgm:pt modelId="{5CF5E053-DE2D-4CC7-AC63-7C2C000E2344}" type="sibTrans" cxnId="{C8D9BF46-9C01-4CEA-BC38-9A73528E444A}">
      <dgm:prSet/>
      <dgm:spPr/>
      <dgm:t>
        <a:bodyPr/>
        <a:lstStyle/>
        <a:p>
          <a:endParaRPr lang="en-US"/>
        </a:p>
      </dgm:t>
    </dgm:pt>
    <dgm:pt modelId="{20627CDA-5009-4149-94F5-88F64813D7B0}">
      <dgm:prSet/>
      <dgm:spPr/>
      <dgm:t>
        <a:bodyPr/>
        <a:lstStyle/>
        <a:p>
          <a:r>
            <a:rPr lang="ru-RU" b="1" dirty="0"/>
            <a:t>Другие заболевания </a:t>
          </a:r>
          <a:endParaRPr lang="en-US" dirty="0"/>
        </a:p>
      </dgm:t>
    </dgm:pt>
    <dgm:pt modelId="{3A2F9087-DFF9-4504-B627-5561B404D5A5}" type="parTrans" cxnId="{660ECDC6-F7A1-4D64-8A5F-8BF78F48F450}">
      <dgm:prSet/>
      <dgm:spPr/>
      <dgm:t>
        <a:bodyPr/>
        <a:lstStyle/>
        <a:p>
          <a:endParaRPr lang="en-US"/>
        </a:p>
      </dgm:t>
    </dgm:pt>
    <dgm:pt modelId="{A731DCA0-C07B-4E66-8590-1AFF524C2F08}" type="sibTrans" cxnId="{660ECDC6-F7A1-4D64-8A5F-8BF78F48F450}">
      <dgm:prSet/>
      <dgm:spPr/>
      <dgm:t>
        <a:bodyPr/>
        <a:lstStyle/>
        <a:p>
          <a:endParaRPr lang="en-US"/>
        </a:p>
      </dgm:t>
    </dgm:pt>
    <dgm:pt modelId="{EFF30CDC-0FFF-40FB-837F-F8D3E20F75BD}">
      <dgm:prSet/>
      <dgm:spPr/>
      <dgm:t>
        <a:bodyPr/>
        <a:lstStyle/>
        <a:p>
          <a:r>
            <a:rPr lang="ru-RU" b="1" i="0" dirty="0"/>
            <a:t>Кожа</a:t>
          </a:r>
          <a:endParaRPr lang="en-US" dirty="0"/>
        </a:p>
      </dgm:t>
    </dgm:pt>
    <dgm:pt modelId="{66F54624-5A95-4193-85BD-073F4D730C21}" type="parTrans" cxnId="{3B4F1CE3-6E3F-4F53-A32E-E64BAD21B4F8}">
      <dgm:prSet/>
      <dgm:spPr/>
      <dgm:t>
        <a:bodyPr/>
        <a:lstStyle/>
        <a:p>
          <a:endParaRPr lang="en-US"/>
        </a:p>
      </dgm:t>
    </dgm:pt>
    <dgm:pt modelId="{2E82F94D-4D43-4EE0-A557-57EF3058D763}" type="sibTrans" cxnId="{3B4F1CE3-6E3F-4F53-A32E-E64BAD21B4F8}">
      <dgm:prSet/>
      <dgm:spPr/>
      <dgm:t>
        <a:bodyPr/>
        <a:lstStyle/>
        <a:p>
          <a:endParaRPr lang="en-US"/>
        </a:p>
      </dgm:t>
    </dgm:pt>
    <dgm:pt modelId="{CB5FFC45-3C9F-41F9-ADD2-05F1141088D3}">
      <dgm:prSet/>
      <dgm:spPr/>
      <dgm:t>
        <a:bodyPr/>
        <a:lstStyle/>
        <a:p>
          <a:r>
            <a:rPr lang="ru-RU" b="1" i="0" dirty="0"/>
            <a:t>Фигура</a:t>
          </a:r>
          <a:endParaRPr lang="en-US" dirty="0"/>
        </a:p>
      </dgm:t>
    </dgm:pt>
    <dgm:pt modelId="{AE981972-2968-491C-BD41-CB78877658F4}" type="parTrans" cxnId="{1F58D103-EEBF-4A25-8698-1245B7A8BEFE}">
      <dgm:prSet/>
      <dgm:spPr/>
      <dgm:t>
        <a:bodyPr/>
        <a:lstStyle/>
        <a:p>
          <a:endParaRPr lang="en-US"/>
        </a:p>
      </dgm:t>
    </dgm:pt>
    <dgm:pt modelId="{F04F2BC6-2718-45E6-9E3D-7CAFD73F8AC6}" type="sibTrans" cxnId="{1F58D103-EEBF-4A25-8698-1245B7A8BEFE}">
      <dgm:prSet/>
      <dgm:spPr/>
      <dgm:t>
        <a:bodyPr/>
        <a:lstStyle/>
        <a:p>
          <a:endParaRPr lang="en-US"/>
        </a:p>
      </dgm:t>
    </dgm:pt>
    <dgm:pt modelId="{285DF7DB-3C96-4D6C-9933-FCE669F56A6A}">
      <dgm:prSet/>
      <dgm:spPr/>
      <dgm:t>
        <a:bodyPr/>
        <a:lstStyle/>
        <a:p>
          <a:r>
            <a:rPr lang="ru-RU" b="1" i="0" dirty="0"/>
            <a:t>Полость рта</a:t>
          </a:r>
          <a:endParaRPr lang="en-US" dirty="0"/>
        </a:p>
      </dgm:t>
    </dgm:pt>
    <dgm:pt modelId="{653BE8F8-DE75-41FF-B88B-2F09937B663C}" type="parTrans" cxnId="{88D9FBF1-2761-4950-9760-7A26E1BA9456}">
      <dgm:prSet/>
      <dgm:spPr/>
      <dgm:t>
        <a:bodyPr/>
        <a:lstStyle/>
        <a:p>
          <a:endParaRPr lang="en-US"/>
        </a:p>
      </dgm:t>
    </dgm:pt>
    <dgm:pt modelId="{89452493-13ED-4933-ACCA-BB90C69829FA}" type="sibTrans" cxnId="{88D9FBF1-2761-4950-9760-7A26E1BA9456}">
      <dgm:prSet/>
      <dgm:spPr/>
      <dgm:t>
        <a:bodyPr/>
        <a:lstStyle/>
        <a:p>
          <a:endParaRPr lang="en-US"/>
        </a:p>
      </dgm:t>
    </dgm:pt>
    <dgm:pt modelId="{8351BDC1-6D63-4DE5-A577-588FF87DE9EE}" type="pres">
      <dgm:prSet presAssocID="{1F9BAA08-26DA-456E-A66C-199C992F5360}" presName="vert0" presStyleCnt="0">
        <dgm:presLayoutVars>
          <dgm:dir/>
          <dgm:animOne val="branch"/>
          <dgm:animLvl val="lvl"/>
        </dgm:presLayoutVars>
      </dgm:prSet>
      <dgm:spPr/>
    </dgm:pt>
    <dgm:pt modelId="{E765F1B7-8B48-4F74-A107-0CAD67CB4436}" type="pres">
      <dgm:prSet presAssocID="{45DE9CEB-C136-4CFE-9193-AAFAC580D037}" presName="thickLine" presStyleLbl="alignNode1" presStyleIdx="0" presStyleCnt="13"/>
      <dgm:spPr/>
    </dgm:pt>
    <dgm:pt modelId="{EAF2641A-B119-4F1E-B7DF-1DCECCAB8956}" type="pres">
      <dgm:prSet presAssocID="{45DE9CEB-C136-4CFE-9193-AAFAC580D037}" presName="horz1" presStyleCnt="0"/>
      <dgm:spPr/>
    </dgm:pt>
    <dgm:pt modelId="{FCE09076-51D1-4236-A11B-7ABF4590DE41}" type="pres">
      <dgm:prSet presAssocID="{45DE9CEB-C136-4CFE-9193-AAFAC580D037}" presName="tx1" presStyleLbl="revTx" presStyleIdx="0" presStyleCnt="13"/>
      <dgm:spPr/>
    </dgm:pt>
    <dgm:pt modelId="{EBC6310B-5F87-4C46-AC86-1FDFEEC13DCD}" type="pres">
      <dgm:prSet presAssocID="{45DE9CEB-C136-4CFE-9193-AAFAC580D037}" presName="vert1" presStyleCnt="0"/>
      <dgm:spPr/>
    </dgm:pt>
    <dgm:pt modelId="{DC3DDC1B-2ED6-4A21-85F7-586E8B071091}" type="pres">
      <dgm:prSet presAssocID="{1D571891-05DE-406D-8C6C-A239615174BA}" presName="thickLine" presStyleLbl="alignNode1" presStyleIdx="1" presStyleCnt="13"/>
      <dgm:spPr/>
    </dgm:pt>
    <dgm:pt modelId="{8CF69913-D89C-4779-B069-32AAFEAFFB28}" type="pres">
      <dgm:prSet presAssocID="{1D571891-05DE-406D-8C6C-A239615174BA}" presName="horz1" presStyleCnt="0"/>
      <dgm:spPr/>
    </dgm:pt>
    <dgm:pt modelId="{C002FABD-8447-4BEB-894D-162FAD16D5E0}" type="pres">
      <dgm:prSet presAssocID="{1D571891-05DE-406D-8C6C-A239615174BA}" presName="tx1" presStyleLbl="revTx" presStyleIdx="1" presStyleCnt="13"/>
      <dgm:spPr/>
    </dgm:pt>
    <dgm:pt modelId="{D62868EE-D136-4CB7-8396-2428FDB2E610}" type="pres">
      <dgm:prSet presAssocID="{1D571891-05DE-406D-8C6C-A239615174BA}" presName="vert1" presStyleCnt="0"/>
      <dgm:spPr/>
    </dgm:pt>
    <dgm:pt modelId="{610C2C06-1C41-41CA-91FA-E1AA032C65BA}" type="pres">
      <dgm:prSet presAssocID="{91FD1C38-E391-4DA3-B512-0D3FC09D860F}" presName="thickLine" presStyleLbl="alignNode1" presStyleIdx="2" presStyleCnt="13"/>
      <dgm:spPr/>
    </dgm:pt>
    <dgm:pt modelId="{A9AE71A7-C8A7-47B0-80D6-858154354C12}" type="pres">
      <dgm:prSet presAssocID="{91FD1C38-E391-4DA3-B512-0D3FC09D860F}" presName="horz1" presStyleCnt="0"/>
      <dgm:spPr/>
    </dgm:pt>
    <dgm:pt modelId="{0735A7CE-F509-4F1D-BAFC-8473B319ED4D}" type="pres">
      <dgm:prSet presAssocID="{91FD1C38-E391-4DA3-B512-0D3FC09D860F}" presName="tx1" presStyleLbl="revTx" presStyleIdx="2" presStyleCnt="13"/>
      <dgm:spPr/>
    </dgm:pt>
    <dgm:pt modelId="{27096127-178A-4BD0-87B8-62BE858E95BF}" type="pres">
      <dgm:prSet presAssocID="{91FD1C38-E391-4DA3-B512-0D3FC09D860F}" presName="vert1" presStyleCnt="0"/>
      <dgm:spPr/>
    </dgm:pt>
    <dgm:pt modelId="{890DD519-B415-4E68-BDB8-76B92F16622B}" type="pres">
      <dgm:prSet presAssocID="{3140C96B-860A-4AE7-9081-2470770549A5}" presName="thickLine" presStyleLbl="alignNode1" presStyleIdx="3" presStyleCnt="13"/>
      <dgm:spPr/>
    </dgm:pt>
    <dgm:pt modelId="{8A4775C2-3B16-4EAC-9439-3BE1AA2EC87E}" type="pres">
      <dgm:prSet presAssocID="{3140C96B-860A-4AE7-9081-2470770549A5}" presName="horz1" presStyleCnt="0"/>
      <dgm:spPr/>
    </dgm:pt>
    <dgm:pt modelId="{5A0D3F80-B020-4C80-B7DC-347A81F50D89}" type="pres">
      <dgm:prSet presAssocID="{3140C96B-860A-4AE7-9081-2470770549A5}" presName="tx1" presStyleLbl="revTx" presStyleIdx="3" presStyleCnt="13"/>
      <dgm:spPr/>
    </dgm:pt>
    <dgm:pt modelId="{0C904FC0-2AB3-4999-B149-8FBFD0BEBE9A}" type="pres">
      <dgm:prSet presAssocID="{3140C96B-860A-4AE7-9081-2470770549A5}" presName="vert1" presStyleCnt="0"/>
      <dgm:spPr/>
    </dgm:pt>
    <dgm:pt modelId="{69D2ACBE-7D14-460F-9D26-BCCF54682248}" type="pres">
      <dgm:prSet presAssocID="{F7EF52FE-C5BC-4A0A-8A8A-8B0045E055D9}" presName="thickLine" presStyleLbl="alignNode1" presStyleIdx="4" presStyleCnt="13"/>
      <dgm:spPr/>
    </dgm:pt>
    <dgm:pt modelId="{965EE436-B52C-4599-8CF9-9892FEF46B7E}" type="pres">
      <dgm:prSet presAssocID="{F7EF52FE-C5BC-4A0A-8A8A-8B0045E055D9}" presName="horz1" presStyleCnt="0"/>
      <dgm:spPr/>
    </dgm:pt>
    <dgm:pt modelId="{C3EB41A3-C24F-41FB-9D65-C162F6B2088A}" type="pres">
      <dgm:prSet presAssocID="{F7EF52FE-C5BC-4A0A-8A8A-8B0045E055D9}" presName="tx1" presStyleLbl="revTx" presStyleIdx="4" presStyleCnt="13"/>
      <dgm:spPr/>
    </dgm:pt>
    <dgm:pt modelId="{8D660D78-D75A-4CF4-8B3F-7434B00B4125}" type="pres">
      <dgm:prSet presAssocID="{F7EF52FE-C5BC-4A0A-8A8A-8B0045E055D9}" presName="vert1" presStyleCnt="0"/>
      <dgm:spPr/>
    </dgm:pt>
    <dgm:pt modelId="{76E9B2B3-A783-45B9-8B99-B9A4F5E008CF}" type="pres">
      <dgm:prSet presAssocID="{0283C767-1443-4BC6-AE63-4E6411B05A18}" presName="thickLine" presStyleLbl="alignNode1" presStyleIdx="5" presStyleCnt="13"/>
      <dgm:spPr/>
    </dgm:pt>
    <dgm:pt modelId="{ADF18396-32EE-4F6A-A189-7136B508A60B}" type="pres">
      <dgm:prSet presAssocID="{0283C767-1443-4BC6-AE63-4E6411B05A18}" presName="horz1" presStyleCnt="0"/>
      <dgm:spPr/>
    </dgm:pt>
    <dgm:pt modelId="{7CC2D53F-74A4-4241-BC1D-21BA5098F86B}" type="pres">
      <dgm:prSet presAssocID="{0283C767-1443-4BC6-AE63-4E6411B05A18}" presName="tx1" presStyleLbl="revTx" presStyleIdx="5" presStyleCnt="13"/>
      <dgm:spPr/>
    </dgm:pt>
    <dgm:pt modelId="{8C3B68FF-4A04-492A-BE37-15C7389B46C3}" type="pres">
      <dgm:prSet presAssocID="{0283C767-1443-4BC6-AE63-4E6411B05A18}" presName="vert1" presStyleCnt="0"/>
      <dgm:spPr/>
    </dgm:pt>
    <dgm:pt modelId="{31D3F99C-4BB8-4106-BE65-FBDAF3095842}" type="pres">
      <dgm:prSet presAssocID="{F608949F-9AB3-43D5-B3D6-A379F617263C}" presName="thickLine" presStyleLbl="alignNode1" presStyleIdx="6" presStyleCnt="13"/>
      <dgm:spPr/>
    </dgm:pt>
    <dgm:pt modelId="{BCD3D5D4-E2FA-4380-9DC8-8DCFD6079C42}" type="pres">
      <dgm:prSet presAssocID="{F608949F-9AB3-43D5-B3D6-A379F617263C}" presName="horz1" presStyleCnt="0"/>
      <dgm:spPr/>
    </dgm:pt>
    <dgm:pt modelId="{80888EBE-9D8D-41B4-824B-4795E776DB0C}" type="pres">
      <dgm:prSet presAssocID="{F608949F-9AB3-43D5-B3D6-A379F617263C}" presName="tx1" presStyleLbl="revTx" presStyleIdx="6" presStyleCnt="13"/>
      <dgm:spPr/>
    </dgm:pt>
    <dgm:pt modelId="{3D9AE4C2-10F3-4994-9D29-CDD44EFB6ED9}" type="pres">
      <dgm:prSet presAssocID="{F608949F-9AB3-43D5-B3D6-A379F617263C}" presName="vert1" presStyleCnt="0"/>
      <dgm:spPr/>
    </dgm:pt>
    <dgm:pt modelId="{1C1BE8B6-1375-433A-8A39-55CF0DBF8D1A}" type="pres">
      <dgm:prSet presAssocID="{2F81F052-3C1D-48FD-9EE0-4750667893D6}" presName="thickLine" presStyleLbl="alignNode1" presStyleIdx="7" presStyleCnt="13"/>
      <dgm:spPr/>
    </dgm:pt>
    <dgm:pt modelId="{74CDE87F-8BB5-4B0C-AD71-189AB1A016D9}" type="pres">
      <dgm:prSet presAssocID="{2F81F052-3C1D-48FD-9EE0-4750667893D6}" presName="horz1" presStyleCnt="0"/>
      <dgm:spPr/>
    </dgm:pt>
    <dgm:pt modelId="{2E3B635F-A406-4CA5-8D64-95F8BE2FBC8A}" type="pres">
      <dgm:prSet presAssocID="{2F81F052-3C1D-48FD-9EE0-4750667893D6}" presName="tx1" presStyleLbl="revTx" presStyleIdx="7" presStyleCnt="13"/>
      <dgm:spPr/>
    </dgm:pt>
    <dgm:pt modelId="{3CFAB77C-C953-4781-A893-020E14BD519D}" type="pres">
      <dgm:prSet presAssocID="{2F81F052-3C1D-48FD-9EE0-4750667893D6}" presName="vert1" presStyleCnt="0"/>
      <dgm:spPr/>
    </dgm:pt>
    <dgm:pt modelId="{162EE66E-9E74-4D0C-BD57-5956912DBE8F}" type="pres">
      <dgm:prSet presAssocID="{D0C567D8-FE25-4A51-8492-3E7B8D6822B0}" presName="thickLine" presStyleLbl="alignNode1" presStyleIdx="8" presStyleCnt="13"/>
      <dgm:spPr/>
    </dgm:pt>
    <dgm:pt modelId="{A196DA58-2E51-4DEF-8652-2927D27C8581}" type="pres">
      <dgm:prSet presAssocID="{D0C567D8-FE25-4A51-8492-3E7B8D6822B0}" presName="horz1" presStyleCnt="0"/>
      <dgm:spPr/>
    </dgm:pt>
    <dgm:pt modelId="{933F3BAA-5650-4062-9448-2D9550CB4785}" type="pres">
      <dgm:prSet presAssocID="{D0C567D8-FE25-4A51-8492-3E7B8D6822B0}" presName="tx1" presStyleLbl="revTx" presStyleIdx="8" presStyleCnt="13"/>
      <dgm:spPr/>
    </dgm:pt>
    <dgm:pt modelId="{6EDCD162-953A-40BA-832B-DCC85A3EE337}" type="pres">
      <dgm:prSet presAssocID="{D0C567D8-FE25-4A51-8492-3E7B8D6822B0}" presName="vert1" presStyleCnt="0"/>
      <dgm:spPr/>
    </dgm:pt>
    <dgm:pt modelId="{77449833-8F72-4CC7-9008-8E83CC9B9F5A}" type="pres">
      <dgm:prSet presAssocID="{20627CDA-5009-4149-94F5-88F64813D7B0}" presName="thickLine" presStyleLbl="alignNode1" presStyleIdx="9" presStyleCnt="13"/>
      <dgm:spPr/>
    </dgm:pt>
    <dgm:pt modelId="{DD067315-C373-4549-8BF7-EB583693072E}" type="pres">
      <dgm:prSet presAssocID="{20627CDA-5009-4149-94F5-88F64813D7B0}" presName="horz1" presStyleCnt="0"/>
      <dgm:spPr/>
    </dgm:pt>
    <dgm:pt modelId="{DDE5CF0F-9F38-4F64-8601-32DCED6040D9}" type="pres">
      <dgm:prSet presAssocID="{20627CDA-5009-4149-94F5-88F64813D7B0}" presName="tx1" presStyleLbl="revTx" presStyleIdx="9" presStyleCnt="13"/>
      <dgm:spPr/>
    </dgm:pt>
    <dgm:pt modelId="{AEE81E65-9DB1-400B-874B-F4E722A459A0}" type="pres">
      <dgm:prSet presAssocID="{20627CDA-5009-4149-94F5-88F64813D7B0}" presName="vert1" presStyleCnt="0"/>
      <dgm:spPr/>
    </dgm:pt>
    <dgm:pt modelId="{6B0EFED5-D762-4AD1-8477-4889A65BB7E6}" type="pres">
      <dgm:prSet presAssocID="{EFF30CDC-0FFF-40FB-837F-F8D3E20F75BD}" presName="thickLine" presStyleLbl="alignNode1" presStyleIdx="10" presStyleCnt="13"/>
      <dgm:spPr/>
    </dgm:pt>
    <dgm:pt modelId="{B88CB8B6-B44E-403A-9821-7DAB645A894D}" type="pres">
      <dgm:prSet presAssocID="{EFF30CDC-0FFF-40FB-837F-F8D3E20F75BD}" presName="horz1" presStyleCnt="0"/>
      <dgm:spPr/>
    </dgm:pt>
    <dgm:pt modelId="{D9D9FFAD-D0CB-455E-BFF6-91D14B9E7139}" type="pres">
      <dgm:prSet presAssocID="{EFF30CDC-0FFF-40FB-837F-F8D3E20F75BD}" presName="tx1" presStyleLbl="revTx" presStyleIdx="10" presStyleCnt="13"/>
      <dgm:spPr/>
    </dgm:pt>
    <dgm:pt modelId="{6A0B3BCB-AF45-4C96-9153-9059594B955C}" type="pres">
      <dgm:prSet presAssocID="{EFF30CDC-0FFF-40FB-837F-F8D3E20F75BD}" presName="vert1" presStyleCnt="0"/>
      <dgm:spPr/>
    </dgm:pt>
    <dgm:pt modelId="{C2ED1C1F-2A6F-4DBA-939E-4AA45A17B213}" type="pres">
      <dgm:prSet presAssocID="{CB5FFC45-3C9F-41F9-ADD2-05F1141088D3}" presName="thickLine" presStyleLbl="alignNode1" presStyleIdx="11" presStyleCnt="13"/>
      <dgm:spPr/>
    </dgm:pt>
    <dgm:pt modelId="{1BC1612C-FD80-4958-81DD-67879921C85B}" type="pres">
      <dgm:prSet presAssocID="{CB5FFC45-3C9F-41F9-ADD2-05F1141088D3}" presName="horz1" presStyleCnt="0"/>
      <dgm:spPr/>
    </dgm:pt>
    <dgm:pt modelId="{93B82C75-9B95-4BCE-8380-E51C268A3592}" type="pres">
      <dgm:prSet presAssocID="{CB5FFC45-3C9F-41F9-ADD2-05F1141088D3}" presName="tx1" presStyleLbl="revTx" presStyleIdx="11" presStyleCnt="13"/>
      <dgm:spPr/>
    </dgm:pt>
    <dgm:pt modelId="{CCF8A610-C9AB-48A7-93E4-9DE3F5FBB35A}" type="pres">
      <dgm:prSet presAssocID="{CB5FFC45-3C9F-41F9-ADD2-05F1141088D3}" presName="vert1" presStyleCnt="0"/>
      <dgm:spPr/>
    </dgm:pt>
    <dgm:pt modelId="{5BE3945D-B117-4513-BA7F-D273AC754B77}" type="pres">
      <dgm:prSet presAssocID="{285DF7DB-3C96-4D6C-9933-FCE669F56A6A}" presName="thickLine" presStyleLbl="alignNode1" presStyleIdx="12" presStyleCnt="13"/>
      <dgm:spPr/>
    </dgm:pt>
    <dgm:pt modelId="{B94343C7-5683-460D-99BE-599E194DAB3D}" type="pres">
      <dgm:prSet presAssocID="{285DF7DB-3C96-4D6C-9933-FCE669F56A6A}" presName="horz1" presStyleCnt="0"/>
      <dgm:spPr/>
    </dgm:pt>
    <dgm:pt modelId="{E6BEA41A-EAB5-46AF-A3A1-9BB0C6F9D9C4}" type="pres">
      <dgm:prSet presAssocID="{285DF7DB-3C96-4D6C-9933-FCE669F56A6A}" presName="tx1" presStyleLbl="revTx" presStyleIdx="12" presStyleCnt="13"/>
      <dgm:spPr/>
    </dgm:pt>
    <dgm:pt modelId="{93CF5572-2595-4434-ADC1-247F8EB351AD}" type="pres">
      <dgm:prSet presAssocID="{285DF7DB-3C96-4D6C-9933-FCE669F56A6A}" presName="vert1" presStyleCnt="0"/>
      <dgm:spPr/>
    </dgm:pt>
  </dgm:ptLst>
  <dgm:cxnLst>
    <dgm:cxn modelId="{1F58D103-EEBF-4A25-8698-1245B7A8BEFE}" srcId="{1F9BAA08-26DA-456E-A66C-199C992F5360}" destId="{CB5FFC45-3C9F-41F9-ADD2-05F1141088D3}" srcOrd="11" destOrd="0" parTransId="{AE981972-2968-491C-BD41-CB78877658F4}" sibTransId="{F04F2BC6-2718-45E6-9E3D-7CAFD73F8AC6}"/>
    <dgm:cxn modelId="{56DB201F-1A14-4D2E-B18C-593E51063197}" srcId="{1F9BAA08-26DA-456E-A66C-199C992F5360}" destId="{91FD1C38-E391-4DA3-B512-0D3FC09D860F}" srcOrd="2" destOrd="0" parTransId="{44680210-BE1C-4B67-BEB3-B23389AC7CF2}" sibTransId="{8A6B6FD7-1EC6-4907-840B-F57C0A162191}"/>
    <dgm:cxn modelId="{80699621-F470-472B-A3F9-17B6457481F9}" type="presOf" srcId="{EFF30CDC-0FFF-40FB-837F-F8D3E20F75BD}" destId="{D9D9FFAD-D0CB-455E-BFF6-91D14B9E7139}" srcOrd="0" destOrd="0" presId="urn:microsoft.com/office/officeart/2008/layout/LinedList"/>
    <dgm:cxn modelId="{3B38F425-72EF-46F0-B018-E2DC3C1965DF}" srcId="{1F9BAA08-26DA-456E-A66C-199C992F5360}" destId="{45DE9CEB-C136-4CFE-9193-AAFAC580D037}" srcOrd="0" destOrd="0" parTransId="{6DA3F000-78CF-4377-A549-9FD0B2C0AC9A}" sibTransId="{73736496-2DDF-43B4-A437-230DA4240B4C}"/>
    <dgm:cxn modelId="{3BC4DE27-5B6C-4A39-A6F2-214D159EA15E}" srcId="{1F9BAA08-26DA-456E-A66C-199C992F5360}" destId="{1D571891-05DE-406D-8C6C-A239615174BA}" srcOrd="1" destOrd="0" parTransId="{94965BCF-8966-450A-843F-14DF07AB7112}" sibTransId="{BBEA9058-E9D1-40AB-A25F-7CC55D189130}"/>
    <dgm:cxn modelId="{7228672B-9E28-4305-B19C-4A245F3AB1C5}" type="presOf" srcId="{F7EF52FE-C5BC-4A0A-8A8A-8B0045E055D9}" destId="{C3EB41A3-C24F-41FB-9D65-C162F6B2088A}" srcOrd="0" destOrd="0" presId="urn:microsoft.com/office/officeart/2008/layout/LinedList"/>
    <dgm:cxn modelId="{0D88D032-37D4-4BEA-B02D-103A738076DD}" type="presOf" srcId="{0283C767-1443-4BC6-AE63-4E6411B05A18}" destId="{7CC2D53F-74A4-4241-BC1D-21BA5098F86B}" srcOrd="0" destOrd="0" presId="urn:microsoft.com/office/officeart/2008/layout/LinedList"/>
    <dgm:cxn modelId="{28430C3D-65D6-44F0-9D3E-B2BF44930D84}" type="presOf" srcId="{20627CDA-5009-4149-94F5-88F64813D7B0}" destId="{DDE5CF0F-9F38-4F64-8601-32DCED6040D9}" srcOrd="0" destOrd="0" presId="urn:microsoft.com/office/officeart/2008/layout/LinedList"/>
    <dgm:cxn modelId="{38FA5D41-4B39-40C4-90E3-B1D95E21F963}" type="presOf" srcId="{CB5FFC45-3C9F-41F9-ADD2-05F1141088D3}" destId="{93B82C75-9B95-4BCE-8380-E51C268A3592}" srcOrd="0" destOrd="0" presId="urn:microsoft.com/office/officeart/2008/layout/LinedList"/>
    <dgm:cxn modelId="{C8D9BF46-9C01-4CEA-BC38-9A73528E444A}" srcId="{1F9BAA08-26DA-456E-A66C-199C992F5360}" destId="{D0C567D8-FE25-4A51-8492-3E7B8D6822B0}" srcOrd="8" destOrd="0" parTransId="{24685C28-BC26-437C-8F06-50AA36FAFF43}" sibTransId="{5CF5E053-DE2D-4CC7-AC63-7C2C000E2344}"/>
    <dgm:cxn modelId="{D2F43674-DB8C-42FC-8B72-25BA27F68AC9}" type="presOf" srcId="{1F9BAA08-26DA-456E-A66C-199C992F5360}" destId="{8351BDC1-6D63-4DE5-A577-588FF87DE9EE}" srcOrd="0" destOrd="0" presId="urn:microsoft.com/office/officeart/2008/layout/LinedList"/>
    <dgm:cxn modelId="{87D15275-3172-440D-86CE-6F39A7125520}" srcId="{1F9BAA08-26DA-456E-A66C-199C992F5360}" destId="{F7EF52FE-C5BC-4A0A-8A8A-8B0045E055D9}" srcOrd="4" destOrd="0" parTransId="{807EEA9B-AB8B-4DB1-86F9-E2BD59594240}" sibTransId="{CD9B58D3-7B7A-49E4-9ECD-8A7C6DA9DF1B}"/>
    <dgm:cxn modelId="{5491E979-D842-41B1-8FD4-F9289D3B818F}" type="presOf" srcId="{1D571891-05DE-406D-8C6C-A239615174BA}" destId="{C002FABD-8447-4BEB-894D-162FAD16D5E0}" srcOrd="0" destOrd="0" presId="urn:microsoft.com/office/officeart/2008/layout/LinedList"/>
    <dgm:cxn modelId="{0191CB7C-A0CA-4358-85BA-9FB3346BBFCE}" srcId="{1F9BAA08-26DA-456E-A66C-199C992F5360}" destId="{0283C767-1443-4BC6-AE63-4E6411B05A18}" srcOrd="5" destOrd="0" parTransId="{B556312E-0430-4097-81C4-1876884A8D83}" sibTransId="{7EE1431C-1C5D-4918-9B7C-7ADC3D8120DA}"/>
    <dgm:cxn modelId="{195E7880-A77C-4C92-994F-1C45AA5C0EF9}" srcId="{1F9BAA08-26DA-456E-A66C-199C992F5360}" destId="{F608949F-9AB3-43D5-B3D6-A379F617263C}" srcOrd="6" destOrd="0" parTransId="{F2EB551D-1171-437E-AF7E-F29ED12D6D36}" sibTransId="{659445DC-F7FC-4FCC-AC35-806D9B87B5F7}"/>
    <dgm:cxn modelId="{7A2DFF85-BDE9-4FC0-A1E8-644F6C24FB9B}" type="presOf" srcId="{45DE9CEB-C136-4CFE-9193-AAFAC580D037}" destId="{FCE09076-51D1-4236-A11B-7ABF4590DE41}" srcOrd="0" destOrd="0" presId="urn:microsoft.com/office/officeart/2008/layout/LinedList"/>
    <dgm:cxn modelId="{0C2B108D-9A1F-48DC-B068-C46B6B95A939}" type="presOf" srcId="{285DF7DB-3C96-4D6C-9933-FCE669F56A6A}" destId="{E6BEA41A-EAB5-46AF-A3A1-9BB0C6F9D9C4}" srcOrd="0" destOrd="0" presId="urn:microsoft.com/office/officeart/2008/layout/LinedList"/>
    <dgm:cxn modelId="{8539929A-0459-4A0C-B037-8B9713B8A8A3}" type="presOf" srcId="{2F81F052-3C1D-48FD-9EE0-4750667893D6}" destId="{2E3B635F-A406-4CA5-8D64-95F8BE2FBC8A}" srcOrd="0" destOrd="0" presId="urn:microsoft.com/office/officeart/2008/layout/LinedList"/>
    <dgm:cxn modelId="{BEF99DB8-B3D3-4E84-A1D2-06BC2FF8DEF3}" type="presOf" srcId="{3140C96B-860A-4AE7-9081-2470770549A5}" destId="{5A0D3F80-B020-4C80-B7DC-347A81F50D89}" srcOrd="0" destOrd="0" presId="urn:microsoft.com/office/officeart/2008/layout/LinedList"/>
    <dgm:cxn modelId="{660ECDC6-F7A1-4D64-8A5F-8BF78F48F450}" srcId="{1F9BAA08-26DA-456E-A66C-199C992F5360}" destId="{20627CDA-5009-4149-94F5-88F64813D7B0}" srcOrd="9" destOrd="0" parTransId="{3A2F9087-DFF9-4504-B627-5561B404D5A5}" sibTransId="{A731DCA0-C07B-4E66-8590-1AFF524C2F08}"/>
    <dgm:cxn modelId="{B4ED3BD4-629C-4FA5-AF43-0CEAAA83FF80}" type="presOf" srcId="{91FD1C38-E391-4DA3-B512-0D3FC09D860F}" destId="{0735A7CE-F509-4F1D-BAFC-8473B319ED4D}" srcOrd="0" destOrd="0" presId="urn:microsoft.com/office/officeart/2008/layout/LinedList"/>
    <dgm:cxn modelId="{C6A1EBD4-1322-4EA5-8362-80B325F0DF42}" type="presOf" srcId="{D0C567D8-FE25-4A51-8492-3E7B8D6822B0}" destId="{933F3BAA-5650-4062-9448-2D9550CB4785}" srcOrd="0" destOrd="0" presId="urn:microsoft.com/office/officeart/2008/layout/LinedList"/>
    <dgm:cxn modelId="{3D5F58D8-F095-42AD-802A-4349BF816D0C}" srcId="{1F9BAA08-26DA-456E-A66C-199C992F5360}" destId="{3140C96B-860A-4AE7-9081-2470770549A5}" srcOrd="3" destOrd="0" parTransId="{8F3BD166-0548-4034-B14D-1A6BABBD2154}" sibTransId="{43E1679D-0F5C-4010-B7B0-4BA8298BD0EE}"/>
    <dgm:cxn modelId="{4CC6D8D9-3368-4051-A8D9-8C6F5135AAC1}" srcId="{1F9BAA08-26DA-456E-A66C-199C992F5360}" destId="{2F81F052-3C1D-48FD-9EE0-4750667893D6}" srcOrd="7" destOrd="0" parTransId="{99A0903A-41C6-4D93-9BC6-1008010F7E65}" sibTransId="{136CB55F-BFE5-4819-83A5-8920CB4978B7}"/>
    <dgm:cxn modelId="{B2C23BE1-BD90-4491-8B76-1BD933FDE4A8}" type="presOf" srcId="{F608949F-9AB3-43D5-B3D6-A379F617263C}" destId="{80888EBE-9D8D-41B4-824B-4795E776DB0C}" srcOrd="0" destOrd="0" presId="urn:microsoft.com/office/officeart/2008/layout/LinedList"/>
    <dgm:cxn modelId="{3B4F1CE3-6E3F-4F53-A32E-E64BAD21B4F8}" srcId="{1F9BAA08-26DA-456E-A66C-199C992F5360}" destId="{EFF30CDC-0FFF-40FB-837F-F8D3E20F75BD}" srcOrd="10" destOrd="0" parTransId="{66F54624-5A95-4193-85BD-073F4D730C21}" sibTransId="{2E82F94D-4D43-4EE0-A557-57EF3058D763}"/>
    <dgm:cxn modelId="{88D9FBF1-2761-4950-9760-7A26E1BA9456}" srcId="{1F9BAA08-26DA-456E-A66C-199C992F5360}" destId="{285DF7DB-3C96-4D6C-9933-FCE669F56A6A}" srcOrd="12" destOrd="0" parTransId="{653BE8F8-DE75-41FF-B88B-2F09937B663C}" sibTransId="{89452493-13ED-4933-ACCA-BB90C69829FA}"/>
    <dgm:cxn modelId="{B569F608-ED7F-4830-93F5-4F10D490EDFC}" type="presParOf" srcId="{8351BDC1-6D63-4DE5-A577-588FF87DE9EE}" destId="{E765F1B7-8B48-4F74-A107-0CAD67CB4436}" srcOrd="0" destOrd="0" presId="urn:microsoft.com/office/officeart/2008/layout/LinedList"/>
    <dgm:cxn modelId="{66BFC540-AB20-4E59-84E7-FF106A493C4F}" type="presParOf" srcId="{8351BDC1-6D63-4DE5-A577-588FF87DE9EE}" destId="{EAF2641A-B119-4F1E-B7DF-1DCECCAB8956}" srcOrd="1" destOrd="0" presId="urn:microsoft.com/office/officeart/2008/layout/LinedList"/>
    <dgm:cxn modelId="{A80BD3F8-1D6A-494D-856D-C574D62ED4A6}" type="presParOf" srcId="{EAF2641A-B119-4F1E-B7DF-1DCECCAB8956}" destId="{FCE09076-51D1-4236-A11B-7ABF4590DE41}" srcOrd="0" destOrd="0" presId="urn:microsoft.com/office/officeart/2008/layout/LinedList"/>
    <dgm:cxn modelId="{AA8CFA2D-060D-4E8B-9304-98940EDD493B}" type="presParOf" srcId="{EAF2641A-B119-4F1E-B7DF-1DCECCAB8956}" destId="{EBC6310B-5F87-4C46-AC86-1FDFEEC13DCD}" srcOrd="1" destOrd="0" presId="urn:microsoft.com/office/officeart/2008/layout/LinedList"/>
    <dgm:cxn modelId="{84FB2D73-B7BD-4DC8-8C02-CC1CE2114792}" type="presParOf" srcId="{8351BDC1-6D63-4DE5-A577-588FF87DE9EE}" destId="{DC3DDC1B-2ED6-4A21-85F7-586E8B071091}" srcOrd="2" destOrd="0" presId="urn:microsoft.com/office/officeart/2008/layout/LinedList"/>
    <dgm:cxn modelId="{5F53199C-F60A-4478-9636-E7C73D35A139}" type="presParOf" srcId="{8351BDC1-6D63-4DE5-A577-588FF87DE9EE}" destId="{8CF69913-D89C-4779-B069-32AAFEAFFB28}" srcOrd="3" destOrd="0" presId="urn:microsoft.com/office/officeart/2008/layout/LinedList"/>
    <dgm:cxn modelId="{A098A53A-0CEB-46AE-8E35-BA120FDBE4F6}" type="presParOf" srcId="{8CF69913-D89C-4779-B069-32AAFEAFFB28}" destId="{C002FABD-8447-4BEB-894D-162FAD16D5E0}" srcOrd="0" destOrd="0" presId="urn:microsoft.com/office/officeart/2008/layout/LinedList"/>
    <dgm:cxn modelId="{BAA17499-D32B-4CAE-84D9-554C56CE3F6B}" type="presParOf" srcId="{8CF69913-D89C-4779-B069-32AAFEAFFB28}" destId="{D62868EE-D136-4CB7-8396-2428FDB2E610}" srcOrd="1" destOrd="0" presId="urn:microsoft.com/office/officeart/2008/layout/LinedList"/>
    <dgm:cxn modelId="{1B0E5A35-633B-4656-98A8-6C1A1B7C4FCC}" type="presParOf" srcId="{8351BDC1-6D63-4DE5-A577-588FF87DE9EE}" destId="{610C2C06-1C41-41CA-91FA-E1AA032C65BA}" srcOrd="4" destOrd="0" presId="urn:microsoft.com/office/officeart/2008/layout/LinedList"/>
    <dgm:cxn modelId="{83D617E8-EC75-4DD4-A050-60423FA06354}" type="presParOf" srcId="{8351BDC1-6D63-4DE5-A577-588FF87DE9EE}" destId="{A9AE71A7-C8A7-47B0-80D6-858154354C12}" srcOrd="5" destOrd="0" presId="urn:microsoft.com/office/officeart/2008/layout/LinedList"/>
    <dgm:cxn modelId="{ADF51A4F-D88D-49DD-8130-71B779725E28}" type="presParOf" srcId="{A9AE71A7-C8A7-47B0-80D6-858154354C12}" destId="{0735A7CE-F509-4F1D-BAFC-8473B319ED4D}" srcOrd="0" destOrd="0" presId="urn:microsoft.com/office/officeart/2008/layout/LinedList"/>
    <dgm:cxn modelId="{1453AFFF-8BD6-438D-8113-5C87042CBEB0}" type="presParOf" srcId="{A9AE71A7-C8A7-47B0-80D6-858154354C12}" destId="{27096127-178A-4BD0-87B8-62BE858E95BF}" srcOrd="1" destOrd="0" presId="urn:microsoft.com/office/officeart/2008/layout/LinedList"/>
    <dgm:cxn modelId="{7D7FA8F8-F434-486B-8474-2E3DC3950D8F}" type="presParOf" srcId="{8351BDC1-6D63-4DE5-A577-588FF87DE9EE}" destId="{890DD519-B415-4E68-BDB8-76B92F16622B}" srcOrd="6" destOrd="0" presId="urn:microsoft.com/office/officeart/2008/layout/LinedList"/>
    <dgm:cxn modelId="{20BAB487-EE3F-4CAA-A9D5-D04DA9D0ADCC}" type="presParOf" srcId="{8351BDC1-6D63-4DE5-A577-588FF87DE9EE}" destId="{8A4775C2-3B16-4EAC-9439-3BE1AA2EC87E}" srcOrd="7" destOrd="0" presId="urn:microsoft.com/office/officeart/2008/layout/LinedList"/>
    <dgm:cxn modelId="{0BED5919-9F34-4C6B-A9FF-C6CDF09BCE8A}" type="presParOf" srcId="{8A4775C2-3B16-4EAC-9439-3BE1AA2EC87E}" destId="{5A0D3F80-B020-4C80-B7DC-347A81F50D89}" srcOrd="0" destOrd="0" presId="urn:microsoft.com/office/officeart/2008/layout/LinedList"/>
    <dgm:cxn modelId="{319C55ED-8A78-45ED-BEDA-0D54E745158E}" type="presParOf" srcId="{8A4775C2-3B16-4EAC-9439-3BE1AA2EC87E}" destId="{0C904FC0-2AB3-4999-B149-8FBFD0BEBE9A}" srcOrd="1" destOrd="0" presId="urn:microsoft.com/office/officeart/2008/layout/LinedList"/>
    <dgm:cxn modelId="{0B9A5510-CBD1-4E71-8F02-AE18762FBDF0}" type="presParOf" srcId="{8351BDC1-6D63-4DE5-A577-588FF87DE9EE}" destId="{69D2ACBE-7D14-460F-9D26-BCCF54682248}" srcOrd="8" destOrd="0" presId="urn:microsoft.com/office/officeart/2008/layout/LinedList"/>
    <dgm:cxn modelId="{F64E4235-A69C-45D2-84F2-336122FF1C39}" type="presParOf" srcId="{8351BDC1-6D63-4DE5-A577-588FF87DE9EE}" destId="{965EE436-B52C-4599-8CF9-9892FEF46B7E}" srcOrd="9" destOrd="0" presId="urn:microsoft.com/office/officeart/2008/layout/LinedList"/>
    <dgm:cxn modelId="{16409C94-CD09-472B-8857-D0E56D2D4E41}" type="presParOf" srcId="{965EE436-B52C-4599-8CF9-9892FEF46B7E}" destId="{C3EB41A3-C24F-41FB-9D65-C162F6B2088A}" srcOrd="0" destOrd="0" presId="urn:microsoft.com/office/officeart/2008/layout/LinedList"/>
    <dgm:cxn modelId="{BB6DFD40-0403-454F-BF14-F10CFB49AEA3}" type="presParOf" srcId="{965EE436-B52C-4599-8CF9-9892FEF46B7E}" destId="{8D660D78-D75A-4CF4-8B3F-7434B00B4125}" srcOrd="1" destOrd="0" presId="urn:microsoft.com/office/officeart/2008/layout/LinedList"/>
    <dgm:cxn modelId="{1EAD5432-60B1-4DA5-AF39-5453348E9977}" type="presParOf" srcId="{8351BDC1-6D63-4DE5-A577-588FF87DE9EE}" destId="{76E9B2B3-A783-45B9-8B99-B9A4F5E008CF}" srcOrd="10" destOrd="0" presId="urn:microsoft.com/office/officeart/2008/layout/LinedList"/>
    <dgm:cxn modelId="{B558FE0E-13AF-4E70-963D-50C14646A8ED}" type="presParOf" srcId="{8351BDC1-6D63-4DE5-A577-588FF87DE9EE}" destId="{ADF18396-32EE-4F6A-A189-7136B508A60B}" srcOrd="11" destOrd="0" presId="urn:microsoft.com/office/officeart/2008/layout/LinedList"/>
    <dgm:cxn modelId="{6F916A81-6631-451C-9B54-5E42EBEE6B20}" type="presParOf" srcId="{ADF18396-32EE-4F6A-A189-7136B508A60B}" destId="{7CC2D53F-74A4-4241-BC1D-21BA5098F86B}" srcOrd="0" destOrd="0" presId="urn:microsoft.com/office/officeart/2008/layout/LinedList"/>
    <dgm:cxn modelId="{A7738DAD-6301-4C54-B52F-F8357D53D1A7}" type="presParOf" srcId="{ADF18396-32EE-4F6A-A189-7136B508A60B}" destId="{8C3B68FF-4A04-492A-BE37-15C7389B46C3}" srcOrd="1" destOrd="0" presId="urn:microsoft.com/office/officeart/2008/layout/LinedList"/>
    <dgm:cxn modelId="{B2178655-A38C-4A50-A864-00A23D231204}" type="presParOf" srcId="{8351BDC1-6D63-4DE5-A577-588FF87DE9EE}" destId="{31D3F99C-4BB8-4106-BE65-FBDAF3095842}" srcOrd="12" destOrd="0" presId="urn:microsoft.com/office/officeart/2008/layout/LinedList"/>
    <dgm:cxn modelId="{E8B8704D-9170-4756-809E-EABC6BD3E17B}" type="presParOf" srcId="{8351BDC1-6D63-4DE5-A577-588FF87DE9EE}" destId="{BCD3D5D4-E2FA-4380-9DC8-8DCFD6079C42}" srcOrd="13" destOrd="0" presId="urn:microsoft.com/office/officeart/2008/layout/LinedList"/>
    <dgm:cxn modelId="{97EE8FB1-C0FB-4B23-8B99-01CD7C4AEACC}" type="presParOf" srcId="{BCD3D5D4-E2FA-4380-9DC8-8DCFD6079C42}" destId="{80888EBE-9D8D-41B4-824B-4795E776DB0C}" srcOrd="0" destOrd="0" presId="urn:microsoft.com/office/officeart/2008/layout/LinedList"/>
    <dgm:cxn modelId="{2CEB28F5-1498-4252-89CD-97BFB8516CC3}" type="presParOf" srcId="{BCD3D5D4-E2FA-4380-9DC8-8DCFD6079C42}" destId="{3D9AE4C2-10F3-4994-9D29-CDD44EFB6ED9}" srcOrd="1" destOrd="0" presId="urn:microsoft.com/office/officeart/2008/layout/LinedList"/>
    <dgm:cxn modelId="{DD45096E-E7EF-430B-87F3-15813E5755E9}" type="presParOf" srcId="{8351BDC1-6D63-4DE5-A577-588FF87DE9EE}" destId="{1C1BE8B6-1375-433A-8A39-55CF0DBF8D1A}" srcOrd="14" destOrd="0" presId="urn:microsoft.com/office/officeart/2008/layout/LinedList"/>
    <dgm:cxn modelId="{5BC124F4-5694-49A1-A4E6-DBC6E28C7E04}" type="presParOf" srcId="{8351BDC1-6D63-4DE5-A577-588FF87DE9EE}" destId="{74CDE87F-8BB5-4B0C-AD71-189AB1A016D9}" srcOrd="15" destOrd="0" presId="urn:microsoft.com/office/officeart/2008/layout/LinedList"/>
    <dgm:cxn modelId="{245363BC-2CCF-4143-A0AD-DBF0FBC4EAFC}" type="presParOf" srcId="{74CDE87F-8BB5-4B0C-AD71-189AB1A016D9}" destId="{2E3B635F-A406-4CA5-8D64-95F8BE2FBC8A}" srcOrd="0" destOrd="0" presId="urn:microsoft.com/office/officeart/2008/layout/LinedList"/>
    <dgm:cxn modelId="{954406B6-68DA-45C1-A7AE-3138F8D4C86F}" type="presParOf" srcId="{74CDE87F-8BB5-4B0C-AD71-189AB1A016D9}" destId="{3CFAB77C-C953-4781-A893-020E14BD519D}" srcOrd="1" destOrd="0" presId="urn:microsoft.com/office/officeart/2008/layout/LinedList"/>
    <dgm:cxn modelId="{DF2C1CC5-C9B3-404B-B0B6-2FD411E2B9B7}" type="presParOf" srcId="{8351BDC1-6D63-4DE5-A577-588FF87DE9EE}" destId="{162EE66E-9E74-4D0C-BD57-5956912DBE8F}" srcOrd="16" destOrd="0" presId="urn:microsoft.com/office/officeart/2008/layout/LinedList"/>
    <dgm:cxn modelId="{F2909DB9-0578-4D0C-B2A7-6F738288E857}" type="presParOf" srcId="{8351BDC1-6D63-4DE5-A577-588FF87DE9EE}" destId="{A196DA58-2E51-4DEF-8652-2927D27C8581}" srcOrd="17" destOrd="0" presId="urn:microsoft.com/office/officeart/2008/layout/LinedList"/>
    <dgm:cxn modelId="{1CEEFE4D-1016-486C-A8AA-DA74094B0107}" type="presParOf" srcId="{A196DA58-2E51-4DEF-8652-2927D27C8581}" destId="{933F3BAA-5650-4062-9448-2D9550CB4785}" srcOrd="0" destOrd="0" presId="urn:microsoft.com/office/officeart/2008/layout/LinedList"/>
    <dgm:cxn modelId="{54266F8F-A4E6-4BEF-8408-8477736699B4}" type="presParOf" srcId="{A196DA58-2E51-4DEF-8652-2927D27C8581}" destId="{6EDCD162-953A-40BA-832B-DCC85A3EE337}" srcOrd="1" destOrd="0" presId="urn:microsoft.com/office/officeart/2008/layout/LinedList"/>
    <dgm:cxn modelId="{BB664E77-104D-4950-A9BF-8B0EE25A06C5}" type="presParOf" srcId="{8351BDC1-6D63-4DE5-A577-588FF87DE9EE}" destId="{77449833-8F72-4CC7-9008-8E83CC9B9F5A}" srcOrd="18" destOrd="0" presId="urn:microsoft.com/office/officeart/2008/layout/LinedList"/>
    <dgm:cxn modelId="{ECEA43A8-C62F-41E9-98B9-19C56F55E6EA}" type="presParOf" srcId="{8351BDC1-6D63-4DE5-A577-588FF87DE9EE}" destId="{DD067315-C373-4549-8BF7-EB583693072E}" srcOrd="19" destOrd="0" presId="urn:microsoft.com/office/officeart/2008/layout/LinedList"/>
    <dgm:cxn modelId="{EB586E9C-E80C-423B-A1B9-41830CC31FC6}" type="presParOf" srcId="{DD067315-C373-4549-8BF7-EB583693072E}" destId="{DDE5CF0F-9F38-4F64-8601-32DCED6040D9}" srcOrd="0" destOrd="0" presId="urn:microsoft.com/office/officeart/2008/layout/LinedList"/>
    <dgm:cxn modelId="{F664D22A-BBEC-4DDD-ABFB-3F661EA80D14}" type="presParOf" srcId="{DD067315-C373-4549-8BF7-EB583693072E}" destId="{AEE81E65-9DB1-400B-874B-F4E722A459A0}" srcOrd="1" destOrd="0" presId="urn:microsoft.com/office/officeart/2008/layout/LinedList"/>
    <dgm:cxn modelId="{7D7823E8-3365-4CB2-A76C-C4BAB0F1FB3D}" type="presParOf" srcId="{8351BDC1-6D63-4DE5-A577-588FF87DE9EE}" destId="{6B0EFED5-D762-4AD1-8477-4889A65BB7E6}" srcOrd="20" destOrd="0" presId="urn:microsoft.com/office/officeart/2008/layout/LinedList"/>
    <dgm:cxn modelId="{1CED8D5C-78F2-4BCB-8694-E59E49DDCA59}" type="presParOf" srcId="{8351BDC1-6D63-4DE5-A577-588FF87DE9EE}" destId="{B88CB8B6-B44E-403A-9821-7DAB645A894D}" srcOrd="21" destOrd="0" presId="urn:microsoft.com/office/officeart/2008/layout/LinedList"/>
    <dgm:cxn modelId="{10022B5E-4A19-4FD9-8328-5DFA52ADEDF9}" type="presParOf" srcId="{B88CB8B6-B44E-403A-9821-7DAB645A894D}" destId="{D9D9FFAD-D0CB-455E-BFF6-91D14B9E7139}" srcOrd="0" destOrd="0" presId="urn:microsoft.com/office/officeart/2008/layout/LinedList"/>
    <dgm:cxn modelId="{329B7740-A7F7-47C9-BD78-56BCB8298AE7}" type="presParOf" srcId="{B88CB8B6-B44E-403A-9821-7DAB645A894D}" destId="{6A0B3BCB-AF45-4C96-9153-9059594B955C}" srcOrd="1" destOrd="0" presId="urn:microsoft.com/office/officeart/2008/layout/LinedList"/>
    <dgm:cxn modelId="{D1A5B404-74A9-4163-A4ED-3CCC60B8885D}" type="presParOf" srcId="{8351BDC1-6D63-4DE5-A577-588FF87DE9EE}" destId="{C2ED1C1F-2A6F-4DBA-939E-4AA45A17B213}" srcOrd="22" destOrd="0" presId="urn:microsoft.com/office/officeart/2008/layout/LinedList"/>
    <dgm:cxn modelId="{B3C99F9F-8309-4773-A19F-094F083F6209}" type="presParOf" srcId="{8351BDC1-6D63-4DE5-A577-588FF87DE9EE}" destId="{1BC1612C-FD80-4958-81DD-67879921C85B}" srcOrd="23" destOrd="0" presId="urn:microsoft.com/office/officeart/2008/layout/LinedList"/>
    <dgm:cxn modelId="{100B072F-3146-4AE7-B248-43B6B849265E}" type="presParOf" srcId="{1BC1612C-FD80-4958-81DD-67879921C85B}" destId="{93B82C75-9B95-4BCE-8380-E51C268A3592}" srcOrd="0" destOrd="0" presId="urn:microsoft.com/office/officeart/2008/layout/LinedList"/>
    <dgm:cxn modelId="{CF18C304-EE88-4325-B236-E071660E3FD3}" type="presParOf" srcId="{1BC1612C-FD80-4958-81DD-67879921C85B}" destId="{CCF8A610-C9AB-48A7-93E4-9DE3F5FBB35A}" srcOrd="1" destOrd="0" presId="urn:microsoft.com/office/officeart/2008/layout/LinedList"/>
    <dgm:cxn modelId="{4EB747A1-F180-47A5-A01F-7355266BA250}" type="presParOf" srcId="{8351BDC1-6D63-4DE5-A577-588FF87DE9EE}" destId="{5BE3945D-B117-4513-BA7F-D273AC754B77}" srcOrd="24" destOrd="0" presId="urn:microsoft.com/office/officeart/2008/layout/LinedList"/>
    <dgm:cxn modelId="{0FE9D98E-E62D-4F4D-B1CF-61A76AD538A7}" type="presParOf" srcId="{8351BDC1-6D63-4DE5-A577-588FF87DE9EE}" destId="{B94343C7-5683-460D-99BE-599E194DAB3D}" srcOrd="25" destOrd="0" presId="urn:microsoft.com/office/officeart/2008/layout/LinedList"/>
    <dgm:cxn modelId="{8D57BD34-E2E0-4E63-892F-7FCDE7911CA4}" type="presParOf" srcId="{B94343C7-5683-460D-99BE-599E194DAB3D}" destId="{E6BEA41A-EAB5-46AF-A3A1-9BB0C6F9D9C4}" srcOrd="0" destOrd="0" presId="urn:microsoft.com/office/officeart/2008/layout/LinedList"/>
    <dgm:cxn modelId="{4AD0FC1B-CBEA-42CF-AFE8-FB94B6BD5353}" type="presParOf" srcId="{B94343C7-5683-460D-99BE-599E194DAB3D}" destId="{93CF5572-2595-4434-ADC1-247F8EB351AD}" srcOrd="1" destOrd="0" presId="urn:microsoft.com/office/officeart/2008/layout/LinedList"/>
  </dgm:cxnLst>
  <dgm:bg/>
  <dgm:whole>
    <a:ln>
      <a:solidFill>
        <a:schemeClr val="bg1"/>
      </a:solidFill>
    </a:ln>
  </dgm:whole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765F1B7-8B48-4F74-A107-0CAD67CB4436}">
      <dsp:nvSpPr>
        <dsp:cNvPr id="0" name=""/>
        <dsp:cNvSpPr/>
      </dsp:nvSpPr>
      <dsp:spPr>
        <a:xfrm>
          <a:off x="0" y="661"/>
          <a:ext cx="49274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CE09076-51D1-4236-A11B-7ABF4590DE41}">
      <dsp:nvSpPr>
        <dsp:cNvPr id="0" name=""/>
        <dsp:cNvSpPr/>
      </dsp:nvSpPr>
      <dsp:spPr>
        <a:xfrm>
          <a:off x="0" y="661"/>
          <a:ext cx="4927460" cy="41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900" kern="1200" dirty="0"/>
        </a:p>
      </dsp:txBody>
      <dsp:txXfrm>
        <a:off x="0" y="661"/>
        <a:ext cx="4927460" cy="416699"/>
      </dsp:txXfrm>
    </dsp:sp>
    <dsp:sp modelId="{DC3DDC1B-2ED6-4A21-85F7-586E8B071091}">
      <dsp:nvSpPr>
        <dsp:cNvPr id="0" name=""/>
        <dsp:cNvSpPr/>
      </dsp:nvSpPr>
      <dsp:spPr>
        <a:xfrm>
          <a:off x="0" y="417360"/>
          <a:ext cx="49274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002FABD-8447-4BEB-894D-162FAD16D5E0}">
      <dsp:nvSpPr>
        <dsp:cNvPr id="0" name=""/>
        <dsp:cNvSpPr/>
      </dsp:nvSpPr>
      <dsp:spPr>
        <a:xfrm>
          <a:off x="0" y="417360"/>
          <a:ext cx="4927460" cy="41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Рак</a:t>
          </a:r>
          <a:endParaRPr lang="en-US" sz="1900" kern="1200" dirty="0"/>
        </a:p>
      </dsp:txBody>
      <dsp:txXfrm>
        <a:off x="0" y="417360"/>
        <a:ext cx="4927460" cy="416699"/>
      </dsp:txXfrm>
    </dsp:sp>
    <dsp:sp modelId="{610C2C06-1C41-41CA-91FA-E1AA032C65BA}">
      <dsp:nvSpPr>
        <dsp:cNvPr id="0" name=""/>
        <dsp:cNvSpPr/>
      </dsp:nvSpPr>
      <dsp:spPr>
        <a:xfrm>
          <a:off x="0" y="834059"/>
          <a:ext cx="49274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735A7CE-F509-4F1D-BAFC-8473B319ED4D}">
      <dsp:nvSpPr>
        <dsp:cNvPr id="0" name=""/>
        <dsp:cNvSpPr/>
      </dsp:nvSpPr>
      <dsp:spPr>
        <a:xfrm>
          <a:off x="0" y="834059"/>
          <a:ext cx="4927460" cy="41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Заболевания сердечно-сосудистой системы</a:t>
          </a:r>
          <a:endParaRPr lang="en-US" sz="1900" kern="1200" dirty="0"/>
        </a:p>
      </dsp:txBody>
      <dsp:txXfrm>
        <a:off x="0" y="834059"/>
        <a:ext cx="4927460" cy="416699"/>
      </dsp:txXfrm>
    </dsp:sp>
    <dsp:sp modelId="{890DD519-B415-4E68-BDB8-76B92F16622B}">
      <dsp:nvSpPr>
        <dsp:cNvPr id="0" name=""/>
        <dsp:cNvSpPr/>
      </dsp:nvSpPr>
      <dsp:spPr>
        <a:xfrm>
          <a:off x="0" y="1250759"/>
          <a:ext cx="49274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A0D3F80-B020-4C80-B7DC-347A81F50D89}">
      <dsp:nvSpPr>
        <dsp:cNvPr id="0" name=""/>
        <dsp:cNvSpPr/>
      </dsp:nvSpPr>
      <dsp:spPr>
        <a:xfrm>
          <a:off x="0" y="1250759"/>
          <a:ext cx="4927460" cy="41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Заболевания  органов пищеварения</a:t>
          </a:r>
          <a:endParaRPr lang="en-US" sz="1900" kern="1200" dirty="0"/>
        </a:p>
      </dsp:txBody>
      <dsp:txXfrm>
        <a:off x="0" y="1250759"/>
        <a:ext cx="4927460" cy="416699"/>
      </dsp:txXfrm>
    </dsp:sp>
    <dsp:sp modelId="{69D2ACBE-7D14-460F-9D26-BCCF54682248}">
      <dsp:nvSpPr>
        <dsp:cNvPr id="0" name=""/>
        <dsp:cNvSpPr/>
      </dsp:nvSpPr>
      <dsp:spPr>
        <a:xfrm>
          <a:off x="0" y="1667458"/>
          <a:ext cx="49274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3EB41A3-C24F-41FB-9D65-C162F6B2088A}">
      <dsp:nvSpPr>
        <dsp:cNvPr id="0" name=""/>
        <dsp:cNvSpPr/>
      </dsp:nvSpPr>
      <dsp:spPr>
        <a:xfrm>
          <a:off x="0" y="1667458"/>
          <a:ext cx="4927460" cy="41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Болезни дыхательной системы</a:t>
          </a:r>
          <a:endParaRPr lang="en-US" sz="1900" kern="1200" dirty="0"/>
        </a:p>
      </dsp:txBody>
      <dsp:txXfrm>
        <a:off x="0" y="1667458"/>
        <a:ext cx="4927460" cy="416699"/>
      </dsp:txXfrm>
    </dsp:sp>
    <dsp:sp modelId="{76E9B2B3-A783-45B9-8B99-B9A4F5E008CF}">
      <dsp:nvSpPr>
        <dsp:cNvPr id="0" name=""/>
        <dsp:cNvSpPr/>
      </dsp:nvSpPr>
      <dsp:spPr>
        <a:xfrm>
          <a:off x="0" y="2084157"/>
          <a:ext cx="49274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CC2D53F-74A4-4241-BC1D-21BA5098F86B}">
      <dsp:nvSpPr>
        <dsp:cNvPr id="0" name=""/>
        <dsp:cNvSpPr/>
      </dsp:nvSpPr>
      <dsp:spPr>
        <a:xfrm>
          <a:off x="0" y="2084157"/>
          <a:ext cx="4927460" cy="41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Заболевания полости рта </a:t>
          </a:r>
          <a:endParaRPr lang="en-US" sz="1900" kern="1200" dirty="0"/>
        </a:p>
      </dsp:txBody>
      <dsp:txXfrm>
        <a:off x="0" y="2084157"/>
        <a:ext cx="4927460" cy="416699"/>
      </dsp:txXfrm>
    </dsp:sp>
    <dsp:sp modelId="{31D3F99C-4BB8-4106-BE65-FBDAF3095842}">
      <dsp:nvSpPr>
        <dsp:cNvPr id="0" name=""/>
        <dsp:cNvSpPr/>
      </dsp:nvSpPr>
      <dsp:spPr>
        <a:xfrm>
          <a:off x="0" y="2500856"/>
          <a:ext cx="49274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888EBE-9D8D-41B4-824B-4795E776DB0C}">
      <dsp:nvSpPr>
        <dsp:cNvPr id="0" name=""/>
        <dsp:cNvSpPr/>
      </dsp:nvSpPr>
      <dsp:spPr>
        <a:xfrm>
          <a:off x="0" y="2500856"/>
          <a:ext cx="4927460" cy="41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Нарушения опорно-двигательного аппарата</a:t>
          </a:r>
          <a:endParaRPr lang="en-US" sz="1900" kern="1200" dirty="0"/>
        </a:p>
      </dsp:txBody>
      <dsp:txXfrm>
        <a:off x="0" y="2500856"/>
        <a:ext cx="4927460" cy="416699"/>
      </dsp:txXfrm>
    </dsp:sp>
    <dsp:sp modelId="{1C1BE8B6-1375-433A-8A39-55CF0DBF8D1A}">
      <dsp:nvSpPr>
        <dsp:cNvPr id="0" name=""/>
        <dsp:cNvSpPr/>
      </dsp:nvSpPr>
      <dsp:spPr>
        <a:xfrm>
          <a:off x="0" y="2917556"/>
          <a:ext cx="49274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E3B635F-A406-4CA5-8D64-95F8BE2FBC8A}">
      <dsp:nvSpPr>
        <dsp:cNvPr id="0" name=""/>
        <dsp:cNvSpPr/>
      </dsp:nvSpPr>
      <dsp:spPr>
        <a:xfrm>
          <a:off x="0" y="2917556"/>
          <a:ext cx="4927460" cy="41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Болезни глаз</a:t>
          </a:r>
          <a:endParaRPr lang="en-US" sz="1900" kern="1200" dirty="0"/>
        </a:p>
      </dsp:txBody>
      <dsp:txXfrm>
        <a:off x="0" y="2917556"/>
        <a:ext cx="4927460" cy="416699"/>
      </dsp:txXfrm>
    </dsp:sp>
    <dsp:sp modelId="{162EE66E-9E74-4D0C-BD57-5956912DBE8F}">
      <dsp:nvSpPr>
        <dsp:cNvPr id="0" name=""/>
        <dsp:cNvSpPr/>
      </dsp:nvSpPr>
      <dsp:spPr>
        <a:xfrm>
          <a:off x="0" y="3334255"/>
          <a:ext cx="49274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3F3BAA-5650-4062-9448-2D9550CB4785}">
      <dsp:nvSpPr>
        <dsp:cNvPr id="0" name=""/>
        <dsp:cNvSpPr/>
      </dsp:nvSpPr>
      <dsp:spPr>
        <a:xfrm>
          <a:off x="0" y="3334255"/>
          <a:ext cx="4927460" cy="41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Заболевания репродуктивной системы </a:t>
          </a:r>
          <a:endParaRPr lang="en-US" sz="1900" kern="1200" dirty="0"/>
        </a:p>
      </dsp:txBody>
      <dsp:txXfrm>
        <a:off x="0" y="3334255"/>
        <a:ext cx="4927460" cy="416699"/>
      </dsp:txXfrm>
    </dsp:sp>
    <dsp:sp modelId="{77449833-8F72-4CC7-9008-8E83CC9B9F5A}">
      <dsp:nvSpPr>
        <dsp:cNvPr id="0" name=""/>
        <dsp:cNvSpPr/>
      </dsp:nvSpPr>
      <dsp:spPr>
        <a:xfrm>
          <a:off x="0" y="3750954"/>
          <a:ext cx="49274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E5CF0F-9F38-4F64-8601-32DCED6040D9}">
      <dsp:nvSpPr>
        <dsp:cNvPr id="0" name=""/>
        <dsp:cNvSpPr/>
      </dsp:nvSpPr>
      <dsp:spPr>
        <a:xfrm>
          <a:off x="0" y="3750954"/>
          <a:ext cx="4927460" cy="41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kern="1200" dirty="0"/>
            <a:t>Другие заболевания </a:t>
          </a:r>
          <a:endParaRPr lang="en-US" sz="1900" kern="1200" dirty="0"/>
        </a:p>
      </dsp:txBody>
      <dsp:txXfrm>
        <a:off x="0" y="3750954"/>
        <a:ext cx="4927460" cy="416699"/>
      </dsp:txXfrm>
    </dsp:sp>
    <dsp:sp modelId="{6B0EFED5-D762-4AD1-8477-4889A65BB7E6}">
      <dsp:nvSpPr>
        <dsp:cNvPr id="0" name=""/>
        <dsp:cNvSpPr/>
      </dsp:nvSpPr>
      <dsp:spPr>
        <a:xfrm>
          <a:off x="0" y="4167653"/>
          <a:ext cx="49274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9D9FFAD-D0CB-455E-BFF6-91D14B9E7139}">
      <dsp:nvSpPr>
        <dsp:cNvPr id="0" name=""/>
        <dsp:cNvSpPr/>
      </dsp:nvSpPr>
      <dsp:spPr>
        <a:xfrm>
          <a:off x="0" y="4167653"/>
          <a:ext cx="4927460" cy="41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i="0" kern="1200" dirty="0"/>
            <a:t>Кожа</a:t>
          </a:r>
          <a:endParaRPr lang="en-US" sz="1900" kern="1200" dirty="0"/>
        </a:p>
      </dsp:txBody>
      <dsp:txXfrm>
        <a:off x="0" y="4167653"/>
        <a:ext cx="4927460" cy="416699"/>
      </dsp:txXfrm>
    </dsp:sp>
    <dsp:sp modelId="{C2ED1C1F-2A6F-4DBA-939E-4AA45A17B213}">
      <dsp:nvSpPr>
        <dsp:cNvPr id="0" name=""/>
        <dsp:cNvSpPr/>
      </dsp:nvSpPr>
      <dsp:spPr>
        <a:xfrm>
          <a:off x="0" y="4584353"/>
          <a:ext cx="49274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3B82C75-9B95-4BCE-8380-E51C268A3592}">
      <dsp:nvSpPr>
        <dsp:cNvPr id="0" name=""/>
        <dsp:cNvSpPr/>
      </dsp:nvSpPr>
      <dsp:spPr>
        <a:xfrm>
          <a:off x="0" y="4584353"/>
          <a:ext cx="4927460" cy="41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i="0" kern="1200" dirty="0"/>
            <a:t>Фигура</a:t>
          </a:r>
          <a:endParaRPr lang="en-US" sz="1900" kern="1200" dirty="0"/>
        </a:p>
      </dsp:txBody>
      <dsp:txXfrm>
        <a:off x="0" y="4584353"/>
        <a:ext cx="4927460" cy="416699"/>
      </dsp:txXfrm>
    </dsp:sp>
    <dsp:sp modelId="{5BE3945D-B117-4513-BA7F-D273AC754B77}">
      <dsp:nvSpPr>
        <dsp:cNvPr id="0" name=""/>
        <dsp:cNvSpPr/>
      </dsp:nvSpPr>
      <dsp:spPr>
        <a:xfrm>
          <a:off x="0" y="5001052"/>
          <a:ext cx="4927460" cy="0"/>
        </a:xfrm>
        <a:prstGeom prst="lin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BEA41A-EAB5-46AF-A3A1-9BB0C6F9D9C4}">
      <dsp:nvSpPr>
        <dsp:cNvPr id="0" name=""/>
        <dsp:cNvSpPr/>
      </dsp:nvSpPr>
      <dsp:spPr>
        <a:xfrm>
          <a:off x="0" y="5001052"/>
          <a:ext cx="4927460" cy="41669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390" tIns="72390" rIns="72390" bIns="72390" numCol="1" spcCol="1270" anchor="t" anchorCtr="0">
          <a:noAutofit/>
        </a:bodyPr>
        <a:lstStyle/>
        <a:p>
          <a:pPr marL="0" lvl="0" indent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i="0" kern="1200" dirty="0"/>
            <a:t>Полость рта</a:t>
          </a:r>
          <a:endParaRPr lang="en-US" sz="1900" kern="1200" dirty="0"/>
        </a:p>
      </dsp:txBody>
      <dsp:txXfrm>
        <a:off x="0" y="5001052"/>
        <a:ext cx="4927460" cy="41669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A6B5AB-95F2-4C12-82BC-BE5478B8F81F}" type="datetimeFigureOut">
              <a:rPr lang="ru-RU" smtClean="0"/>
              <a:t>19.09.2024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3DF243E-A25D-480C-9AE3-D25FFA493D8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224792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DF243E-A25D-480C-9AE3-D25FFA493D8A}" type="slidenum">
              <a:rPr lang="ru-RU" smtClean="0"/>
              <a:t>7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709947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DF243E-A25D-480C-9AE3-D25FFA493D8A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60641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DF243E-A25D-480C-9AE3-D25FFA493D8A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476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3DF243E-A25D-480C-9AE3-D25FFA493D8A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3747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B8136-4330-4480-80D9-0F6FD97061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76072" y="1124712"/>
            <a:ext cx="11036808" cy="3172968"/>
          </a:xfrm>
        </p:spPr>
        <p:txBody>
          <a:bodyPr anchor="b">
            <a:normAutofit/>
          </a:bodyPr>
          <a:lstStyle>
            <a:lvl1pPr algn="l">
              <a:defRPr sz="8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6E5739-DD96-45FB-B609-3E3447A52F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6072" y="4727448"/>
            <a:ext cx="11036808" cy="1481328"/>
          </a:xfrm>
        </p:spPr>
        <p:txBody>
          <a:bodyPr>
            <a:normAutofit/>
          </a:bodyPr>
          <a:lstStyle>
            <a:lvl1pPr marL="0" indent="0" algn="l">
              <a:buNone/>
              <a:defRPr sz="2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9FF558-51F9-42A2-9944-DBE23DA8B2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76072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C0E86-A7F7-4BDC-A637-254E5252DE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3D10ADE-E9DA-4E57-BF57-1CCB652198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869680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06CE56-3881-4ADA-8CEF-D18B02C242A3}"/>
              </a:ext>
            </a:extLst>
          </p:cNvPr>
          <p:cNvSpPr/>
          <p:nvPr/>
        </p:nvSpPr>
        <p:spPr>
          <a:xfrm rot="5400000">
            <a:off x="857544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F3C543-62EC-4433-9C93-A2CD8764E9B4}"/>
              </a:ext>
            </a:extLst>
          </p:cNvPr>
          <p:cNvSpPr/>
          <p:nvPr/>
        </p:nvSpPr>
        <p:spPr>
          <a:xfrm flipV="1">
            <a:off x="578652" y="4501201"/>
            <a:ext cx="11034696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52695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B32C18-E430-4EC7-BD7C-99D86D0122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C5012F-7119-4D94-9717-3862E1C938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ED9A4A-D287-4207-9037-70DB007A1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ECFCAC-80DB-43BB-B3F1-AC22BACEE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79730-3487-4D94-A0DC-C21684963A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8835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543C89D-929E-4CD1-BCCC-72A14C0335D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ED450EA-A577-4B76-A12F-650BEB20FD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D2603B-9ACE-4FA9-805B-9B91EB63DF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CE18AC-D6A9-4A61-885D-68E2B684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97AE4-AA47-4E14-8FFE-171FAE47F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12005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2D6FBB9D-1CAA-4D05-AB33-BABDFE17B843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727B71-B4B6-4823-80A1-68C40B475118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9A6DB05-9FB5-4B07-8675-74C23D4FD89D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358CF-0758-490A-A084-C46443B9A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671183-B3CE-4F45-92FB-98290CA0E2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5568" y="2478024"/>
            <a:ext cx="10168128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7DED67-27EC-4D43-A21C-093C1DB0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47CE3-4890-4BC1-94DB-5D49D02C99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3C5AD3-D79A-4D46-B25B-822FE0252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0299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5AEDC5C-2E87-49C6-AB07-A95E5F39ED8E}"/>
              </a:ext>
            </a:extLst>
          </p:cNvPr>
          <p:cNvSpPr/>
          <p:nvPr/>
        </p:nvSpPr>
        <p:spPr>
          <a:xfrm>
            <a:off x="558210" y="4981421"/>
            <a:ext cx="11134956" cy="82296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7D88DE-E462-4C8A-BF99-609390DFB781}"/>
              </a:ext>
            </a:extLst>
          </p:cNvPr>
          <p:cNvSpPr/>
          <p:nvPr/>
        </p:nvSpPr>
        <p:spPr>
          <a:xfrm>
            <a:off x="498834" y="5118581"/>
            <a:ext cx="146304" cy="5486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44900-E8BF-4B12-8BCB-41076E2B68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7784" y="640080"/>
            <a:ext cx="10890504" cy="4114800"/>
          </a:xfrm>
        </p:spPr>
        <p:txBody>
          <a:bodyPr anchor="b">
            <a:normAutofit/>
          </a:bodyPr>
          <a:lstStyle>
            <a:lvl1pPr>
              <a:defRPr sz="6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17741F9-B00F-4463-A257-6B66DABD9B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1248" y="5102352"/>
            <a:ext cx="10607040" cy="585216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8BFA7D-4401-4285-802B-1579165F0D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A909C5-AA19-4195-8376-9002D5DF4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C3F32-46E0-47C8-8565-5969A475F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34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76262E-36A0-40C6-ADE6-90CD9FB9B9EA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42677A9B-4D1D-4D80-912C-24570140A650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DC8C98-510F-48C9-82B2-9E4F760A68DF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7A078AE-0BC3-48F9-87EC-2DB0CCE7E2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2A20DF-0829-4336-B59F-FF9D7AA9D8B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15568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935D01C-CF67-4DF6-B96C-FFC9D5BF8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45936" y="2478024"/>
            <a:ext cx="4937760" cy="369417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9BBD797-6031-4F82-8726-EAB757027F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B3F71C-B897-4909-A75E-8716AD49C1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78BC14-5BB1-405F-A6F3-C07230F085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0222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6B671BDE-E45C-41A1-9B98-4A607D703855}"/>
              </a:ext>
            </a:extLst>
          </p:cNvPr>
          <p:cNvSpPr/>
          <p:nvPr/>
        </p:nvSpPr>
        <p:spPr>
          <a:xfrm>
            <a:off x="558209" y="0"/>
            <a:ext cx="11167447" cy="2018806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299500CE-917A-4D03-A7DF-71D8EBBC1537}"/>
              </a:ext>
            </a:extLst>
          </p:cNvPr>
          <p:cNvSpPr/>
          <p:nvPr/>
        </p:nvSpPr>
        <p:spPr>
          <a:xfrm>
            <a:off x="566928" y="0"/>
            <a:ext cx="11155680" cy="2011680"/>
          </a:xfrm>
          <a:prstGeom prst="rect">
            <a:avLst/>
          </a:pr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3D0D377-28B0-417D-886B-9483AF064975}"/>
              </a:ext>
            </a:extLst>
          </p:cNvPr>
          <p:cNvSpPr/>
          <p:nvPr/>
        </p:nvSpPr>
        <p:spPr>
          <a:xfrm>
            <a:off x="498834" y="787352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8F91F8-0767-40B5-A3AA-72931FC19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15568" y="548640"/>
            <a:ext cx="10168128" cy="1179576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0554-8BEE-4BF6-9519-51B8475D3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15568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4A358D-C930-48E0-B372-06A826B74C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15568" y="3203688"/>
            <a:ext cx="4937760" cy="29685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B6615E-4966-4150-83B6-C47591B3638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5936" y="2372650"/>
            <a:ext cx="4937760" cy="823912"/>
          </a:xfrm>
        </p:spPr>
        <p:txBody>
          <a:bodyPr anchor="b"/>
          <a:lstStyle>
            <a:lvl1pPr marL="0" indent="0">
              <a:buNone/>
              <a:defRPr sz="2400" b="1" cap="none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409F6B-C17B-4B4F-9F35-5068BDC4E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5936" y="3203687"/>
            <a:ext cx="4937760" cy="2968511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8BC356D-052B-4A9B-8B2F-6665FD325AB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115568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9C5E5FA-26A9-467C-93E3-8476142D1D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79E50C-1E40-4B48-871B-E392428D2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540496" y="6356350"/>
            <a:ext cx="2743200" cy="365125"/>
          </a:xfrm>
        </p:spPr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6518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8C0689C4-0DB3-408B-A956-40326B4AE4C4}"/>
              </a:ext>
            </a:extLst>
          </p:cNvPr>
          <p:cNvSpPr/>
          <p:nvPr/>
        </p:nvSpPr>
        <p:spPr>
          <a:xfrm>
            <a:off x="665853" y="1533525"/>
            <a:ext cx="10917063" cy="3790950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2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E1D10E-1C30-41BF-8C3B-C460C9B5597B}"/>
              </a:ext>
            </a:extLst>
          </p:cNvPr>
          <p:cNvSpPr/>
          <p:nvPr/>
        </p:nvSpPr>
        <p:spPr>
          <a:xfrm>
            <a:off x="609084" y="2971798"/>
            <a:ext cx="128016" cy="914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79454F2-0EE5-4888-AF4C-82F825E62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8992" y="1938528"/>
            <a:ext cx="10177272" cy="2990088"/>
          </a:xfrm>
        </p:spPr>
        <p:txBody>
          <a:bodyPr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7C91241-A315-4643-91E5-CF2C25CC9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706D86-5479-487D-94C8-76093D84F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7739411-CED6-43D4-868D-A65C4161A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7547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C447E0-1D4D-4EF2-B81B-4B2400EE3E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C24A9-CCB6-4F8D-B8DB-C2F3692CFA5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9984CA0-2A78-4600-9F3D-19B09E790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440955-B18E-49D3-AE7B-B331200E34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51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FA417FE-CD1A-486F-A4AC-E4000A2FB18E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18F0F5-812B-472C-9408-B80F2553F5E0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F7751B-CD8F-4F5B-A903-1DCE5D1E83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A55C8A-A0BB-441D-976F-EB56D4382D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192" y="1709928"/>
            <a:ext cx="6729984" cy="40965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7DE6A51-A2E5-4BFA-B571-9FDFE1BBF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29000"/>
            <a:ext cx="3099816" cy="2066544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92778A-DD4C-4651-9C53-8B0C44CD88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9/19/2024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6C7F66-2DFA-4146-BE1A-CE2890FE45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85D185-B1B6-4D62-81BE-BE82C80AC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266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68B77B5-211C-456E-B79F-306CC3619347}"/>
              </a:ext>
            </a:extLst>
          </p:cNvPr>
          <p:cNvSpPr/>
          <p:nvPr/>
        </p:nvSpPr>
        <p:spPr>
          <a:xfrm>
            <a:off x="558210" y="1162033"/>
            <a:ext cx="3740740" cy="4643344"/>
          </a:xfrm>
          <a:prstGeom prst="rect">
            <a:avLst/>
          </a:prstGeom>
          <a:ln w="12700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3C338-194D-4F23-ABEC-60A7EA96F302}"/>
              </a:ext>
            </a:extLst>
          </p:cNvPr>
          <p:cNvSpPr/>
          <p:nvPr/>
        </p:nvSpPr>
        <p:spPr>
          <a:xfrm>
            <a:off x="498834" y="1618375"/>
            <a:ext cx="146304" cy="8229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C04DCC-0E3E-4F05-9FAC-9FA6CA4B2B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8680" y="1709928"/>
            <a:ext cx="3099816" cy="1709928"/>
          </a:xfrm>
        </p:spPr>
        <p:txBody>
          <a:bodyPr tIns="45720" anchor="t">
            <a:normAutofit/>
          </a:bodyPr>
          <a:lstStyle>
            <a:lvl1pPr>
              <a:lnSpc>
                <a:spcPct val="100000"/>
              </a:lnSpc>
              <a:defRPr sz="3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BA29649-B19F-499E-8E9A-3577EAC8F0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965192" y="1161288"/>
            <a:ext cx="6729984" cy="4645152"/>
          </a:xfrm>
        </p:spPr>
        <p:txBody>
          <a:bodyPr>
            <a:norm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BC9EF2E-A8CD-41A1-B11A-0D8842797A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8680" y="3438144"/>
            <a:ext cx="3099816" cy="205740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4257B5-0DE0-401F-9171-E8687A97DB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68680" y="6356350"/>
            <a:ext cx="2743200" cy="365125"/>
          </a:xfrm>
        </p:spPr>
        <p:txBody>
          <a:bodyPr/>
          <a:lstStyle/>
          <a:p>
            <a:fld id="{02AC24A9-CCB6-4F8D-B8DB-C2F3692CFA5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88CD9AD-D667-4FD4-AA34-428AA0BCD0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8770FB6-F273-4BA6-8B97-9835AC537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7526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325BDE-35A4-4AAD-960B-C1415864A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459C78-0CC4-4552-93DD-49B4194D0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744A3C-9C54-46A6-B3EF-5B36362423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AC24A9-CCB6-4F8D-B8DB-C2F3692CFA5A}" type="datetimeFigureOut">
              <a:rPr lang="en-US" smtClean="0"/>
              <a:t>9/19/2024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5A696-7B4B-4181-A961-7D66556D50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038CB5-8F4A-401D-A3A9-B27DC15B7A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DC25EE-239B-4C5F-AAD1-255A7D5F1E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2675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5.png"/><Relationship Id="rId7" Type="http://schemas.openxmlformats.org/officeDocument/2006/relationships/image" Target="../media/image28.sv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4.png"/><Relationship Id="rId5" Type="http://schemas.openxmlformats.org/officeDocument/2006/relationships/image" Target="../media/image47.png"/><Relationship Id="rId10" Type="http://schemas.openxmlformats.org/officeDocument/2006/relationships/image" Target="../media/image50.png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58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5.jpeg"/><Relationship Id="rId12" Type="http://schemas.openxmlformats.org/officeDocument/2006/relationships/image" Target="../media/image4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69.png"/><Relationship Id="rId10" Type="http://schemas.openxmlformats.org/officeDocument/2006/relationships/image" Target="../media/image73.png"/><Relationship Id="rId4" Type="http://schemas.openxmlformats.org/officeDocument/2006/relationships/image" Target="../media/image68.png"/><Relationship Id="rId9" Type="http://schemas.openxmlformats.org/officeDocument/2006/relationships/image" Target="../media/image7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4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17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4.png"/><Relationship Id="rId4" Type="http://schemas.openxmlformats.org/officeDocument/2006/relationships/diagramData" Target="../diagrams/data1.xml"/><Relationship Id="rId9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8.jpeg"/><Relationship Id="rId7" Type="http://schemas.openxmlformats.org/officeDocument/2006/relationships/hyperlink" Target="https://ru.wikipedia.org/wiki/%D0%91%D1%80%D0%BE%D0%BD%D1%85%D0%B8%D0%B0%D0%BB%D1%8C%D0%BD%D0%B0%D1%8F_%D0%B0%D1%81%D1%82%D0%BC%D0%B0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ru.wikipedia.org/wiki/%D0%A1%D0%B8%D0%BD%D0%B4%D1%80%D0%BE%D0%BC_%D0%B2%D0%BD%D0%B5%D0%B7%D0%B0%D0%BF%D0%BD%D0%BE%D0%B9_%D0%B4%D0%B5%D1%82%D1%81%D0%BA%D0%BE%D0%B9_%D1%81%D0%BC%D0%B5%D1%80%D1%82%D0%B8" TargetMode="External"/><Relationship Id="rId5" Type="http://schemas.openxmlformats.org/officeDocument/2006/relationships/hyperlink" Target="https://ru.wikipedia.org/wiki/%D0%A6%D0%B8%D1%82%D0%BE%D1%82%D0%BE%D0%BA%D1%81%D0%B8%D1%87%D0%B5%D1%81%D0%BA%D0%B8%D0%B5_%D0%BF%D1%80%D0%B5%D0%BF%D0%B0%D1%80%D0%B0%D1%82%D1%8B" TargetMode="External"/><Relationship Id="rId4" Type="http://schemas.openxmlformats.org/officeDocument/2006/relationships/hyperlink" Target="https://ru.wikipedia.org/wiki/%D0%9A%D0%B0%D0%BD%D1%86%D0%B5%D1%80%D0%BE%D0%B3%D0%B5%D0%BD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FB33DC6A-1F1C-4A06-834E-CFF88F1C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6" name="Freeform: Shape 75">
            <a:extLst>
              <a:ext uri="{FF2B5EF4-FFF2-40B4-BE49-F238E27FC236}">
                <a16:creationId xmlns:a16="http://schemas.microsoft.com/office/drawing/2014/main" id="{0FE1D5CF-87B8-4A8A-AD3C-01D06A607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208641" cy="6858000"/>
          </a:xfrm>
          <a:custGeom>
            <a:avLst/>
            <a:gdLst>
              <a:gd name="connsiteX0" fmla="*/ 0 w 6208641"/>
              <a:gd name="connsiteY0" fmla="*/ 0 h 6858000"/>
              <a:gd name="connsiteX1" fmla="*/ 5464181 w 6208641"/>
              <a:gd name="connsiteY1" fmla="*/ 0 h 6858000"/>
              <a:gd name="connsiteX2" fmla="*/ 5538086 w 6208641"/>
              <a:gd name="connsiteY2" fmla="*/ 159684 h 6858000"/>
              <a:gd name="connsiteX3" fmla="*/ 6208641 w 6208641"/>
              <a:gd name="connsiteY3" fmla="*/ 3706589 h 6858000"/>
              <a:gd name="connsiteX4" fmla="*/ 5734754 w 6208641"/>
              <a:gd name="connsiteY4" fmla="*/ 6730443 h 6858000"/>
              <a:gd name="connsiteX5" fmla="*/ 5689361 w 6208641"/>
              <a:gd name="connsiteY5" fmla="*/ 6858000 h 6858000"/>
              <a:gd name="connsiteX6" fmla="*/ 0 w 620864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8641" h="6858000">
                <a:moveTo>
                  <a:pt x="0" y="0"/>
                </a:moveTo>
                <a:lnTo>
                  <a:pt x="5464181" y="0"/>
                </a:lnTo>
                <a:lnTo>
                  <a:pt x="5538086" y="159684"/>
                </a:lnTo>
                <a:cubicBezTo>
                  <a:pt x="5961440" y="1172168"/>
                  <a:pt x="6208641" y="2392735"/>
                  <a:pt x="6208641" y="3706589"/>
                </a:cubicBezTo>
                <a:cubicBezTo>
                  <a:pt x="6208641" y="4801467"/>
                  <a:pt x="6036974" y="5831563"/>
                  <a:pt x="5734754" y="6730443"/>
                </a:cubicBezTo>
                <a:lnTo>
                  <a:pt x="568936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8" name="Freeform: Shape 77">
            <a:extLst>
              <a:ext uri="{FF2B5EF4-FFF2-40B4-BE49-F238E27FC236}">
                <a16:creationId xmlns:a16="http://schemas.microsoft.com/office/drawing/2014/main" id="{60926200-45C2-41E9-839F-31CD5FE4C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03325" cy="6858000"/>
          </a:xfrm>
          <a:custGeom>
            <a:avLst/>
            <a:gdLst>
              <a:gd name="connsiteX0" fmla="*/ 0 w 6203325"/>
              <a:gd name="connsiteY0" fmla="*/ 0 h 6858000"/>
              <a:gd name="connsiteX1" fmla="*/ 5458865 w 6203325"/>
              <a:gd name="connsiteY1" fmla="*/ 0 h 6858000"/>
              <a:gd name="connsiteX2" fmla="*/ 5532770 w 6203325"/>
              <a:gd name="connsiteY2" fmla="*/ 159684 h 6858000"/>
              <a:gd name="connsiteX3" fmla="*/ 6203325 w 6203325"/>
              <a:gd name="connsiteY3" fmla="*/ 3706589 h 6858000"/>
              <a:gd name="connsiteX4" fmla="*/ 5729438 w 6203325"/>
              <a:gd name="connsiteY4" fmla="*/ 6730443 h 6858000"/>
              <a:gd name="connsiteX5" fmla="*/ 5684045 w 6203325"/>
              <a:gd name="connsiteY5" fmla="*/ 6858000 h 6858000"/>
              <a:gd name="connsiteX6" fmla="*/ 0 w 620332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3325" h="6858000">
                <a:moveTo>
                  <a:pt x="0" y="0"/>
                </a:moveTo>
                <a:lnTo>
                  <a:pt x="5458865" y="0"/>
                </a:lnTo>
                <a:lnTo>
                  <a:pt x="5532770" y="159684"/>
                </a:lnTo>
                <a:cubicBezTo>
                  <a:pt x="5956124" y="1172168"/>
                  <a:pt x="6203325" y="2392735"/>
                  <a:pt x="6203325" y="3706589"/>
                </a:cubicBezTo>
                <a:cubicBezTo>
                  <a:pt x="6203325" y="4801467"/>
                  <a:pt x="6031658" y="5831563"/>
                  <a:pt x="5729438" y="6730443"/>
                </a:cubicBezTo>
                <a:lnTo>
                  <a:pt x="568404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546920"/>
            <a:ext cx="5019074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2" descr="https://static.ohga.it/wp-content/uploads/sites/24/2018/09/istock-494639164.jpg">
            <a:extLst>
              <a:ext uri="{FF2B5EF4-FFF2-40B4-BE49-F238E27FC236}">
                <a16:creationId xmlns:a16="http://schemas.microsoft.com/office/drawing/2014/main" id="{69A247E3-8944-4E2A-8E15-184B0B11FD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22"/>
          <a:stretch/>
        </p:blipFill>
        <p:spPr bwMode="auto">
          <a:xfrm flipH="1">
            <a:off x="4335591" y="0"/>
            <a:ext cx="785640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A2565D-CCCC-42B8-9C1E-3040AF5BB5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70271" y="0"/>
            <a:ext cx="12192000" cy="6857999"/>
          </a:xfrm>
          <a:prstGeom prst="rect">
            <a:avLst/>
          </a:prstGeom>
        </p:spPr>
      </p:pic>
      <p:sp>
        <p:nvSpPr>
          <p:cNvPr id="16" name="Заголовок 1">
            <a:extLst>
              <a:ext uri="{FF2B5EF4-FFF2-40B4-BE49-F238E27FC236}">
                <a16:creationId xmlns:a16="http://schemas.microsoft.com/office/drawing/2014/main" id="{2E2C7CAA-FC2C-4363-9D59-0C7B2F4EBD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99157" y="1520011"/>
            <a:ext cx="4343466" cy="3173413"/>
          </a:xfrm>
          <a:solidFill>
            <a:schemeClr val="bg2"/>
          </a:solidFill>
        </p:spPr>
        <p:txBody>
          <a:bodyPr anchor="b">
            <a:normAutofit/>
          </a:bodyPr>
          <a:lstStyle/>
          <a:p>
            <a:pPr algn="ctr"/>
            <a:r>
              <a:rPr lang="ru-RU" sz="4200" b="1" dirty="0">
                <a:solidFill>
                  <a:srgbClr val="FF0000"/>
                </a:solidFill>
              </a:rPr>
              <a:t>Неделя ответственного отношения к сердцу</a:t>
            </a:r>
            <a:br>
              <a:rPr lang="ru-RU" sz="4200" b="1" dirty="0">
                <a:solidFill>
                  <a:srgbClr val="FF0000"/>
                </a:solidFill>
              </a:rPr>
            </a:br>
            <a:endParaRPr lang="ru-RU" sz="4200" b="1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AC2D846-314D-4BEA-AD67-C258B720CB79}"/>
              </a:ext>
            </a:extLst>
          </p:cNvPr>
          <p:cNvSpPr txBox="1"/>
          <p:nvPr/>
        </p:nvSpPr>
        <p:spPr>
          <a:xfrm>
            <a:off x="1163598" y="4291920"/>
            <a:ext cx="4340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b="1" dirty="0">
                <a:solidFill>
                  <a:srgbClr val="FF0000"/>
                </a:solidFill>
              </a:rPr>
              <a:t>с 23 сентября по 29 сентября 2024 года</a:t>
            </a:r>
            <a:endParaRPr lang="ru-RU" dirty="0">
              <a:solidFill>
                <a:srgbClr val="FF0000"/>
              </a:solidFill>
            </a:endParaRPr>
          </a:p>
        </p:txBody>
      </p:sp>
      <p:pic>
        <p:nvPicPr>
          <p:cNvPr id="18" name="Picture 2" descr="C:\Users\user\Downloads\photo1709547805.jpeg">
            <a:extLst>
              <a:ext uri="{FF2B5EF4-FFF2-40B4-BE49-F238E27FC236}">
                <a16:creationId xmlns:a16="http://schemas.microsoft.com/office/drawing/2014/main" id="{F21BCCB9-CA54-46AD-A50A-1F724D79E7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60" t="18584" r="26373" b="17404"/>
          <a:stretch/>
        </p:blipFill>
        <p:spPr bwMode="auto">
          <a:xfrm>
            <a:off x="211413" y="110780"/>
            <a:ext cx="1090115" cy="841119"/>
          </a:xfrm>
          <a:prstGeom prst="rect">
            <a:avLst/>
          </a:prstGeom>
          <a:noFill/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A94F3A1A-B0E6-44D6-9229-243CB97B743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80314" y="218941"/>
            <a:ext cx="2615557" cy="734096"/>
          </a:xfrm>
          <a:prstGeom prst="rect">
            <a:avLst/>
          </a:prstGeom>
        </p:spPr>
      </p:pic>
      <p:sp>
        <p:nvSpPr>
          <p:cNvPr id="13" name="Заголовок 1">
            <a:extLst>
              <a:ext uri="{FF2B5EF4-FFF2-40B4-BE49-F238E27FC236}">
                <a16:creationId xmlns:a16="http://schemas.microsoft.com/office/drawing/2014/main" id="{5893FF05-5961-49D3-AF0D-C6158256C41B}"/>
              </a:ext>
            </a:extLst>
          </p:cNvPr>
          <p:cNvSpPr txBox="1">
            <a:spLocks/>
          </p:cNvSpPr>
          <p:nvPr/>
        </p:nvSpPr>
        <p:spPr>
          <a:xfrm>
            <a:off x="719429" y="5356733"/>
            <a:ext cx="6243961" cy="1094014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400" dirty="0">
                <a:solidFill>
                  <a:srgbClr val="2B71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КОЖИНОВА ИРИНА НИКОЛАЕВНА</a:t>
            </a:r>
            <a:br>
              <a:rPr lang="ru-RU" sz="1400" dirty="0">
                <a:solidFill>
                  <a:srgbClr val="2B71B7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2B71B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к.м.н., заведующая отделом </a:t>
            </a:r>
            <a:r>
              <a:rPr lang="ru-RU" sz="1400" dirty="0">
                <a:solidFill>
                  <a:srgbClr val="2B71B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разработки, реализации и мониторинга корпоративных программ </a:t>
            </a:r>
            <a:br>
              <a:rPr lang="ru-RU" sz="1400" dirty="0">
                <a:solidFill>
                  <a:srgbClr val="2B71B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1400" dirty="0">
                <a:solidFill>
                  <a:srgbClr val="2B71B7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ГБУЗ «Кузбасский центр общественного здоровья и медицинской профилактики»</a:t>
            </a:r>
            <a:endParaRPr lang="ru-RU" sz="1400" dirty="0">
              <a:solidFill>
                <a:srgbClr val="2B71B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3692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013103DA-27D2-4CFE-853B-F78E9ECACC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58355" y="2192273"/>
            <a:ext cx="11114355" cy="4018745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92500" lnSpcReduction="10000"/>
          </a:bodyPr>
          <a:lstStyle/>
          <a:p>
            <a:r>
              <a:rPr lang="ru-RU" b="1" dirty="0"/>
              <a:t>Потребление сырых овощей и фруктов менее 400-500 г в день</a:t>
            </a:r>
          </a:p>
          <a:p>
            <a:r>
              <a:rPr lang="ru-RU" b="1" dirty="0"/>
              <a:t>Не регулярное употребление продуктов из цельного зерна, бобовых</a:t>
            </a:r>
          </a:p>
          <a:p>
            <a:r>
              <a:rPr lang="ru-RU" b="1" dirty="0"/>
              <a:t>Недостаточное потребление моно- и полиненасыщенных жиров (рыба, морепродукты, орехи, растительное масло)</a:t>
            </a:r>
          </a:p>
          <a:p>
            <a:r>
              <a:rPr lang="ru-RU" b="1" dirty="0"/>
              <a:t>Употребление сладких газированных напитков</a:t>
            </a:r>
          </a:p>
          <a:p>
            <a:r>
              <a:rPr lang="ru-RU" b="1" dirty="0"/>
              <a:t>Избыточное потребление соли (более 5 г в день), добавление сахара, насыщенных жиров</a:t>
            </a:r>
          </a:p>
          <a:p>
            <a:r>
              <a:rPr lang="ru-RU" b="1" dirty="0"/>
              <a:t>Потребление продуктов, содержащих транс-жиры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DF01ADD-C769-47B9-9704-26F035C69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900" y="464234"/>
            <a:ext cx="9341144" cy="133643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600" b="1" dirty="0"/>
              <a:t>Нездоровое питание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47696FC6-D1B2-4024-B504-B6AC2B7F5D2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/>
          <a:stretch/>
        </p:blipFill>
        <p:spPr bwMode="auto">
          <a:xfrm>
            <a:off x="9758016" y="226308"/>
            <a:ext cx="2204958" cy="167163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02C257D-C0A8-4648-BD45-AA8C54B0012B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5585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41F0AA8-A886-4232-AE85-406B9C2A28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3481" y="2062122"/>
            <a:ext cx="5301085" cy="1602554"/>
          </a:xfrm>
          <a:solidFill>
            <a:srgbClr val="BDFDBF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2000" b="1" dirty="0"/>
              <a:t> энергетически сбалансированным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2000" b="1" dirty="0"/>
              <a:t> полноценным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2000" b="1" dirty="0"/>
              <a:t> регулярным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2000" b="1" dirty="0"/>
              <a:t> с оптимальной  кулинарной обработкой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</a:pPr>
            <a:r>
              <a:rPr lang="ru-RU" sz="2000" b="1" dirty="0"/>
              <a:t> с разумным потреблением алкоголя</a:t>
            </a: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305C73D-878D-45D8-B067-D48BE56E2A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86" y="398829"/>
            <a:ext cx="8820694" cy="1444039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600" b="1" dirty="0"/>
              <a:t>Здоровое питание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77EC3FA-FC6B-402B-B13E-5B4ADEC7B8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/>
          <a:stretch/>
        </p:blipFill>
        <p:spPr bwMode="auto">
          <a:xfrm>
            <a:off x="9505413" y="125946"/>
            <a:ext cx="2214268" cy="167869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F84C2564-9BDB-4949-87E6-F93F1AC50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260" y="2063142"/>
            <a:ext cx="2673120" cy="198518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:a16="http://schemas.microsoft.com/office/drawing/2014/main" id="{C650537E-0567-4D34-BC28-975154CA7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625" y="4536838"/>
            <a:ext cx="2654382" cy="1985185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:a16="http://schemas.microsoft.com/office/drawing/2014/main" id="{8EBF1C9D-656D-4740-9E3D-B805AE8BB6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83" y="2056150"/>
            <a:ext cx="2669025" cy="1985185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</p:pic>
      <p:pic>
        <p:nvPicPr>
          <p:cNvPr id="2062" name="Picture 14">
            <a:extLst>
              <a:ext uri="{FF2B5EF4-FFF2-40B4-BE49-F238E27FC236}">
                <a16:creationId xmlns:a16="http://schemas.microsoft.com/office/drawing/2014/main" id="{B4992488-2A4D-40CF-9167-8D4C802CE9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1415" y="4536839"/>
            <a:ext cx="2695772" cy="1985186"/>
          </a:xfrm>
          <a:prstGeom prst="rect">
            <a:avLst/>
          </a:prstGeom>
          <a:noFill/>
          <a:ln>
            <a:solidFill>
              <a:schemeClr val="accent3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0919CA21-F364-4921-B996-CD139709ABB7}"/>
              </a:ext>
            </a:extLst>
          </p:cNvPr>
          <p:cNvSpPr txBox="1">
            <a:spLocks/>
          </p:cNvSpPr>
          <p:nvPr/>
        </p:nvSpPr>
        <p:spPr>
          <a:xfrm>
            <a:off x="3433482" y="4254617"/>
            <a:ext cx="5301085" cy="2270361"/>
          </a:xfrm>
          <a:prstGeom prst="rect">
            <a:avLst/>
          </a:prstGeom>
          <a:solidFill>
            <a:srgbClr val="BDFDBF"/>
          </a:solidFill>
          <a:ln>
            <a:solidFill>
              <a:schemeClr val="accent2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1800" b="1" dirty="0"/>
              <a:t> достаточное количество белка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1800" b="1" dirty="0"/>
              <a:t> оптимальное соотношение  животного 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/>
              <a:t>   растительного жира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1800" b="1" dirty="0"/>
              <a:t> замена мяса рыбой, бобовыми, птицей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1800" b="1" dirty="0"/>
              <a:t> ограничение - "видимого жира"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1800" b="1" dirty="0"/>
              <a:t>                         - простых сахаров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                         - поваренной соли</a:t>
            </a:r>
            <a:endParaRPr lang="ru-RU" sz="18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1800" b="1" dirty="0"/>
              <a:t>   больше фруктов, овощей</a:t>
            </a:r>
            <a:endParaRPr lang="en-US" sz="18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endParaRPr lang="ru-RU" sz="1800" b="1" dirty="0"/>
          </a:p>
        </p:txBody>
      </p:sp>
      <p:sp>
        <p:nvSpPr>
          <p:cNvPr id="14" name="Объект 2">
            <a:extLst>
              <a:ext uri="{FF2B5EF4-FFF2-40B4-BE49-F238E27FC236}">
                <a16:creationId xmlns:a16="http://schemas.microsoft.com/office/drawing/2014/main" id="{CF0F48B5-E72C-41AC-AFC0-AB25B1D2CFC7}"/>
              </a:ext>
            </a:extLst>
          </p:cNvPr>
          <p:cNvSpPr txBox="1">
            <a:spLocks/>
          </p:cNvSpPr>
          <p:nvPr/>
        </p:nvSpPr>
        <p:spPr>
          <a:xfrm>
            <a:off x="3434083" y="1493530"/>
            <a:ext cx="4741526" cy="533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dirty="0"/>
              <a:t>Питание должно быть</a:t>
            </a:r>
            <a:endParaRPr lang="ru-RU" dirty="0"/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0561A1E9-9E4B-4B62-B347-08B19FFA95D8}"/>
              </a:ext>
            </a:extLst>
          </p:cNvPr>
          <p:cNvSpPr txBox="1">
            <a:spLocks/>
          </p:cNvSpPr>
          <p:nvPr/>
        </p:nvSpPr>
        <p:spPr>
          <a:xfrm>
            <a:off x="3433483" y="3809204"/>
            <a:ext cx="5416957" cy="4454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1800" b="1" dirty="0"/>
              <a:t> </a:t>
            </a:r>
            <a:r>
              <a:rPr lang="ru-RU" sz="2000" b="1" dirty="0"/>
              <a:t>Обеспечивают полноценность рациона</a:t>
            </a: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5C0026E-431C-4DAD-8EED-6C9CD28962B6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300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04E6E3-5162-4960-9A35-0790FF1B82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9773" y="234683"/>
            <a:ext cx="10168128" cy="431362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Рекомендации по здоровому питанию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D075E63-5419-4367-96B7-CACB23C22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556" y="801512"/>
            <a:ext cx="11277600" cy="5858932"/>
          </a:xfrm>
          <a:solidFill>
            <a:srgbClr val="BDFDBF"/>
          </a:solidFill>
          <a:ln>
            <a:solidFill>
              <a:schemeClr val="accent3">
                <a:lumMod val="75000"/>
              </a:schemeClr>
            </a:solidFill>
          </a:ln>
        </p:spPr>
        <p:txBody>
          <a:bodyPr>
            <a:noAutofit/>
          </a:bodyPr>
          <a:lstStyle/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/>
              <a:t>	</a:t>
            </a:r>
            <a:r>
              <a:rPr lang="ru-RU" sz="2000" b="1" dirty="0"/>
              <a:t>Ограничение потребления соли (до 5 г/сутки – 1 чайная ложка без верха)</a:t>
            </a:r>
            <a:r>
              <a:rPr lang="ru-RU" sz="2000" dirty="0"/>
              <a:t>, избегать</a:t>
            </a:r>
            <a:endParaRPr lang="en-US" sz="20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	</a:t>
            </a:r>
            <a:r>
              <a:rPr lang="ru-RU" sz="2000" dirty="0" err="1"/>
              <a:t>подсаливания</a:t>
            </a:r>
            <a:r>
              <a:rPr lang="ru-RU" sz="2000" dirty="0"/>
              <a:t> пищи, потребления соленых продуктов, уменьшить использование</a:t>
            </a:r>
            <a:endParaRPr lang="en-US" sz="20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	</a:t>
            </a:r>
            <a:r>
              <a:rPr lang="ru-RU" sz="2000" dirty="0"/>
              <a:t>поваренной соли при приготовлении пищи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/>
              <a:t>	</a:t>
            </a:r>
            <a:r>
              <a:rPr lang="ru-RU" sz="2000" b="1" dirty="0"/>
              <a:t>Увеличение потребления овощей и фруктов (не менее 400-500 г сырых овощей или</a:t>
            </a:r>
            <a:endParaRPr lang="en-US" sz="2000" b="1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/>
              <a:t>	</a:t>
            </a:r>
            <a:r>
              <a:rPr lang="ru-RU" sz="2000" b="1" dirty="0"/>
              <a:t>фруктов в день) </a:t>
            </a:r>
            <a:r>
              <a:rPr lang="ru-RU" sz="2000" dirty="0"/>
              <a:t>для обеспечения организма клетчаткой, витаминами, минералами,</a:t>
            </a:r>
            <a:endParaRPr lang="en-US" sz="20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	</a:t>
            </a:r>
            <a:r>
              <a:rPr lang="ru-RU" sz="2000" dirty="0"/>
              <a:t>органическими кислотами, фитонцидами и сохранения кислотно-щелочного равновесия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/>
              <a:t>	</a:t>
            </a:r>
            <a:r>
              <a:rPr lang="ru-RU" sz="2000" b="1" dirty="0"/>
              <a:t>Увеличение потребления продуктов из цельного зерна, бобовых </a:t>
            </a:r>
            <a:r>
              <a:rPr lang="ru-RU" sz="2000" dirty="0"/>
              <a:t>для обеспечения</a:t>
            </a:r>
            <a:endParaRPr lang="en-US" sz="20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	</a:t>
            </a:r>
            <a:r>
              <a:rPr lang="ru-RU" sz="2000" dirty="0"/>
              <a:t>организма клетчаткой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/>
              <a:t>	</a:t>
            </a:r>
            <a:r>
              <a:rPr lang="ru-RU" sz="2000" b="1" dirty="0"/>
              <a:t>Снижение общего потребления насыщенных жиров и отказ от транс-жиров</a:t>
            </a:r>
            <a:r>
              <a:rPr lang="ru-RU" sz="2000" dirty="0"/>
              <a:t>. Рацион</a:t>
            </a:r>
            <a:endParaRPr lang="en-US" sz="20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	</a:t>
            </a:r>
            <a:r>
              <a:rPr lang="ru-RU" sz="2000" dirty="0"/>
              <a:t>должен содержать достаточное количество растительных масел (20-30 г/сутки),</a:t>
            </a:r>
            <a:endParaRPr lang="en-US" sz="20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	</a:t>
            </a:r>
            <a:r>
              <a:rPr lang="ru-RU" sz="2000" dirty="0"/>
              <a:t>обеспечивающих организм полиненасыщенными жирными кислотами (рыба не менее 2-х</a:t>
            </a:r>
            <a:endParaRPr lang="en-US" sz="20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	</a:t>
            </a:r>
            <a:r>
              <a:rPr lang="ru-RU" sz="2000" dirty="0"/>
              <a:t>раз в неделю, желательно жирных сортов). Следует ограничить продукты, богатые жирами</a:t>
            </a:r>
            <a:endParaRPr lang="en-US" sz="20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	</a:t>
            </a:r>
            <a:r>
              <a:rPr lang="ru-RU" sz="2000" dirty="0"/>
              <a:t>и холестерином: мозги, печень, почки, сердце, сливочное масло, животные жиры, а также</a:t>
            </a:r>
            <a:endParaRPr lang="en-US" sz="20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	</a:t>
            </a:r>
            <a:r>
              <a:rPr lang="ru-RU" sz="2000" dirty="0"/>
              <a:t>сыр, сметану, майонез, сосиски и колбасы с высоким содержанием жира. Рекомендовано</a:t>
            </a:r>
            <a:endParaRPr lang="en-US" sz="20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	</a:t>
            </a:r>
            <a:r>
              <a:rPr lang="ru-RU" sz="2000" dirty="0"/>
              <a:t>снижение потребления промышленно переработанного жира (транс-жиров): фаст-фуд,</a:t>
            </a:r>
            <a:endParaRPr lang="en-US" sz="20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	</a:t>
            </a:r>
            <a:r>
              <a:rPr lang="ru-RU" sz="2000" dirty="0"/>
              <a:t>чипсы, производственные кондитерские изделия, а также маргарин при 	приготовлении</a:t>
            </a:r>
            <a:endParaRPr lang="en-US" sz="20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dirty="0"/>
              <a:t>	</a:t>
            </a:r>
            <a:r>
              <a:rPr lang="ru-RU" sz="2000" dirty="0"/>
              <a:t>выпечки.</a:t>
            </a:r>
            <a:endParaRPr lang="en-US" sz="2000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000" b="1" dirty="0"/>
              <a:t>	</a:t>
            </a:r>
            <a:r>
              <a:rPr lang="ru-RU" sz="2000" b="1" dirty="0"/>
              <a:t>Ограничение потребления продуктов, содержащих добавленный сахар</a:t>
            </a:r>
            <a:r>
              <a:rPr lang="ru-RU" sz="2000" dirty="0"/>
              <a:t>: сладкие</a:t>
            </a:r>
            <a:r>
              <a:rPr lang="en-US" sz="2000" dirty="0"/>
              <a:t> 	</a:t>
            </a:r>
            <a:r>
              <a:rPr lang="ru-RU" sz="2000" dirty="0"/>
              <a:t>газированные напитки, мороженое, пирожные и др. сладости</a:t>
            </a:r>
          </a:p>
        </p:txBody>
      </p:sp>
      <p:pic>
        <p:nvPicPr>
          <p:cNvPr id="5" name="Рисунок 4" descr="Флажок со сплошной заливкой">
            <a:extLst>
              <a:ext uri="{FF2B5EF4-FFF2-40B4-BE49-F238E27FC236}">
                <a16:creationId xmlns:a16="http://schemas.microsoft.com/office/drawing/2014/main" id="{B8A88776-D333-4F6C-88C6-D676C1CEB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78664" y="942526"/>
            <a:ext cx="326884" cy="326884"/>
          </a:xfrm>
          <a:prstGeom prst="rect">
            <a:avLst/>
          </a:prstGeom>
        </p:spPr>
      </p:pic>
      <p:pic>
        <p:nvPicPr>
          <p:cNvPr id="6" name="Рисунок 5" descr="Флажок со сплошной заливкой">
            <a:extLst>
              <a:ext uri="{FF2B5EF4-FFF2-40B4-BE49-F238E27FC236}">
                <a16:creationId xmlns:a16="http://schemas.microsoft.com/office/drawing/2014/main" id="{F507DCCF-563A-4899-8614-4F6E5AA47B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88559" y="1914165"/>
            <a:ext cx="326884" cy="326884"/>
          </a:xfrm>
          <a:prstGeom prst="rect">
            <a:avLst/>
          </a:prstGeom>
        </p:spPr>
      </p:pic>
      <p:pic>
        <p:nvPicPr>
          <p:cNvPr id="8" name="Рисунок 7" descr="Флажок со сплошной заливкой">
            <a:extLst>
              <a:ext uri="{FF2B5EF4-FFF2-40B4-BE49-F238E27FC236}">
                <a16:creationId xmlns:a16="http://schemas.microsoft.com/office/drawing/2014/main" id="{58C0D136-C1AC-4B02-B633-3BEC9EA53D0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3092" y="3447490"/>
            <a:ext cx="326884" cy="326884"/>
          </a:xfrm>
          <a:prstGeom prst="rect">
            <a:avLst/>
          </a:prstGeom>
        </p:spPr>
      </p:pic>
      <p:pic>
        <p:nvPicPr>
          <p:cNvPr id="10" name="Рисунок 9" descr="Флажок со сплошной заливкой">
            <a:extLst>
              <a:ext uri="{FF2B5EF4-FFF2-40B4-BE49-F238E27FC236}">
                <a16:creationId xmlns:a16="http://schemas.microsoft.com/office/drawing/2014/main" id="{F005232E-D9FA-41B9-8763-A28479A00B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43196" y="5913599"/>
            <a:ext cx="326884" cy="326884"/>
          </a:xfrm>
          <a:prstGeom prst="rect">
            <a:avLst/>
          </a:prstGeom>
        </p:spPr>
      </p:pic>
      <p:pic>
        <p:nvPicPr>
          <p:cNvPr id="9" name="Рисунок 8" descr="Флажок со сплошной заливкой">
            <a:extLst>
              <a:ext uri="{FF2B5EF4-FFF2-40B4-BE49-F238E27FC236}">
                <a16:creationId xmlns:a16="http://schemas.microsoft.com/office/drawing/2014/main" id="{5BBEC29A-6C21-4164-8944-B10ADBC15A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68736" y="2719357"/>
            <a:ext cx="326884" cy="32688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8E5E014-77F1-427A-8463-BCC34837F16E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797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C3C26EB3-948D-4305-B7CC-F59B1AE26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5125" y="451556"/>
            <a:ext cx="9077854" cy="1365955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600" b="1" dirty="0"/>
              <a:t>Тарелка здорового питания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2B2E6208-AE62-4CBF-8CED-3D7B6B176D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/>
          <a:stretch/>
        </p:blipFill>
        <p:spPr bwMode="auto">
          <a:xfrm>
            <a:off x="9527991" y="193679"/>
            <a:ext cx="2214268" cy="167869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6">
            <a:extLst>
              <a:ext uri="{FF2B5EF4-FFF2-40B4-BE49-F238E27FC236}">
                <a16:creationId xmlns:a16="http://schemas.microsoft.com/office/drawing/2014/main" id="{4C0D2153-7381-464B-B3D8-102ABD3060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4444" y="1952979"/>
            <a:ext cx="5621867" cy="4684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44079099-2CFA-43E8-9CEF-CEC61325BE0C}"/>
              </a:ext>
            </a:extLst>
          </p:cNvPr>
          <p:cNvSpPr txBox="1"/>
          <p:nvPr/>
        </p:nvSpPr>
        <p:spPr>
          <a:xfrm>
            <a:off x="6400801" y="1998049"/>
            <a:ext cx="5441244" cy="4601260"/>
          </a:xfrm>
          <a:prstGeom prst="rect">
            <a:avLst/>
          </a:prstGeom>
          <a:noFill/>
          <a:ln w="28575">
            <a:solidFill>
              <a:schemeClr val="accent4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rgbClr val="A43A51"/>
                </a:solidFill>
              </a:rPr>
              <a:t>~</a:t>
            </a:r>
            <a:r>
              <a:rPr lang="ru-RU" sz="2000" b="1" dirty="0">
                <a:solidFill>
                  <a:srgbClr val="A43A51"/>
                </a:solidFill>
              </a:rPr>
              <a:t>  </a:t>
            </a:r>
            <a:r>
              <a:rPr lang="ru-RU" sz="2100" b="1" dirty="0">
                <a:solidFill>
                  <a:srgbClr val="A43A51"/>
                </a:solidFill>
                <a:effectLst/>
                <a:ea typeface="Times New Roman" panose="02020603050405020304" pitchFamily="18" charset="0"/>
              </a:rPr>
              <a:t>1/2 отводится основе рациона </a:t>
            </a:r>
            <a:r>
              <a:rPr lang="ru-RU" sz="2100" b="1" dirty="0">
                <a:solidFill>
                  <a:srgbClr val="A43A51"/>
                </a:solidFill>
                <a:ea typeface="Times New Roman" panose="02020603050405020304" pitchFamily="18" charset="0"/>
              </a:rPr>
              <a:t>здорового</a:t>
            </a:r>
          </a:p>
          <a:p>
            <a:r>
              <a:rPr lang="ru-RU" sz="2100" b="1" dirty="0">
                <a:solidFill>
                  <a:srgbClr val="A43A51"/>
                </a:solidFill>
                <a:ea typeface="Times New Roman" panose="02020603050405020304" pitchFamily="18" charset="0"/>
              </a:rPr>
              <a:t>     питания</a:t>
            </a:r>
            <a:r>
              <a:rPr lang="ru-RU" sz="2100" b="1" dirty="0">
                <a:solidFill>
                  <a:srgbClr val="A43A51"/>
                </a:solidFill>
                <a:effectLst/>
                <a:ea typeface="Times New Roman" panose="02020603050405020304" pitchFamily="18" charset="0"/>
              </a:rPr>
              <a:t> — овощам и фруктам </a:t>
            </a:r>
          </a:p>
          <a:p>
            <a:r>
              <a:rPr lang="ru-RU" sz="2100" b="1" dirty="0">
                <a:solidFill>
                  <a:srgbClr val="A43A51"/>
                </a:solidFill>
                <a:ea typeface="Times New Roman" panose="02020603050405020304" pitchFamily="18" charset="0"/>
              </a:rPr>
              <a:t>     </a:t>
            </a:r>
            <a:r>
              <a:rPr lang="ru-RU" sz="2100" b="1" dirty="0">
                <a:solidFill>
                  <a:srgbClr val="A43A51"/>
                </a:solidFill>
                <a:effectLst/>
                <a:ea typeface="Times New Roman" panose="02020603050405020304" pitchFamily="18" charset="0"/>
              </a:rPr>
              <a:t>(30 и 20%, соответственно)</a:t>
            </a:r>
          </a:p>
          <a:p>
            <a:r>
              <a:rPr lang="en-US" sz="2100" b="1" dirty="0">
                <a:solidFill>
                  <a:srgbClr val="A43A51"/>
                </a:solidFill>
                <a:latin typeface="Abadi" panose="020B0604020202020204" pitchFamily="34" charset="0"/>
              </a:rPr>
              <a:t>~</a:t>
            </a:r>
            <a:r>
              <a:rPr lang="ru-RU" sz="2100" b="1" dirty="0">
                <a:solidFill>
                  <a:srgbClr val="A43A51"/>
                </a:solidFill>
              </a:rPr>
              <a:t>  </a:t>
            </a:r>
            <a:r>
              <a:rPr lang="ru-RU" sz="2100" b="1" dirty="0">
                <a:solidFill>
                  <a:srgbClr val="A43A51"/>
                </a:solidFill>
                <a:effectLst/>
                <a:ea typeface="Times New Roman" panose="02020603050405020304" pitchFamily="18" charset="0"/>
              </a:rPr>
              <a:t>1/4 — </a:t>
            </a:r>
            <a:r>
              <a:rPr lang="ru-RU" sz="2100" b="1" dirty="0" err="1">
                <a:solidFill>
                  <a:srgbClr val="A43A51"/>
                </a:solidFill>
                <a:effectLst/>
                <a:ea typeface="Times New Roman" panose="02020603050405020304" pitchFamily="18" charset="0"/>
              </a:rPr>
              <a:t>цельнозерновым</a:t>
            </a:r>
            <a:r>
              <a:rPr lang="ru-RU" sz="2100" b="1" dirty="0">
                <a:solidFill>
                  <a:srgbClr val="A43A51"/>
                </a:solidFill>
                <a:effectLst/>
                <a:ea typeface="Times New Roman" panose="02020603050405020304" pitchFamily="18" charset="0"/>
              </a:rPr>
              <a:t> продуктам </a:t>
            </a:r>
          </a:p>
          <a:p>
            <a:r>
              <a:rPr lang="ru-RU" sz="2100" b="1" dirty="0">
                <a:solidFill>
                  <a:srgbClr val="A43A51"/>
                </a:solidFill>
                <a:effectLst/>
                <a:ea typeface="Times New Roman" panose="02020603050405020304" pitchFamily="18" charset="0"/>
              </a:rPr>
              <a:t> </a:t>
            </a:r>
            <a:r>
              <a:rPr lang="en-US" sz="2100" b="1" dirty="0">
                <a:solidFill>
                  <a:srgbClr val="A43A51"/>
                </a:solidFill>
                <a:latin typeface="Abadi" panose="020B0604020202020204" pitchFamily="34" charset="0"/>
              </a:rPr>
              <a:t>~</a:t>
            </a:r>
            <a:r>
              <a:rPr lang="ru-RU" sz="2100" b="1" dirty="0">
                <a:solidFill>
                  <a:srgbClr val="A43A51"/>
                </a:solidFill>
              </a:rPr>
              <a:t> </a:t>
            </a:r>
            <a:r>
              <a:rPr lang="ru-RU" sz="2100" b="1" dirty="0">
                <a:solidFill>
                  <a:srgbClr val="A43A51"/>
                </a:solidFill>
                <a:effectLst/>
                <a:ea typeface="Times New Roman" panose="02020603050405020304" pitchFamily="18" charset="0"/>
              </a:rPr>
              <a:t>1/4 — продуктам, которые являются</a:t>
            </a:r>
          </a:p>
          <a:p>
            <a:r>
              <a:rPr lang="ru-RU" sz="2100" b="1" dirty="0">
                <a:solidFill>
                  <a:srgbClr val="A43A51"/>
                </a:solidFill>
                <a:ea typeface="Times New Roman" panose="02020603050405020304" pitchFamily="18" charset="0"/>
              </a:rPr>
              <a:t>  </a:t>
            </a:r>
            <a:r>
              <a:rPr lang="ru-RU" sz="2100" b="1" dirty="0">
                <a:solidFill>
                  <a:srgbClr val="A43A51"/>
                </a:solidFill>
                <a:effectLst/>
                <a:ea typeface="Times New Roman" panose="02020603050405020304" pitchFamily="18" charset="0"/>
              </a:rPr>
              <a:t>  источниками полезного белка</a:t>
            </a:r>
          </a:p>
          <a:p>
            <a:r>
              <a:rPr lang="en-US" sz="2100" b="1" dirty="0">
                <a:solidFill>
                  <a:srgbClr val="A43A51"/>
                </a:solidFill>
                <a:latin typeface="Abadi" panose="020B0604020202020204" pitchFamily="34" charset="0"/>
              </a:rPr>
              <a:t>~</a:t>
            </a:r>
            <a:r>
              <a:rPr lang="ru-RU" sz="2100" b="1" dirty="0">
                <a:solidFill>
                  <a:srgbClr val="A43A51"/>
                </a:solidFill>
              </a:rPr>
              <a:t>  п</a:t>
            </a:r>
            <a:r>
              <a:rPr lang="ru-RU" sz="2100" b="1" dirty="0">
                <a:solidFill>
                  <a:srgbClr val="A43A51"/>
                </a:solidFill>
                <a:effectLst/>
                <a:ea typeface="Times New Roman" panose="02020603050405020304" pitchFamily="18" charset="0"/>
              </a:rPr>
              <a:t>рием пищи сопровождает напиток в</a:t>
            </a:r>
          </a:p>
          <a:p>
            <a:r>
              <a:rPr lang="ru-RU" sz="2100" b="1" dirty="0">
                <a:solidFill>
                  <a:srgbClr val="A43A51"/>
                </a:solidFill>
                <a:ea typeface="Times New Roman" panose="02020603050405020304" pitchFamily="18" charset="0"/>
              </a:rPr>
              <a:t>    </a:t>
            </a:r>
            <a:r>
              <a:rPr lang="ru-RU" sz="2100" b="1" dirty="0">
                <a:solidFill>
                  <a:srgbClr val="A43A51"/>
                </a:solidFill>
                <a:effectLst/>
                <a:ea typeface="Times New Roman" panose="02020603050405020304" pitchFamily="18" charset="0"/>
              </a:rPr>
              <a:t> количестве 200-250 мл</a:t>
            </a:r>
          </a:p>
          <a:p>
            <a:r>
              <a:rPr lang="en-US" sz="2100" b="1" dirty="0">
                <a:solidFill>
                  <a:srgbClr val="A43A51"/>
                </a:solidFill>
                <a:latin typeface="Abadi" panose="020B0604020202020204" pitchFamily="34" charset="0"/>
              </a:rPr>
              <a:t>~</a:t>
            </a:r>
            <a:r>
              <a:rPr lang="ru-RU" sz="2100" b="1" dirty="0">
                <a:solidFill>
                  <a:srgbClr val="A43A51"/>
                </a:solidFill>
              </a:rPr>
              <a:t>   в</a:t>
            </a:r>
            <a:r>
              <a:rPr lang="ru-RU" sz="2100" b="1" dirty="0">
                <a:solidFill>
                  <a:srgbClr val="A43A51"/>
                </a:solidFill>
                <a:effectLst/>
                <a:ea typeface="Times New Roman" panose="02020603050405020304" pitchFamily="18" charset="0"/>
              </a:rPr>
              <a:t> питании рекомендуется использовать</a:t>
            </a:r>
          </a:p>
          <a:p>
            <a:r>
              <a:rPr lang="ru-RU" sz="2100" b="1" dirty="0">
                <a:solidFill>
                  <a:srgbClr val="A43A51"/>
                </a:solidFill>
                <a:ea typeface="Times New Roman" panose="02020603050405020304" pitchFamily="18" charset="0"/>
              </a:rPr>
              <a:t>     </a:t>
            </a:r>
            <a:r>
              <a:rPr lang="ru-RU" sz="2100" b="1" dirty="0">
                <a:solidFill>
                  <a:srgbClr val="A43A51"/>
                </a:solidFill>
                <a:effectLst/>
                <a:ea typeface="Times New Roman" panose="02020603050405020304" pitchFamily="18" charset="0"/>
              </a:rPr>
              <a:t> преимущественно растительные масла</a:t>
            </a:r>
          </a:p>
          <a:p>
            <a:r>
              <a:rPr lang="en-US" sz="2100" b="1" dirty="0">
                <a:solidFill>
                  <a:srgbClr val="A43A51"/>
                </a:solidFill>
                <a:latin typeface="Abadi" panose="020B0604020202020204" pitchFamily="34" charset="0"/>
              </a:rPr>
              <a:t>~</a:t>
            </a:r>
            <a:r>
              <a:rPr lang="ru-RU" sz="2100" b="1" dirty="0">
                <a:solidFill>
                  <a:srgbClr val="A43A51"/>
                </a:solidFill>
              </a:rPr>
              <a:t>   б</a:t>
            </a:r>
            <a:r>
              <a:rPr lang="ru-RU" sz="2100" b="1" dirty="0">
                <a:solidFill>
                  <a:srgbClr val="A43A51"/>
                </a:solidFill>
                <a:effectLst/>
                <a:ea typeface="Times New Roman" panose="02020603050405020304" pitchFamily="18" charset="0"/>
              </a:rPr>
              <a:t>егущий красный человек является</a:t>
            </a:r>
          </a:p>
          <a:p>
            <a:r>
              <a:rPr lang="ru-RU" sz="2100" b="1" dirty="0">
                <a:solidFill>
                  <a:srgbClr val="A43A51"/>
                </a:solidFill>
                <a:ea typeface="Times New Roman" panose="02020603050405020304" pitchFamily="18" charset="0"/>
              </a:rPr>
              <a:t>      </a:t>
            </a:r>
            <a:r>
              <a:rPr lang="ru-RU" sz="2100" b="1" dirty="0">
                <a:solidFill>
                  <a:srgbClr val="A43A51"/>
                </a:solidFill>
                <a:effectLst/>
                <a:ea typeface="Times New Roman" panose="02020603050405020304" pitchFamily="18" charset="0"/>
              </a:rPr>
              <a:t>напоминанием об адекватной</a:t>
            </a:r>
          </a:p>
          <a:p>
            <a:r>
              <a:rPr lang="ru-RU" sz="2100" b="1" dirty="0">
                <a:solidFill>
                  <a:srgbClr val="A43A51"/>
                </a:solidFill>
                <a:ea typeface="Times New Roman" panose="02020603050405020304" pitchFamily="18" charset="0"/>
              </a:rPr>
              <a:t>      </a:t>
            </a:r>
            <a:r>
              <a:rPr lang="ru-RU" sz="2100" b="1" dirty="0">
                <a:solidFill>
                  <a:srgbClr val="A43A51"/>
                </a:solidFill>
                <a:effectLst/>
                <a:ea typeface="Times New Roman" panose="02020603050405020304" pitchFamily="18" charset="0"/>
              </a:rPr>
              <a:t>ежедневной физической активности</a:t>
            </a:r>
          </a:p>
          <a:p>
            <a:endParaRPr lang="ru-RU" sz="2000" b="1" dirty="0">
              <a:solidFill>
                <a:srgbClr val="A43A51"/>
              </a:solidFill>
              <a:effectLst/>
              <a:ea typeface="Times New Roman" panose="02020603050405020304" pitchFamily="18" charset="0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F66E294-6F90-4E16-A23F-5F1FBD289371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5252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11921AF5-8EAF-4C93-93C2-9D94949723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4704" y="1749779"/>
            <a:ext cx="10585864" cy="2608466"/>
          </a:xfrm>
        </p:spPr>
        <p:txBody>
          <a:bodyPr>
            <a:noAutofit/>
          </a:bodyPr>
          <a:lstStyle/>
          <a:p>
            <a:r>
              <a:rPr lang="ru-RU" sz="1900" b="1" dirty="0"/>
              <a:t>Физическая активность </a:t>
            </a:r>
            <a:r>
              <a:rPr lang="ru-RU" sz="1900" dirty="0"/>
              <a:t>– любое движение тела, вызывающее расход энергии (определение ВОЗ)</a:t>
            </a:r>
          </a:p>
          <a:p>
            <a:r>
              <a:rPr lang="ru-RU" sz="1900" b="1" dirty="0"/>
              <a:t>Интенсивность физической активности </a:t>
            </a:r>
            <a:r>
              <a:rPr lang="ru-RU" sz="1900" dirty="0"/>
              <a:t>– это темп движений или величина усилий, то есть сколько сил тратит человек, выполняя то или иное движение</a:t>
            </a:r>
          </a:p>
          <a:p>
            <a:r>
              <a:rPr lang="ru-RU" sz="1900" b="1" dirty="0"/>
              <a:t>Уровень энергозатрат </a:t>
            </a:r>
            <a:r>
              <a:rPr lang="ru-RU" sz="1900" dirty="0"/>
              <a:t>– это и есть уровень физической активности</a:t>
            </a:r>
          </a:p>
          <a:p>
            <a:r>
              <a:rPr lang="ru-RU" sz="1900" b="1" dirty="0"/>
              <a:t>Низкий уровень физической активности </a:t>
            </a:r>
            <a:r>
              <a:rPr lang="ru-RU" sz="1900" dirty="0"/>
              <a:t>- соответствует состоянию покоя, например, это работа за компьютером и сидячий образ жизни. Когда человек спит, смотрит телевизор или читает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2BD8842-7FBC-48AA-9E43-290FE52E394C}"/>
              </a:ext>
            </a:extLst>
          </p:cNvPr>
          <p:cNvSpPr txBox="1">
            <a:spLocks/>
          </p:cNvSpPr>
          <p:nvPr/>
        </p:nvSpPr>
        <p:spPr>
          <a:xfrm>
            <a:off x="506186" y="409524"/>
            <a:ext cx="8834762" cy="1451073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/>
              <a:t>Физическая активность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8A67B1D2-F219-4A74-9D82-4FF231C8C8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/>
          <a:stretch/>
        </p:blipFill>
        <p:spPr bwMode="auto">
          <a:xfrm>
            <a:off x="9410428" y="204970"/>
            <a:ext cx="2287417" cy="173415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C6BF87A-1C32-4EC9-97DF-7EF6BFFF09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9728" y="4358245"/>
            <a:ext cx="3320713" cy="221380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F5E9293-EBD0-42F5-932B-850BB45F4C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13575" y="4416493"/>
            <a:ext cx="3354805" cy="223653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F009FF8-C86B-4376-9214-FB976DD958A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958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BCF64C86-0B13-4A25-8171-E72E09BA04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3450" y="2044449"/>
            <a:ext cx="5854889" cy="1643886"/>
          </a:xfr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>
            <a:normAutofit fontScale="77500" lnSpcReduction="20000"/>
          </a:bodyPr>
          <a:lstStyle/>
          <a:p>
            <a:pPr marL="0" indent="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100" b="1" i="0" dirty="0">
                <a:effectLst/>
              </a:rPr>
              <a:t> использование автоматизированного труда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100" b="1" i="0" dirty="0">
                <a:effectLst/>
              </a:rPr>
              <a:t> урбанизация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100" b="1" i="0" dirty="0">
                <a:effectLst/>
              </a:rPr>
              <a:t> распространение «сидячих» профессий, работа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100" b="1" dirty="0"/>
              <a:t>  </a:t>
            </a:r>
            <a:r>
              <a:rPr lang="ru-RU" sz="2100" b="1" i="0" dirty="0">
                <a:effectLst/>
              </a:rPr>
              <a:t>преимущественно за компьютером 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100" b="1" i="0" dirty="0">
                <a:effectLst/>
              </a:rPr>
              <a:t> применение достижений технического прогресса в быту</a:t>
            </a:r>
          </a:p>
          <a:p>
            <a:pPr marL="0" indent="0" algn="l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100" b="1" i="0" dirty="0">
                <a:effectLst/>
              </a:rPr>
              <a:t> сознательный отказ от двигательной активности</a:t>
            </a:r>
            <a:endParaRPr lang="ru-RU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0CB33199-B8C1-4107-A675-AA45E4A562A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/>
          <a:stretch/>
        </p:blipFill>
        <p:spPr bwMode="auto">
          <a:xfrm>
            <a:off x="9409686" y="153873"/>
            <a:ext cx="2287417" cy="173415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78A84CB5-0F9C-4C29-ABF8-6EADBF964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86" y="409524"/>
            <a:ext cx="8834762" cy="1451073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600" b="1" dirty="0"/>
              <a:t>Низкая физическая активность</a:t>
            </a:r>
          </a:p>
        </p:txBody>
      </p:sp>
      <p:sp>
        <p:nvSpPr>
          <p:cNvPr id="6" name="Объект 2">
            <a:extLst>
              <a:ext uri="{FF2B5EF4-FFF2-40B4-BE49-F238E27FC236}">
                <a16:creationId xmlns:a16="http://schemas.microsoft.com/office/drawing/2014/main" id="{BAE5CDA1-10E1-49E8-B9A1-DDB0DE9FC40D}"/>
              </a:ext>
            </a:extLst>
          </p:cNvPr>
          <p:cNvSpPr txBox="1">
            <a:spLocks/>
          </p:cNvSpPr>
          <p:nvPr/>
        </p:nvSpPr>
        <p:spPr>
          <a:xfrm>
            <a:off x="3957845" y="1550006"/>
            <a:ext cx="3261815" cy="4115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/>
              <a:t>Причины гиподинамии</a:t>
            </a:r>
          </a:p>
        </p:txBody>
      </p:sp>
      <p:sp>
        <p:nvSpPr>
          <p:cNvPr id="7" name="Объект 2">
            <a:extLst>
              <a:ext uri="{FF2B5EF4-FFF2-40B4-BE49-F238E27FC236}">
                <a16:creationId xmlns:a16="http://schemas.microsoft.com/office/drawing/2014/main" id="{25A0BD36-A3D4-4BA3-A668-6CC4F89ED5E3}"/>
              </a:ext>
            </a:extLst>
          </p:cNvPr>
          <p:cNvSpPr txBox="1">
            <a:spLocks/>
          </p:cNvSpPr>
          <p:nvPr/>
        </p:nvSpPr>
        <p:spPr>
          <a:xfrm>
            <a:off x="3957845" y="3775666"/>
            <a:ext cx="3616658" cy="41444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ru-RU" sz="2000" b="1" dirty="0"/>
              <a:t>Последствия гиподинамии</a:t>
            </a:r>
          </a:p>
          <a:p>
            <a:pPr marL="0" indent="0" algn="ctr">
              <a:buNone/>
            </a:pPr>
            <a:endParaRPr lang="ru-RU" sz="2000" b="1" dirty="0"/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D84E8CA7-50B0-4B1B-9810-77873AA8D504}"/>
              </a:ext>
            </a:extLst>
          </p:cNvPr>
          <p:cNvSpPr txBox="1">
            <a:spLocks/>
          </p:cNvSpPr>
          <p:nvPr/>
        </p:nvSpPr>
        <p:spPr>
          <a:xfrm>
            <a:off x="3070747" y="4326339"/>
            <a:ext cx="5800297" cy="2172341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1600" b="1" i="0" dirty="0">
                <a:effectLst/>
              </a:rPr>
              <a:t> атеросклероз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1600" b="1" i="0" dirty="0">
                <a:effectLst/>
              </a:rPr>
              <a:t> излишний вес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1600" b="1" i="0" dirty="0">
                <a:effectLst/>
              </a:rPr>
              <a:t> артериальная гипертензия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1600" b="1" i="0" dirty="0">
                <a:effectLst/>
              </a:rPr>
              <a:t> хроническая ишемия сердца и мозга, инфаркт, инсульт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1600" b="1" i="0" dirty="0">
                <a:effectLst/>
              </a:rPr>
              <a:t> эндокринно-обменные расстройства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1600" b="1" i="0" dirty="0">
                <a:effectLst/>
              </a:rPr>
              <a:t> депрессии, неврозы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1600" b="1" i="0" dirty="0">
                <a:effectLst/>
              </a:rPr>
              <a:t> остеохондроз, сколиоз, остеопороз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1600" b="1" i="0" dirty="0">
                <a:effectLst/>
              </a:rPr>
              <a:t> заболевания бронхолегочной системы</a:t>
            </a:r>
            <a:endParaRPr lang="ru-RU" sz="1600" b="1" dirty="0"/>
          </a:p>
        </p:txBody>
      </p:sp>
      <p:pic>
        <p:nvPicPr>
          <p:cNvPr id="4104" name="Picture 8">
            <a:extLst>
              <a:ext uri="{FF2B5EF4-FFF2-40B4-BE49-F238E27FC236}">
                <a16:creationId xmlns:a16="http://schemas.microsoft.com/office/drawing/2014/main" id="{4A2D8A30-FC18-4D46-960C-85B11C07D5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267" y="1810392"/>
            <a:ext cx="2160028" cy="1440018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AutoShape 14">
            <a:extLst>
              <a:ext uri="{FF2B5EF4-FFF2-40B4-BE49-F238E27FC236}">
                <a16:creationId xmlns:a16="http://schemas.microsoft.com/office/drawing/2014/main" id="{D98F73CD-4F77-4A74-AC77-D2A57A796CA5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A9439D1-0484-4C08-A941-F4CFFA8CE8D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3511" y="5058663"/>
            <a:ext cx="2196080" cy="1440018"/>
          </a:xfrm>
          <a:prstGeom prst="rect">
            <a:avLst/>
          </a:prstGeom>
          <a:ln>
            <a:solidFill>
              <a:srgbClr val="002060"/>
            </a:solidFill>
          </a:ln>
        </p:spPr>
      </p:pic>
      <p:pic>
        <p:nvPicPr>
          <p:cNvPr id="4120" name="Picture 24">
            <a:extLst>
              <a:ext uri="{FF2B5EF4-FFF2-40B4-BE49-F238E27FC236}">
                <a16:creationId xmlns:a16="http://schemas.microsoft.com/office/drawing/2014/main" id="{9CF8F1D1-B816-4B8D-877F-3225439901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183" y="5034627"/>
            <a:ext cx="2196080" cy="146405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8" name="Picture 32">
            <a:extLst>
              <a:ext uri="{FF2B5EF4-FFF2-40B4-BE49-F238E27FC236}">
                <a16:creationId xmlns:a16="http://schemas.microsoft.com/office/drawing/2014/main" id="{076008D8-2F74-4E3F-B45C-84BA900CD4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182" y="1901977"/>
            <a:ext cx="2196081" cy="1246266"/>
          </a:xfrm>
          <a:prstGeom prst="rect">
            <a:avLst/>
          </a:prstGeom>
          <a:noFill/>
          <a:ln>
            <a:solidFill>
              <a:srgbClr val="00206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726A3CF1-2BC8-45CA-A7F3-9BF6C6711AE2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6088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644DEFC-11B4-493A-BEC5-D5C83D5A0C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0985" y="2336800"/>
            <a:ext cx="4291859" cy="3544711"/>
          </a:xfrm>
        </p:spPr>
        <p:txBody>
          <a:bodyPr>
            <a:normAutofit/>
          </a:bodyPr>
          <a:lstStyle/>
          <a:p>
            <a:r>
              <a:rPr lang="ru-RU" sz="1900" b="1" dirty="0"/>
              <a:t>Умеренная физическая активность (аэробная нагрузка) </a:t>
            </a:r>
            <a:r>
              <a:rPr lang="ru-RU" sz="1900" dirty="0"/>
              <a:t>– уровень, при котором несколько повышается частота сердечных сокращений и остается ощущение тепла и легкой одышки, например, при ходьбе в умеренном и быстром темпе, плавании, езде на велосипеде по ровной поверхности, танцах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7AD6A095-A6C0-41D8-BCB4-86F50879B5A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5327" y="427355"/>
            <a:ext cx="9059778" cy="142550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/>
              <a:t>Умеренная физическая активность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B0A6C01-43B2-4610-A827-0BC7770435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124" y="2137164"/>
            <a:ext cx="2942206" cy="196070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3A35815-0E3B-48F5-AC6C-16263C76D5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75551" y="2270893"/>
            <a:ext cx="2942315" cy="196252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943F714E-A215-419E-A23D-85299E0817E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/>
          <a:stretch/>
        </p:blipFill>
        <p:spPr bwMode="auto">
          <a:xfrm>
            <a:off x="9482618" y="180907"/>
            <a:ext cx="2287417" cy="173415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4E2751A-F893-4E31-8BFE-56FEDE6CCD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16471" y="4426431"/>
            <a:ext cx="2944619" cy="196307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35FB6EA-B350-40DB-B465-7858C40B8DB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4757" y="4270726"/>
            <a:ext cx="2923821" cy="189363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CC6021-303E-492D-B855-9B1140F3F5A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3623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C95D4E4E-48EA-4FB3-B888-42ADFCE652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2567" y="2015010"/>
            <a:ext cx="7968342" cy="4588990"/>
          </a:xfrm>
        </p:spPr>
        <p:txBody>
          <a:bodyPr>
            <a:noAutofit/>
          </a:bodyPr>
          <a:lstStyle/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900" b="1" dirty="0"/>
              <a:t>Интенсивная физическая активность (анаэробная нагрузка) </a:t>
            </a:r>
            <a:r>
              <a:rPr lang="ru-RU" sz="1900" dirty="0"/>
              <a:t>– подразумевает тяжелую физическую работу или интенсивные спортивные нагрузки, когда значительно повышается частота сердечных сокращений, появляется пот и сильная одышка («не хватает дыхания»), например, усилия, затрачиваемые здоровым человеком при беге, занятиях аэробикой, плавании на дистанцию, быстрой езде на велосипеде, подъеме в гору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900" dirty="0"/>
          </a:p>
          <a:p>
            <a:pPr algn="just">
              <a:lnSpc>
                <a:spcPct val="100000"/>
              </a:lnSpc>
              <a:spcBef>
                <a:spcPts val="0"/>
              </a:spcBef>
            </a:pPr>
            <a:r>
              <a:rPr lang="ru-RU" sz="1900" dirty="0"/>
              <a:t> </a:t>
            </a:r>
            <a:r>
              <a:rPr lang="ru-RU" sz="1900" b="1" dirty="0"/>
              <a:t>Интенсивность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900" dirty="0"/>
              <a:t>    </a:t>
            </a:r>
            <a:r>
              <a:rPr lang="ru-RU" sz="1900" dirty="0"/>
              <a:t>Умеренная – 55-70%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900" dirty="0"/>
              <a:t>    </a:t>
            </a:r>
            <a:r>
              <a:rPr lang="ru-RU" sz="1900" dirty="0"/>
              <a:t>Интенсивная – 70-90%</a:t>
            </a:r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endParaRPr lang="ru-RU" sz="1900" b="1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900" b="1" dirty="0"/>
              <a:t>    </a:t>
            </a:r>
            <a:r>
              <a:rPr lang="ru-RU" sz="1900" b="1" dirty="0"/>
              <a:t>Максимальная частота сердечных сокращений </a:t>
            </a:r>
            <a:endParaRPr lang="en-US" sz="1900" b="1" dirty="0"/>
          </a:p>
          <a:p>
            <a:pPr marL="0" indent="0" algn="just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1900" b="1" dirty="0"/>
              <a:t>    </a:t>
            </a:r>
            <a:r>
              <a:rPr lang="ru-RU" sz="1900" b="1" dirty="0"/>
              <a:t>рассчитывается по формуле:</a:t>
            </a:r>
            <a:r>
              <a:rPr lang="en-US" sz="1900" b="1" dirty="0"/>
              <a:t> </a:t>
            </a:r>
            <a:r>
              <a:rPr lang="ru-RU" sz="1900" b="1" dirty="0"/>
              <a:t>220-возраст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782283A-84E3-4E28-9949-04EAFA7CD37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0372" y="409074"/>
            <a:ext cx="9014576" cy="1455821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/>
              <a:t>Интенсивная  физическая активность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8035F86-6375-4D02-AC5E-B2A7AA1218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/>
          <a:stretch/>
        </p:blipFill>
        <p:spPr bwMode="auto">
          <a:xfrm>
            <a:off x="9458553" y="180907"/>
            <a:ext cx="2287417" cy="173415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авая фигурная скобка 5">
            <a:extLst>
              <a:ext uri="{FF2B5EF4-FFF2-40B4-BE49-F238E27FC236}">
                <a16:creationId xmlns:a16="http://schemas.microsoft.com/office/drawing/2014/main" id="{8F334F85-5288-4F43-AA9E-4E1DA4E30A99}"/>
              </a:ext>
            </a:extLst>
          </p:cNvPr>
          <p:cNvSpPr/>
          <p:nvPr/>
        </p:nvSpPr>
        <p:spPr>
          <a:xfrm>
            <a:off x="6532993" y="4636956"/>
            <a:ext cx="214537" cy="567515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 b="1" dirty="0"/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ECF3826D-F306-4650-8A57-56742511C71C}"/>
              </a:ext>
            </a:extLst>
          </p:cNvPr>
          <p:cNvSpPr/>
          <p:nvPr/>
        </p:nvSpPr>
        <p:spPr>
          <a:xfrm>
            <a:off x="6841066" y="4684889"/>
            <a:ext cx="2856089" cy="737939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</a:rPr>
              <a:t>Максимальной частоты </a:t>
            </a:r>
          </a:p>
          <a:p>
            <a:pPr algn="ctr"/>
            <a:r>
              <a:rPr lang="ru-RU" dirty="0">
                <a:solidFill>
                  <a:schemeClr val="tx1"/>
                </a:solidFill>
              </a:rPr>
              <a:t>сердечных сокращений</a:t>
            </a:r>
          </a:p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92AFA90-4E82-41DA-84E0-686C589A2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615" y="4286992"/>
            <a:ext cx="2939144" cy="1959429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FA25595-8CDC-4FBB-9F7B-9A210B65DF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44" y="2070262"/>
            <a:ext cx="2898212" cy="193169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ACA65E5-DF75-433A-BE3B-D0E6131D794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7575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73345BA-0011-4F24-A49E-37444F442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9643" y="327378"/>
            <a:ext cx="6592713" cy="982134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Рекомендации </a:t>
            </a:r>
            <a:br>
              <a:rPr lang="en-US" sz="3200" b="1" dirty="0">
                <a:solidFill>
                  <a:srgbClr val="FF0000"/>
                </a:solidFill>
              </a:rPr>
            </a:br>
            <a:r>
              <a:rPr lang="ru-RU" sz="3200" b="1" dirty="0">
                <a:solidFill>
                  <a:srgbClr val="FF0000"/>
                </a:solidFill>
              </a:rPr>
              <a:t>по физической активности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E8CCBB6-B4FE-495A-AB19-907A7F9F61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18338" y="1490132"/>
            <a:ext cx="6127261" cy="5180299"/>
          </a:xfrm>
          <a:ln>
            <a:solidFill>
              <a:schemeClr val="bg1"/>
            </a:solidFill>
          </a:ln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900" dirty="0"/>
              <a:t>Взрослые люди должны </a:t>
            </a:r>
            <a:r>
              <a:rPr lang="ru-RU" sz="1900" b="1" dirty="0"/>
              <a:t>уделять не менее 150 минут в неделю</a:t>
            </a:r>
            <a:r>
              <a:rPr lang="ru-RU" sz="1900" dirty="0"/>
              <a:t> занятиям </a:t>
            </a:r>
            <a:r>
              <a:rPr lang="ru-RU" sz="1900" b="1" dirty="0"/>
              <a:t>средней интенсивности</a:t>
            </a:r>
            <a:r>
              <a:rPr lang="ru-RU" sz="1900" dirty="0"/>
              <a:t>, или </a:t>
            </a:r>
            <a:r>
              <a:rPr lang="ru-RU" sz="1900" b="1" dirty="0"/>
              <a:t>не менее 75 минут в неделю занятиям высокой интенсивности</a:t>
            </a:r>
          </a:p>
          <a:p>
            <a:pPr marL="0" indent="0">
              <a:buNone/>
            </a:pPr>
            <a:r>
              <a:rPr lang="ru-RU" sz="1900" dirty="0"/>
              <a:t>Каждое занятие должно продолжаться не менее 10 минут</a:t>
            </a:r>
          </a:p>
          <a:p>
            <a:pPr marL="0" indent="0">
              <a:buNone/>
            </a:pPr>
            <a:r>
              <a:rPr lang="ru-RU" sz="1900" dirty="0"/>
              <a:t>Увеличение длительности занятий средней интенсивности до 300 минут в неделю или до 150 минут в неделю высокой интенсивности необходимо для того, чтобы получить дополнительные преимущества для здоровья</a:t>
            </a:r>
          </a:p>
          <a:p>
            <a:pPr marL="0" indent="0">
              <a:buNone/>
            </a:pPr>
            <a:r>
              <a:rPr lang="ru-RU" sz="1900" dirty="0"/>
              <a:t>Необходимо чередовать анаэробные и аэробные нагрузки:</a:t>
            </a:r>
          </a:p>
          <a:p>
            <a:pPr marL="0" indent="0">
              <a:buNone/>
            </a:pPr>
            <a:r>
              <a:rPr lang="ru-RU" sz="1900" dirty="0"/>
              <a:t>Аэробные – 5-7 раз в неделю</a:t>
            </a:r>
          </a:p>
          <a:p>
            <a:pPr marL="0" indent="0">
              <a:buNone/>
            </a:pPr>
            <a:r>
              <a:rPr lang="ru-RU" sz="1900" dirty="0"/>
              <a:t>Анаэробные нагрузки – 2-3 раза в неделю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167CE9D-89C1-4415-A281-006CE07C3A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450393" y="562706"/>
            <a:ext cx="2094616" cy="1395047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B4F1395-7F11-4847-99B0-ED09A04E6E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172" y="2028092"/>
            <a:ext cx="2179862" cy="1453661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EB7BBB6-1022-4058-8FED-363AC08819B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685" y="3575539"/>
            <a:ext cx="2154115" cy="143607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46A3A8A-AFA4-4D93-90F0-5AEC532F87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00464" y="1603632"/>
            <a:ext cx="329213" cy="323116"/>
          </a:xfrm>
          <a:prstGeom prst="rect">
            <a:avLst/>
          </a:prstGeom>
        </p:spPr>
      </p:pic>
      <p:pic>
        <p:nvPicPr>
          <p:cNvPr id="10" name="Рисунок 9" descr="Флажок со сплошной заливкой">
            <a:extLst>
              <a:ext uri="{FF2B5EF4-FFF2-40B4-BE49-F238E27FC236}">
                <a16:creationId xmlns:a16="http://schemas.microsoft.com/office/drawing/2014/main" id="{581A1920-913B-44C7-96CD-5DA7AE6042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08790" y="2638464"/>
            <a:ext cx="326884" cy="326884"/>
          </a:xfrm>
          <a:prstGeom prst="rect">
            <a:avLst/>
          </a:prstGeom>
        </p:spPr>
      </p:pic>
      <p:pic>
        <p:nvPicPr>
          <p:cNvPr id="11" name="Рисунок 10" descr="Флажок со сплошной заливкой">
            <a:extLst>
              <a:ext uri="{FF2B5EF4-FFF2-40B4-BE49-F238E27FC236}">
                <a16:creationId xmlns:a16="http://schemas.microsoft.com/office/drawing/2014/main" id="{65FBE00F-4D5F-43E9-BD05-B918A73DC34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86213" y="3445620"/>
            <a:ext cx="326884" cy="326884"/>
          </a:xfrm>
          <a:prstGeom prst="rect">
            <a:avLst/>
          </a:prstGeom>
        </p:spPr>
      </p:pic>
      <p:pic>
        <p:nvPicPr>
          <p:cNvPr id="13" name="Рисунок 12" descr="Флажок со сплошной заливкой">
            <a:extLst>
              <a:ext uri="{FF2B5EF4-FFF2-40B4-BE49-F238E27FC236}">
                <a16:creationId xmlns:a16="http://schemas.microsoft.com/office/drawing/2014/main" id="{BBFCF849-8818-47F9-B2E3-B7DA1B097BF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97502" y="5161965"/>
            <a:ext cx="326884" cy="326884"/>
          </a:xfrm>
          <a:prstGeom prst="rect">
            <a:avLst/>
          </a:prstGeom>
        </p:spPr>
      </p:pic>
      <p:pic>
        <p:nvPicPr>
          <p:cNvPr id="14" name="Рисунок 13" descr="Флажок со сплошной заливкой">
            <a:extLst>
              <a:ext uri="{FF2B5EF4-FFF2-40B4-BE49-F238E27FC236}">
                <a16:creationId xmlns:a16="http://schemas.microsoft.com/office/drawing/2014/main" id="{B9D0AE94-0C12-4DCC-96BA-A2A698E9DA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797936" y="5923532"/>
            <a:ext cx="326884" cy="326884"/>
          </a:xfrm>
          <a:prstGeom prst="rect">
            <a:avLst/>
          </a:prstGeom>
        </p:spPr>
      </p:pic>
      <p:pic>
        <p:nvPicPr>
          <p:cNvPr id="15" name="Рисунок 14" descr="Флажок со сплошной заливкой">
            <a:extLst>
              <a:ext uri="{FF2B5EF4-FFF2-40B4-BE49-F238E27FC236}">
                <a16:creationId xmlns:a16="http://schemas.microsoft.com/office/drawing/2014/main" id="{CB915566-43F6-48D0-8C19-9D046CEB1B5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800975" y="6349904"/>
            <a:ext cx="326884" cy="326884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650A27AD-BC01-43A1-8E82-9E196F6B75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742311" y="2006599"/>
            <a:ext cx="1986845" cy="159455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97BA1198-229E-4EF7-A5D5-DE04B617C5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685867" y="575733"/>
            <a:ext cx="2020710" cy="1345824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2EAB741-A5DE-4B9D-B9BC-E8983BF5C3E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767034" y="3710479"/>
            <a:ext cx="1987356" cy="1324366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4E63B14-4030-400D-948F-635F86711DB8}"/>
              </a:ext>
            </a:extLst>
          </p:cNvPr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0" y="0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8043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 descr="Изображение выглядит как дерево, внешний, трава,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DD04EEF6-8B20-46AC-AE9E-DA73CD5B9D4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486" y="1714711"/>
            <a:ext cx="5940425" cy="4455160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</p:spPr>
      </p:pic>
      <p:sp>
        <p:nvSpPr>
          <p:cNvPr id="16" name="Облачко с текстом: прямоугольное со скругленными углами 15">
            <a:extLst>
              <a:ext uri="{FF2B5EF4-FFF2-40B4-BE49-F238E27FC236}">
                <a16:creationId xmlns:a16="http://schemas.microsoft.com/office/drawing/2014/main" id="{4F50602B-2F42-4AE8-A4F2-AE520B2AFA14}"/>
              </a:ext>
            </a:extLst>
          </p:cNvPr>
          <p:cNvSpPr/>
          <p:nvPr/>
        </p:nvSpPr>
        <p:spPr>
          <a:xfrm>
            <a:off x="9282202" y="5111292"/>
            <a:ext cx="2438884" cy="1271800"/>
          </a:xfrm>
          <a:prstGeom prst="wedgeRoundRectCallout">
            <a:avLst>
              <a:gd name="adj1" fmla="val -80932"/>
              <a:gd name="adj2" fmla="val -31423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Достижение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сбалансированности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ea typeface="+mn-ea"/>
                <a:cs typeface="+mn-cs"/>
              </a:rPr>
              <a:t>потребления и расхода энергии</a:t>
            </a:r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8" name="Облачко с текстом: прямоугольное со скругленными углами 17">
            <a:extLst>
              <a:ext uri="{FF2B5EF4-FFF2-40B4-BE49-F238E27FC236}">
                <a16:creationId xmlns:a16="http://schemas.microsoft.com/office/drawing/2014/main" id="{5A666B1C-0145-465F-B6B0-3D6E3A8CEEBA}"/>
              </a:ext>
            </a:extLst>
          </p:cNvPr>
          <p:cNvSpPr/>
          <p:nvPr/>
        </p:nvSpPr>
        <p:spPr>
          <a:xfrm>
            <a:off x="477824" y="2114918"/>
            <a:ext cx="2650961" cy="1015695"/>
          </a:xfrm>
          <a:prstGeom prst="wedgeRoundRectCallout">
            <a:avLst>
              <a:gd name="adj1" fmla="val 74942"/>
              <a:gd name="adj2" fmla="val 32971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Снижение сердечного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</a:rPr>
              <a:t>выброса в покое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1692AF22-6151-4F54-8880-013B4206E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/>
          <a:stretch/>
        </p:blipFill>
        <p:spPr bwMode="auto">
          <a:xfrm>
            <a:off x="9577102" y="230128"/>
            <a:ext cx="2108711" cy="159867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4EC2FF8D-1DBB-4A60-89B2-6AF6E536D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6710" y="428356"/>
            <a:ext cx="9070915" cy="1415903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600" b="1" dirty="0"/>
              <a:t>Физическая активность и здоровье</a:t>
            </a:r>
          </a:p>
        </p:txBody>
      </p:sp>
      <p:sp>
        <p:nvSpPr>
          <p:cNvPr id="10" name="Объект 2">
            <a:extLst>
              <a:ext uri="{FF2B5EF4-FFF2-40B4-BE49-F238E27FC236}">
                <a16:creationId xmlns:a16="http://schemas.microsoft.com/office/drawing/2014/main" id="{782EF80E-C738-439E-BC42-C1577068F2E5}"/>
              </a:ext>
            </a:extLst>
          </p:cNvPr>
          <p:cNvSpPr txBox="1">
            <a:spLocks/>
          </p:cNvSpPr>
          <p:nvPr/>
        </p:nvSpPr>
        <p:spPr>
          <a:xfrm>
            <a:off x="4789590" y="2688916"/>
            <a:ext cx="1438446" cy="36941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i="1" dirty="0"/>
          </a:p>
        </p:txBody>
      </p:sp>
      <p:sp>
        <p:nvSpPr>
          <p:cNvPr id="15" name="Облачко с текстом: прямоугольное со скругленными углами 14">
            <a:extLst>
              <a:ext uri="{FF2B5EF4-FFF2-40B4-BE49-F238E27FC236}">
                <a16:creationId xmlns:a16="http://schemas.microsoft.com/office/drawing/2014/main" id="{47D50C31-A120-48B3-B94E-932C1B9AAA1E}"/>
              </a:ext>
            </a:extLst>
          </p:cNvPr>
          <p:cNvSpPr/>
          <p:nvPr/>
        </p:nvSpPr>
        <p:spPr>
          <a:xfrm>
            <a:off x="9130911" y="3544711"/>
            <a:ext cx="2529827" cy="1156984"/>
          </a:xfrm>
          <a:prstGeom prst="wedgeRoundRectCallout">
            <a:avLst>
              <a:gd name="adj1" fmla="val -77082"/>
              <a:gd name="adj2" fmla="val 23506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Улучшение липидного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спектра крови</a:t>
            </a:r>
          </a:p>
        </p:txBody>
      </p:sp>
      <p:sp>
        <p:nvSpPr>
          <p:cNvPr id="17" name="Облачко с текстом: прямоугольное со скругленными углами 16">
            <a:extLst>
              <a:ext uri="{FF2B5EF4-FFF2-40B4-BE49-F238E27FC236}">
                <a16:creationId xmlns:a16="http://schemas.microsoft.com/office/drawing/2014/main" id="{1F5D0C7A-9651-4037-A812-0E337CE03E7C}"/>
              </a:ext>
            </a:extLst>
          </p:cNvPr>
          <p:cNvSpPr/>
          <p:nvPr/>
        </p:nvSpPr>
        <p:spPr>
          <a:xfrm>
            <a:off x="486710" y="3544711"/>
            <a:ext cx="2650960" cy="1156984"/>
          </a:xfrm>
          <a:prstGeom prst="wedgeRoundRectCallout">
            <a:avLst>
              <a:gd name="adj1" fmla="val 73898"/>
              <a:gd name="adj2" fmla="val 8451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600" b="1" dirty="0">
                <a:solidFill>
                  <a:schemeClr val="tx1"/>
                </a:solidFill>
              </a:rPr>
              <a:t>Тренирующий эффект на сердечно-сосудистую и дыхательную системы</a:t>
            </a:r>
          </a:p>
        </p:txBody>
      </p:sp>
      <p:sp>
        <p:nvSpPr>
          <p:cNvPr id="19" name="Облачко с текстом: прямоугольное со скругленными углами 18">
            <a:extLst>
              <a:ext uri="{FF2B5EF4-FFF2-40B4-BE49-F238E27FC236}">
                <a16:creationId xmlns:a16="http://schemas.microsoft.com/office/drawing/2014/main" id="{E4DBB67D-2FFD-4432-B484-17A603CC8E68}"/>
              </a:ext>
            </a:extLst>
          </p:cNvPr>
          <p:cNvSpPr/>
          <p:nvPr/>
        </p:nvSpPr>
        <p:spPr>
          <a:xfrm>
            <a:off x="601487" y="5303154"/>
            <a:ext cx="2622884" cy="1079938"/>
          </a:xfrm>
          <a:prstGeom prst="wedgeRoundRectCallout">
            <a:avLst>
              <a:gd name="adj1" fmla="val 74417"/>
              <a:gd name="adj2" fmla="val -29951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Нормализация толерантности 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к углеводам</a:t>
            </a:r>
          </a:p>
        </p:txBody>
      </p:sp>
      <p:sp>
        <p:nvSpPr>
          <p:cNvPr id="14" name="Облачко с текстом: прямоугольное со скругленными углами 13">
            <a:extLst>
              <a:ext uri="{FF2B5EF4-FFF2-40B4-BE49-F238E27FC236}">
                <a16:creationId xmlns:a16="http://schemas.microsoft.com/office/drawing/2014/main" id="{C3AEAEE5-5E53-4F90-9CBA-AD9C04C96688}"/>
              </a:ext>
            </a:extLst>
          </p:cNvPr>
          <p:cNvSpPr/>
          <p:nvPr/>
        </p:nvSpPr>
        <p:spPr>
          <a:xfrm>
            <a:off x="9109159" y="2114919"/>
            <a:ext cx="2509430" cy="1015695"/>
          </a:xfrm>
          <a:prstGeom prst="wedgeRoundRectCallout">
            <a:avLst>
              <a:gd name="adj1" fmla="val -78247"/>
              <a:gd name="adj2" fmla="val 42327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Снижение скорости</a:t>
            </a:r>
          </a:p>
          <a:p>
            <a:pPr marL="0" indent="0" algn="ctr">
              <a:buNone/>
            </a:pPr>
            <a:r>
              <a:rPr lang="ru-RU" sz="1600" b="1" dirty="0">
                <a:solidFill>
                  <a:schemeClr val="tx1"/>
                </a:solidFill>
              </a:rPr>
              <a:t>возрастной потери костной массы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4AFE8CB5-9081-48A7-A7B0-9004CBFEAD59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65871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4" name="Rectangle 73">
            <a:extLst>
              <a:ext uri="{FF2B5EF4-FFF2-40B4-BE49-F238E27FC236}">
                <a16:creationId xmlns:a16="http://schemas.microsoft.com/office/drawing/2014/main" id="{FB33DC6A-1F1C-4A06-834E-CFF88F1C0B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6" name="Freeform: Shape 75">
            <a:extLst>
              <a:ext uri="{FF2B5EF4-FFF2-40B4-BE49-F238E27FC236}">
                <a16:creationId xmlns:a16="http://schemas.microsoft.com/office/drawing/2014/main" id="{0FE1D5CF-87B8-4A8A-AD3C-01D06A60769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6208641" cy="6858000"/>
          </a:xfrm>
          <a:custGeom>
            <a:avLst/>
            <a:gdLst>
              <a:gd name="connsiteX0" fmla="*/ 0 w 6208641"/>
              <a:gd name="connsiteY0" fmla="*/ 0 h 6858000"/>
              <a:gd name="connsiteX1" fmla="*/ 5464181 w 6208641"/>
              <a:gd name="connsiteY1" fmla="*/ 0 h 6858000"/>
              <a:gd name="connsiteX2" fmla="*/ 5538086 w 6208641"/>
              <a:gd name="connsiteY2" fmla="*/ 159684 h 6858000"/>
              <a:gd name="connsiteX3" fmla="*/ 6208641 w 6208641"/>
              <a:gd name="connsiteY3" fmla="*/ 3706589 h 6858000"/>
              <a:gd name="connsiteX4" fmla="*/ 5734754 w 6208641"/>
              <a:gd name="connsiteY4" fmla="*/ 6730443 h 6858000"/>
              <a:gd name="connsiteX5" fmla="*/ 5689361 w 6208641"/>
              <a:gd name="connsiteY5" fmla="*/ 6858000 h 6858000"/>
              <a:gd name="connsiteX6" fmla="*/ 0 w 620864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8641" h="6858000">
                <a:moveTo>
                  <a:pt x="0" y="0"/>
                </a:moveTo>
                <a:lnTo>
                  <a:pt x="5464181" y="0"/>
                </a:lnTo>
                <a:lnTo>
                  <a:pt x="5538086" y="159684"/>
                </a:lnTo>
                <a:cubicBezTo>
                  <a:pt x="5961440" y="1172168"/>
                  <a:pt x="6208641" y="2392735"/>
                  <a:pt x="6208641" y="3706589"/>
                </a:cubicBezTo>
                <a:cubicBezTo>
                  <a:pt x="6208641" y="4801467"/>
                  <a:pt x="6036974" y="5831563"/>
                  <a:pt x="5734754" y="6730443"/>
                </a:cubicBezTo>
                <a:lnTo>
                  <a:pt x="5689361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78" name="Freeform: Shape 77">
            <a:extLst>
              <a:ext uri="{FF2B5EF4-FFF2-40B4-BE49-F238E27FC236}">
                <a16:creationId xmlns:a16="http://schemas.microsoft.com/office/drawing/2014/main" id="{60926200-45C2-41E9-839F-31CD5FE4CD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203325" cy="6858000"/>
          </a:xfrm>
          <a:custGeom>
            <a:avLst/>
            <a:gdLst>
              <a:gd name="connsiteX0" fmla="*/ 0 w 6203325"/>
              <a:gd name="connsiteY0" fmla="*/ 0 h 6858000"/>
              <a:gd name="connsiteX1" fmla="*/ 5458865 w 6203325"/>
              <a:gd name="connsiteY1" fmla="*/ 0 h 6858000"/>
              <a:gd name="connsiteX2" fmla="*/ 5532770 w 6203325"/>
              <a:gd name="connsiteY2" fmla="*/ 159684 h 6858000"/>
              <a:gd name="connsiteX3" fmla="*/ 6203325 w 6203325"/>
              <a:gd name="connsiteY3" fmla="*/ 3706589 h 6858000"/>
              <a:gd name="connsiteX4" fmla="*/ 5729438 w 6203325"/>
              <a:gd name="connsiteY4" fmla="*/ 6730443 h 6858000"/>
              <a:gd name="connsiteX5" fmla="*/ 5684045 w 6203325"/>
              <a:gd name="connsiteY5" fmla="*/ 6858000 h 6858000"/>
              <a:gd name="connsiteX6" fmla="*/ 0 w 6203325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03325" h="6858000">
                <a:moveTo>
                  <a:pt x="0" y="0"/>
                </a:moveTo>
                <a:lnTo>
                  <a:pt x="5458865" y="0"/>
                </a:lnTo>
                <a:lnTo>
                  <a:pt x="5532770" y="159684"/>
                </a:lnTo>
                <a:cubicBezTo>
                  <a:pt x="5956124" y="1172168"/>
                  <a:pt x="6203325" y="2392735"/>
                  <a:pt x="6203325" y="3706589"/>
                </a:cubicBezTo>
                <a:cubicBezTo>
                  <a:pt x="6203325" y="4801467"/>
                  <a:pt x="6031658" y="5831563"/>
                  <a:pt x="5729438" y="6730443"/>
                </a:cubicBezTo>
                <a:lnTo>
                  <a:pt x="5684045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67989" y="346791"/>
            <a:ext cx="146304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">
            <a:extLst>
              <a:ext uri="{FF2B5EF4-FFF2-40B4-BE49-F238E27FC236}">
                <a16:creationId xmlns:a16="http://schemas.microsoft.com/office/drawing/2014/main" id="{533280A1-1378-4869-B352-14243434FF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33" r="3" b="3"/>
          <a:stretch/>
        </p:blipFill>
        <p:spPr bwMode="auto">
          <a:xfrm>
            <a:off x="7199790" y="1486391"/>
            <a:ext cx="4021584" cy="3525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098" y="4546920"/>
            <a:ext cx="5019074" cy="18288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E992797-C8F6-454D-8BB7-397465A6E4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2654" y="598034"/>
            <a:ext cx="5019074" cy="4219772"/>
          </a:xfrm>
          <a:solidFill>
            <a:schemeClr val="bg2"/>
          </a:solidFill>
        </p:spPr>
        <p:txBody>
          <a:bodyPr anchor="b">
            <a:normAutofit/>
          </a:bodyPr>
          <a:lstStyle/>
          <a:p>
            <a:pPr>
              <a:lnSpc>
                <a:spcPct val="100000"/>
              </a:lnSpc>
            </a:pPr>
            <a:r>
              <a:rPr lang="ru-RU" sz="1800" b="1" dirty="0">
                <a:solidFill>
                  <a:srgbClr val="FF0000"/>
                </a:solidFill>
              </a:rPr>
              <a:t>Цель: </a:t>
            </a:r>
            <a:br>
              <a:rPr lang="ru-RU" sz="1800" b="1" dirty="0">
                <a:solidFill>
                  <a:srgbClr val="FF0000"/>
                </a:solidFill>
              </a:rPr>
            </a:br>
            <a:br>
              <a:rPr lang="ru-RU" sz="1800" b="1" dirty="0"/>
            </a:br>
            <a:r>
              <a:rPr lang="ru-RU" sz="1800" b="1" dirty="0"/>
              <a:t>Повышение выявляемости заболеваний сердца</a:t>
            </a:r>
            <a:br>
              <a:rPr lang="ru-RU" sz="1800" b="1" dirty="0"/>
            </a:br>
            <a:r>
              <a:rPr lang="ru-RU" sz="1800" b="1" dirty="0"/>
              <a:t>Повышение приверженности граждан лекарственной терапии</a:t>
            </a:r>
            <a:br>
              <a:rPr lang="ru-RU" sz="1800" b="1" dirty="0"/>
            </a:br>
            <a:r>
              <a:rPr lang="ru-RU" sz="1800" b="1" dirty="0"/>
              <a:t>Повышение охвата профилактическим консультированием</a:t>
            </a:r>
            <a:br>
              <a:rPr lang="ru-RU" sz="1800" b="1" dirty="0"/>
            </a:br>
            <a:r>
              <a:rPr lang="ru-RU" sz="1800" b="1" dirty="0"/>
              <a:t>Повышение информированности и мотивированности по вопросу профилактики, диагностики и лечения заболеваний сердца. Неделя ответственного отношения к сердцу</a:t>
            </a:r>
            <a:br>
              <a:rPr lang="ru-RU" sz="1800" b="1" dirty="0"/>
            </a:br>
            <a:endParaRPr lang="ru-RU" sz="1800" b="1" dirty="0"/>
          </a:p>
        </p:txBody>
      </p:sp>
      <p:pic>
        <p:nvPicPr>
          <p:cNvPr id="10" name="Picture 2" descr="C:\Users\user\Downloads\photo1709547805.jpeg">
            <a:extLst>
              <a:ext uri="{FF2B5EF4-FFF2-40B4-BE49-F238E27FC236}">
                <a16:creationId xmlns:a16="http://schemas.microsoft.com/office/drawing/2014/main" id="{C0B0D1ED-CD70-477F-B758-34A764402E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26960" t="18584" r="26373" b="17404"/>
          <a:stretch/>
        </p:blipFill>
        <p:spPr bwMode="auto">
          <a:xfrm>
            <a:off x="211413" y="110780"/>
            <a:ext cx="1090115" cy="841119"/>
          </a:xfrm>
          <a:prstGeom prst="rect">
            <a:avLst/>
          </a:prstGeom>
          <a:noFill/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FBA49E-1A47-4119-8A57-6A8B62D7CDC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80314" y="218941"/>
            <a:ext cx="2615557" cy="73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093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6763CE5-A629-4568-B7FD-529438578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6265" y="2030272"/>
            <a:ext cx="7342315" cy="2124276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 err="1">
                <a:solidFill>
                  <a:schemeClr val="accent1">
                    <a:lumMod val="50000"/>
                  </a:schemeClr>
                </a:solidFill>
              </a:rPr>
              <a:t>Гиперхолестеринемия</a:t>
            </a: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 –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повышение концентрации холестерина в крови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1800" b="1" dirty="0">
              <a:solidFill>
                <a:schemeClr val="accent1">
                  <a:lumMod val="50000"/>
                </a:schemeClr>
              </a:solidFill>
            </a:endParaRP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/>
              <a:t>Холестерин низкой плотности (ЛПНП) – это «плохой» холестерин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/>
              <a:t>Холестерин высокой плотности (ЛПВП)  – это «хороший» холестерин</a:t>
            </a:r>
          </a:p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1800" b="1" dirty="0"/>
              <a:t>Триглицериды – входят в состав липопротеинов очень низкой плотности (ЛПОНП)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E095F0C-1B0C-459E-A686-1ABD93390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/>
          <a:stretch/>
        </p:blipFill>
        <p:spPr bwMode="auto">
          <a:xfrm>
            <a:off x="9415727" y="153871"/>
            <a:ext cx="2292664" cy="170601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B21AB0E7-BFED-4EE1-B1F6-2DEC2D20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87" y="436098"/>
            <a:ext cx="9055502" cy="1378634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600" b="1" dirty="0"/>
              <a:t>Повышенный холестерин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720BA2A9-7B9D-4B39-A1E9-FF52737478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262" y="3999872"/>
            <a:ext cx="4092318" cy="269640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3B5274D3-925C-434F-93A2-5E225E605B72}"/>
              </a:ext>
            </a:extLst>
          </p:cNvPr>
          <p:cNvSpPr txBox="1">
            <a:spLocks/>
          </p:cNvSpPr>
          <p:nvPr/>
        </p:nvSpPr>
        <p:spPr>
          <a:xfrm>
            <a:off x="931722" y="4175920"/>
            <a:ext cx="6637345" cy="243909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2000" b="1" dirty="0">
                <a:solidFill>
                  <a:schemeClr val="accent1">
                    <a:lumMod val="50000"/>
                  </a:schemeClr>
                </a:solidFill>
              </a:rPr>
              <a:t>Причины высокого уровня холестерина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2000" b="1" dirty="0">
              <a:solidFill>
                <a:schemeClr val="accent1">
                  <a:lumMod val="50000"/>
                </a:schemeClr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/>
              <a:t>Избыточный вес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/>
              <a:t>Употребление в пищу большого количества сладкого и жирного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/>
              <a:t>Курение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/>
              <a:t>Употребление алкоголя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/>
              <a:t>Малоподвижный образ жизни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/>
              <a:t>Беременность</a:t>
            </a:r>
          </a:p>
        </p:txBody>
      </p:sp>
      <p:sp>
        <p:nvSpPr>
          <p:cNvPr id="9" name="Блок-схема: узел 8">
            <a:extLst>
              <a:ext uri="{FF2B5EF4-FFF2-40B4-BE49-F238E27FC236}">
                <a16:creationId xmlns:a16="http://schemas.microsoft.com/office/drawing/2014/main" id="{E824573D-B453-4035-8E1D-4B13EC7C6414}"/>
              </a:ext>
            </a:extLst>
          </p:cNvPr>
          <p:cNvSpPr/>
          <p:nvPr/>
        </p:nvSpPr>
        <p:spPr>
          <a:xfrm>
            <a:off x="4438538" y="3012897"/>
            <a:ext cx="196507" cy="159026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Блок-схема: узел 32">
            <a:extLst>
              <a:ext uri="{FF2B5EF4-FFF2-40B4-BE49-F238E27FC236}">
                <a16:creationId xmlns:a16="http://schemas.microsoft.com/office/drawing/2014/main" id="{63362A82-CC8C-4B5C-A376-2D6DF219795A}"/>
              </a:ext>
            </a:extLst>
          </p:cNvPr>
          <p:cNvSpPr/>
          <p:nvPr/>
        </p:nvSpPr>
        <p:spPr>
          <a:xfrm>
            <a:off x="4436264" y="3321159"/>
            <a:ext cx="196507" cy="159026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Блок-схема: узел 33">
            <a:extLst>
              <a:ext uri="{FF2B5EF4-FFF2-40B4-BE49-F238E27FC236}">
                <a16:creationId xmlns:a16="http://schemas.microsoft.com/office/drawing/2014/main" id="{E5CF2BB8-E2C2-4F08-9A10-8C7AB950E46E}"/>
              </a:ext>
            </a:extLst>
          </p:cNvPr>
          <p:cNvSpPr/>
          <p:nvPr/>
        </p:nvSpPr>
        <p:spPr>
          <a:xfrm>
            <a:off x="586527" y="4837941"/>
            <a:ext cx="196507" cy="159026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Блок-схема: узел 34">
            <a:extLst>
              <a:ext uri="{FF2B5EF4-FFF2-40B4-BE49-F238E27FC236}">
                <a16:creationId xmlns:a16="http://schemas.microsoft.com/office/drawing/2014/main" id="{CEE7AA9F-5AB0-41F3-8634-7A1E209EE004}"/>
              </a:ext>
            </a:extLst>
          </p:cNvPr>
          <p:cNvSpPr/>
          <p:nvPr/>
        </p:nvSpPr>
        <p:spPr>
          <a:xfrm>
            <a:off x="577326" y="5167733"/>
            <a:ext cx="196507" cy="159026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Блок-схема: узел 35">
            <a:extLst>
              <a:ext uri="{FF2B5EF4-FFF2-40B4-BE49-F238E27FC236}">
                <a16:creationId xmlns:a16="http://schemas.microsoft.com/office/drawing/2014/main" id="{6734CE78-FFD6-45AD-AA48-AAAA85B445D3}"/>
              </a:ext>
            </a:extLst>
          </p:cNvPr>
          <p:cNvSpPr/>
          <p:nvPr/>
        </p:nvSpPr>
        <p:spPr>
          <a:xfrm>
            <a:off x="577327" y="5424216"/>
            <a:ext cx="196507" cy="159026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Блок-схема: узел 36">
            <a:extLst>
              <a:ext uri="{FF2B5EF4-FFF2-40B4-BE49-F238E27FC236}">
                <a16:creationId xmlns:a16="http://schemas.microsoft.com/office/drawing/2014/main" id="{E7CB5D39-9F30-4A18-97B8-E94493338CCC}"/>
              </a:ext>
            </a:extLst>
          </p:cNvPr>
          <p:cNvSpPr/>
          <p:nvPr/>
        </p:nvSpPr>
        <p:spPr>
          <a:xfrm>
            <a:off x="586527" y="5711847"/>
            <a:ext cx="196507" cy="159026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Блок-схема: узел 37">
            <a:extLst>
              <a:ext uri="{FF2B5EF4-FFF2-40B4-BE49-F238E27FC236}">
                <a16:creationId xmlns:a16="http://schemas.microsoft.com/office/drawing/2014/main" id="{C0F85A76-0906-4786-9737-30C23F208764}"/>
              </a:ext>
            </a:extLst>
          </p:cNvPr>
          <p:cNvSpPr/>
          <p:nvPr/>
        </p:nvSpPr>
        <p:spPr>
          <a:xfrm>
            <a:off x="588725" y="5987029"/>
            <a:ext cx="196507" cy="159026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Блок-схема: узел 38">
            <a:extLst>
              <a:ext uri="{FF2B5EF4-FFF2-40B4-BE49-F238E27FC236}">
                <a16:creationId xmlns:a16="http://schemas.microsoft.com/office/drawing/2014/main" id="{DE58280A-C285-4810-8AA0-912669C3D5ED}"/>
              </a:ext>
            </a:extLst>
          </p:cNvPr>
          <p:cNvSpPr/>
          <p:nvPr/>
        </p:nvSpPr>
        <p:spPr>
          <a:xfrm>
            <a:off x="588724" y="6287110"/>
            <a:ext cx="196507" cy="159026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Блок-схема: узел 39">
            <a:extLst>
              <a:ext uri="{FF2B5EF4-FFF2-40B4-BE49-F238E27FC236}">
                <a16:creationId xmlns:a16="http://schemas.microsoft.com/office/drawing/2014/main" id="{03CDE7BE-E712-42B2-9EFA-2047732C5BC8}"/>
              </a:ext>
            </a:extLst>
          </p:cNvPr>
          <p:cNvSpPr/>
          <p:nvPr/>
        </p:nvSpPr>
        <p:spPr>
          <a:xfrm>
            <a:off x="4436263" y="3647261"/>
            <a:ext cx="196507" cy="159026"/>
          </a:xfrm>
          <a:prstGeom prst="flowChartConnector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016E559-3BFB-489A-8FE5-5C3A3404668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834" y="1875639"/>
            <a:ext cx="3183192" cy="22224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solidFill>
              <a:schemeClr val="accent1"/>
            </a:solidFill>
          </a:ln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3633860-9E7C-42DA-8009-97770E0CEA8B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0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274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36763CE5-A629-4568-B7FD-5294385788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981" y="1814732"/>
            <a:ext cx="11146833" cy="4934552"/>
          </a:xfr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/>
              <a:t>Общий холестерин –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/>
              <a:t>это сумма «хорошего» и «плохого» холестерина (ммоль/литр)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b="1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b="1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400" b="1" dirty="0"/>
              <a:t>Холестерин низкой плотности (ЛПНП) ( ммоль/литр)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400" b="1" dirty="0"/>
          </a:p>
          <a:p>
            <a:pPr marL="0" indent="0">
              <a:buNone/>
            </a:pPr>
            <a:endParaRPr lang="ru-RU" b="1" dirty="0"/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9E095F0C-1B0C-459E-A686-1ABD933909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/>
          <a:stretch/>
        </p:blipFill>
        <p:spPr bwMode="auto">
          <a:xfrm>
            <a:off x="9148925" y="108716"/>
            <a:ext cx="2536889" cy="19232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3">
            <a:extLst>
              <a:ext uri="{FF2B5EF4-FFF2-40B4-BE49-F238E27FC236}">
                <a16:creationId xmlns:a16="http://schemas.microsoft.com/office/drawing/2014/main" id="{B21AB0E7-BFED-4EE1-B1F6-2DEC2D201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87" y="436098"/>
            <a:ext cx="8848828" cy="1378634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600" b="1" dirty="0"/>
              <a:t>Знайте свои результаты!</a:t>
            </a:r>
          </a:p>
        </p:txBody>
      </p:sp>
      <p:graphicFrame>
        <p:nvGraphicFramePr>
          <p:cNvPr id="2" name="Таблица 5">
            <a:extLst>
              <a:ext uri="{FF2B5EF4-FFF2-40B4-BE49-F238E27FC236}">
                <a16:creationId xmlns:a16="http://schemas.microsoft.com/office/drawing/2014/main" id="{09EB55AE-6EC3-4435-B829-CC69948ADDB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7646352"/>
              </p:ext>
            </p:extLst>
          </p:nvPr>
        </p:nvGraphicFramePr>
        <p:xfrm>
          <a:off x="457200" y="2775356"/>
          <a:ext cx="11027560" cy="13800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65269">
                  <a:extLst>
                    <a:ext uri="{9D8B030D-6E8A-4147-A177-3AD203B41FA5}">
                      <a16:colId xmlns:a16="http://schemas.microsoft.com/office/drawing/2014/main" val="1322273069"/>
                    </a:ext>
                  </a:extLst>
                </a:gridCol>
                <a:gridCol w="2586445">
                  <a:extLst>
                    <a:ext uri="{9D8B030D-6E8A-4147-A177-3AD203B41FA5}">
                      <a16:colId xmlns:a16="http://schemas.microsoft.com/office/drawing/2014/main" val="2885794898"/>
                    </a:ext>
                  </a:extLst>
                </a:gridCol>
                <a:gridCol w="2808515">
                  <a:extLst>
                    <a:ext uri="{9D8B030D-6E8A-4147-A177-3AD203B41FA5}">
                      <a16:colId xmlns:a16="http://schemas.microsoft.com/office/drawing/2014/main" val="3663149280"/>
                    </a:ext>
                  </a:extLst>
                </a:gridCol>
                <a:gridCol w="2667331">
                  <a:extLst>
                    <a:ext uri="{9D8B030D-6E8A-4147-A177-3AD203B41FA5}">
                      <a16:colId xmlns:a16="http://schemas.microsoft.com/office/drawing/2014/main" val="1065131526"/>
                    </a:ext>
                  </a:extLst>
                </a:gridCol>
              </a:tblGrid>
              <a:tr h="515036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Возраст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Нормальный уровень 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Умеренно повышенный</a:t>
                      </a:r>
                    </a:p>
                    <a:p>
                      <a:pPr algn="ctr"/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Высокий уровень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0980499"/>
                  </a:ext>
                </a:extLst>
              </a:tr>
              <a:tr h="740002">
                <a:tc>
                  <a:txBody>
                    <a:bodyPr/>
                    <a:lstStyle/>
                    <a:p>
                      <a:r>
                        <a:rPr lang="ru-RU" b="1" dirty="0"/>
                        <a:t>Взрослые (18 лет и более) мужчины и женщины 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2-5,18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ea typeface="+mn-ea"/>
                          <a:cs typeface="+mn-cs"/>
                        </a:rPr>
                        <a:t>5,18-6,19 </a:t>
                      </a:r>
                      <a:endParaRPr lang="ru-RU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Более 6,22 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5391579"/>
                  </a:ext>
                </a:extLst>
              </a:tr>
            </a:tbl>
          </a:graphicData>
        </a:graphic>
      </p:graphicFrame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D457BE62-E89E-47B9-AAFA-A0225958007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985180"/>
              </p:ext>
            </p:extLst>
          </p:nvPr>
        </p:nvGraphicFramePr>
        <p:xfrm>
          <a:off x="505114" y="5223262"/>
          <a:ext cx="10978572" cy="10307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20078">
                  <a:extLst>
                    <a:ext uri="{9D8B030D-6E8A-4147-A177-3AD203B41FA5}">
                      <a16:colId xmlns:a16="http://schemas.microsoft.com/office/drawing/2014/main" val="661012124"/>
                    </a:ext>
                  </a:extLst>
                </a:gridCol>
                <a:gridCol w="1422400">
                  <a:extLst>
                    <a:ext uri="{9D8B030D-6E8A-4147-A177-3AD203B41FA5}">
                      <a16:colId xmlns:a16="http://schemas.microsoft.com/office/drawing/2014/main" val="2726712117"/>
                    </a:ext>
                  </a:extLst>
                </a:gridCol>
                <a:gridCol w="2127901">
                  <a:extLst>
                    <a:ext uri="{9D8B030D-6E8A-4147-A177-3AD203B41FA5}">
                      <a16:colId xmlns:a16="http://schemas.microsoft.com/office/drawing/2014/main" val="99761884"/>
                    </a:ext>
                  </a:extLst>
                </a:gridCol>
                <a:gridCol w="2259874">
                  <a:extLst>
                    <a:ext uri="{9D8B030D-6E8A-4147-A177-3AD203B41FA5}">
                      <a16:colId xmlns:a16="http://schemas.microsoft.com/office/drawing/2014/main" val="3670342990"/>
                    </a:ext>
                  </a:extLst>
                </a:gridCol>
                <a:gridCol w="1345475">
                  <a:extLst>
                    <a:ext uri="{9D8B030D-6E8A-4147-A177-3AD203B41FA5}">
                      <a16:colId xmlns:a16="http://schemas.microsoft.com/office/drawing/2014/main" val="1609736447"/>
                    </a:ext>
                  </a:extLst>
                </a:gridCol>
                <a:gridCol w="1602844">
                  <a:extLst>
                    <a:ext uri="{9D8B030D-6E8A-4147-A177-3AD203B41FA5}">
                      <a16:colId xmlns:a16="http://schemas.microsoft.com/office/drawing/2014/main" val="176567254"/>
                    </a:ext>
                  </a:extLst>
                </a:gridCol>
              </a:tblGrid>
              <a:tr h="515391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Результат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Хороший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Оптимальный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Почти оптимальный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Плохой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Очень плохой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161206"/>
                  </a:ext>
                </a:extLst>
              </a:tr>
              <a:tr h="515391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Уровень ЛПНП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Ниже 1,8 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Ниже 2,5 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2,6-3,3 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3,4-4,1 </a:t>
                      </a:r>
                    </a:p>
                  </a:txBody>
                  <a:tcPr>
                    <a:solidFill>
                      <a:srgbClr val="FE0C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4,1 и более</a:t>
                      </a:r>
                    </a:p>
                  </a:txBody>
                  <a:tcPr>
                    <a:solidFill>
                      <a:srgbClr val="FE0C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375326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1B0038B4-8954-4001-9D6F-85A27CFDF01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3704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7D475C9-F819-49EB-B4C7-C276F776F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991" y="359303"/>
            <a:ext cx="9000253" cy="15710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600" b="1" dirty="0"/>
              <a:t>Знайте свои результаты!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4C145CF-86E4-407B-9A2C-E057B79AB68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/>
          <a:stretch/>
        </p:blipFill>
        <p:spPr bwMode="auto">
          <a:xfrm>
            <a:off x="9431357" y="118533"/>
            <a:ext cx="2389925" cy="181186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0BD3EB48-22CF-45A1-9B42-2BEE8A03583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2979415"/>
              </p:ext>
            </p:extLst>
          </p:nvPr>
        </p:nvGraphicFramePr>
        <p:xfrm>
          <a:off x="641722" y="4728633"/>
          <a:ext cx="10978573" cy="736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03439">
                  <a:extLst>
                    <a:ext uri="{9D8B030D-6E8A-4147-A177-3AD203B41FA5}">
                      <a16:colId xmlns:a16="http://schemas.microsoft.com/office/drawing/2014/main" val="661012124"/>
                    </a:ext>
                  </a:extLst>
                </a:gridCol>
                <a:gridCol w="2182371">
                  <a:extLst>
                    <a:ext uri="{9D8B030D-6E8A-4147-A177-3AD203B41FA5}">
                      <a16:colId xmlns:a16="http://schemas.microsoft.com/office/drawing/2014/main" val="2726712117"/>
                    </a:ext>
                  </a:extLst>
                </a:gridCol>
                <a:gridCol w="1947025">
                  <a:extLst>
                    <a:ext uri="{9D8B030D-6E8A-4147-A177-3AD203B41FA5}">
                      <a16:colId xmlns:a16="http://schemas.microsoft.com/office/drawing/2014/main" val="99761884"/>
                    </a:ext>
                  </a:extLst>
                </a:gridCol>
                <a:gridCol w="2422869">
                  <a:extLst>
                    <a:ext uri="{9D8B030D-6E8A-4147-A177-3AD203B41FA5}">
                      <a16:colId xmlns:a16="http://schemas.microsoft.com/office/drawing/2014/main" val="3670342990"/>
                    </a:ext>
                  </a:extLst>
                </a:gridCol>
                <a:gridCol w="2422869">
                  <a:extLst>
                    <a:ext uri="{9D8B030D-6E8A-4147-A177-3AD203B41FA5}">
                      <a16:colId xmlns:a16="http://schemas.microsoft.com/office/drawing/2014/main" val="350564418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Результат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Хороший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Пограничный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Плохой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Очень плохой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3161206"/>
                  </a:ext>
                </a:extLst>
              </a:tr>
              <a:tr h="202878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Уровень ЛПОНП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Ниже 1,7 </a:t>
                      </a:r>
                    </a:p>
                  </a:txBody>
                  <a:tcPr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1,7-2,2 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2,3-5,6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Более 5,6 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8375326"/>
                  </a:ext>
                </a:extLst>
              </a:tr>
            </a:tbl>
          </a:graphicData>
        </a:graphic>
      </p:graphicFrame>
      <p:sp>
        <p:nvSpPr>
          <p:cNvPr id="3" name="Объект 2">
            <a:extLst>
              <a:ext uri="{FF2B5EF4-FFF2-40B4-BE49-F238E27FC236}">
                <a16:creationId xmlns:a16="http://schemas.microsoft.com/office/drawing/2014/main" id="{993B553C-314B-4544-B5B9-838311B2CD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285" y="1754063"/>
            <a:ext cx="11148028" cy="4794075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b="1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/>
              <a:t>Холестерин высокой плотности (ЛПВП) (ммоль/литр)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b="1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dirty="0"/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ru-RU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b="1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b="1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/>
              <a:t>Триглицериды  (ЛПОНП) (ммоль/литр) 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b="1" dirty="0"/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b="1" dirty="0"/>
              <a:t>	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6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ru-RU" sz="2600" b="1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600" b="1" dirty="0">
                <a:solidFill>
                  <a:srgbClr val="C00000"/>
                </a:solidFill>
              </a:rPr>
              <a:t>Если количество «хорошего» холестерина снижено, а «плохого» увеличено на фоне общего холестерина, то риск сердечно-сосудистых заболеваний еще более выражен</a:t>
            </a: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None/>
            </a:pPr>
            <a:endParaRPr lang="ru-RU" sz="2600" b="1" dirty="0">
              <a:solidFill>
                <a:srgbClr val="C00000"/>
              </a:solidFill>
            </a:endParaRPr>
          </a:p>
          <a:p>
            <a:pPr marL="0" indent="0" algn="ctr">
              <a:buNone/>
            </a:pPr>
            <a:endParaRPr lang="ru-RU" b="1" dirty="0"/>
          </a:p>
          <a:p>
            <a:pPr marL="0" indent="0" algn="ctr">
              <a:buNone/>
            </a:pPr>
            <a:endParaRPr lang="ru-RU" b="1" dirty="0"/>
          </a:p>
          <a:p>
            <a:endParaRPr lang="ru-RU" dirty="0"/>
          </a:p>
        </p:txBody>
      </p:sp>
      <p:graphicFrame>
        <p:nvGraphicFramePr>
          <p:cNvPr id="2" name="Таблица 6">
            <a:extLst>
              <a:ext uri="{FF2B5EF4-FFF2-40B4-BE49-F238E27FC236}">
                <a16:creationId xmlns:a16="http://schemas.microsoft.com/office/drawing/2014/main" id="{0C608041-1734-452F-A8A0-B4772D3E2E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148688"/>
              </p:ext>
            </p:extLst>
          </p:nvPr>
        </p:nvGraphicFramePr>
        <p:xfrm>
          <a:off x="561555" y="2560885"/>
          <a:ext cx="11066000" cy="1010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19736">
                  <a:extLst>
                    <a:ext uri="{9D8B030D-6E8A-4147-A177-3AD203B41FA5}">
                      <a16:colId xmlns:a16="http://schemas.microsoft.com/office/drawing/2014/main" val="180172902"/>
                    </a:ext>
                  </a:extLst>
                </a:gridCol>
                <a:gridCol w="2659710">
                  <a:extLst>
                    <a:ext uri="{9D8B030D-6E8A-4147-A177-3AD203B41FA5}">
                      <a16:colId xmlns:a16="http://schemas.microsoft.com/office/drawing/2014/main" val="2148444591"/>
                    </a:ext>
                  </a:extLst>
                </a:gridCol>
                <a:gridCol w="2725545">
                  <a:extLst>
                    <a:ext uri="{9D8B030D-6E8A-4147-A177-3AD203B41FA5}">
                      <a16:colId xmlns:a16="http://schemas.microsoft.com/office/drawing/2014/main" val="1169967217"/>
                    </a:ext>
                  </a:extLst>
                </a:gridCol>
                <a:gridCol w="3161009">
                  <a:extLst>
                    <a:ext uri="{9D8B030D-6E8A-4147-A177-3AD203B41FA5}">
                      <a16:colId xmlns:a16="http://schemas.microsoft.com/office/drawing/2014/main" val="389063519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Результат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Плохой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Средний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Хороший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20953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Уровень ЛПВП</a:t>
                      </a:r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Ниже 1,0</a:t>
                      </a:r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1-1,4 (мужчины)</a:t>
                      </a:r>
                    </a:p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1-1,6  (женщины)</a:t>
                      </a: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Более 1,4 (мужчины)</a:t>
                      </a:r>
                    </a:p>
                    <a:p>
                      <a:pPr algn="ctr"/>
                      <a:r>
                        <a:rPr lang="ru-RU" b="1" dirty="0">
                          <a:solidFill>
                            <a:schemeClr val="tx1"/>
                          </a:solidFill>
                        </a:rPr>
                        <a:t>Более 1,6  (женщины)</a:t>
                      </a:r>
                    </a:p>
                  </a:txBody>
                  <a:tcP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1025880"/>
                  </a:ext>
                </a:extLst>
              </a:tr>
            </a:tbl>
          </a:graphicData>
        </a:graphic>
      </p:graphicFrame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21FCE38-B514-42CE-9429-C058E8DF01B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1970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 descr="Изображение выглядит как небо, трава, внешний, женщина&#10;&#10;Автоматически созданное описание">
            <a:extLst>
              <a:ext uri="{FF2B5EF4-FFF2-40B4-BE49-F238E27FC236}">
                <a16:creationId xmlns:a16="http://schemas.microsoft.com/office/drawing/2014/main" id="{82FE356F-7FED-4075-BB6F-34156BE7EF24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7310" y="2023376"/>
            <a:ext cx="5511759" cy="3969749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184B393F-A48A-4CE8-B15D-984D770BE3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5933" y="442595"/>
            <a:ext cx="8995445" cy="1416685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600" b="1" dirty="0"/>
              <a:t>Снижайте уровень холестерина!</a:t>
            </a:r>
          </a:p>
        </p:txBody>
      </p:sp>
      <p:sp>
        <p:nvSpPr>
          <p:cNvPr id="9" name="Облачко с текстом: прямоугольное со скругленными углами 8">
            <a:extLst>
              <a:ext uri="{FF2B5EF4-FFF2-40B4-BE49-F238E27FC236}">
                <a16:creationId xmlns:a16="http://schemas.microsoft.com/office/drawing/2014/main" id="{57DAA9AE-62C0-4EFB-A23B-2E2D73F8463E}"/>
              </a:ext>
            </a:extLst>
          </p:cNvPr>
          <p:cNvSpPr/>
          <p:nvPr/>
        </p:nvSpPr>
        <p:spPr>
          <a:xfrm>
            <a:off x="475933" y="1670082"/>
            <a:ext cx="2635129" cy="1026520"/>
          </a:xfrm>
          <a:prstGeom prst="wedgeRoundRectCallout">
            <a:avLst>
              <a:gd name="adj1" fmla="val 74942"/>
              <a:gd name="adj2" fmla="val 32971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Следите за весом!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(0,5 кг веса увеличивает холестерин на 2 ед.)</a:t>
            </a:r>
          </a:p>
        </p:txBody>
      </p:sp>
      <p:sp>
        <p:nvSpPr>
          <p:cNvPr id="10" name="Облачко с текстом: прямоугольное со скругленными углами 9">
            <a:extLst>
              <a:ext uri="{FF2B5EF4-FFF2-40B4-BE49-F238E27FC236}">
                <a16:creationId xmlns:a16="http://schemas.microsoft.com/office/drawing/2014/main" id="{C6148BDF-BC8F-4580-A119-9B27F841D291}"/>
              </a:ext>
            </a:extLst>
          </p:cNvPr>
          <p:cNvSpPr/>
          <p:nvPr/>
        </p:nvSpPr>
        <p:spPr>
          <a:xfrm>
            <a:off x="454345" y="2939596"/>
            <a:ext cx="2650961" cy="1026520"/>
          </a:xfrm>
          <a:prstGeom prst="wedgeRoundRectCallout">
            <a:avLst>
              <a:gd name="adj1" fmla="val 74942"/>
              <a:gd name="adj2" fmla="val 32971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Бросьте курить! (никотин понижает уровень «хорошего» холестерина)</a:t>
            </a:r>
          </a:p>
        </p:txBody>
      </p:sp>
      <p:sp>
        <p:nvSpPr>
          <p:cNvPr id="11" name="Облачко с текстом: прямоугольное со скругленными углами 10">
            <a:extLst>
              <a:ext uri="{FF2B5EF4-FFF2-40B4-BE49-F238E27FC236}">
                <a16:creationId xmlns:a16="http://schemas.microsoft.com/office/drawing/2014/main" id="{7BBCB223-2C3D-41DE-B179-EAB5C847872D}"/>
              </a:ext>
            </a:extLst>
          </p:cNvPr>
          <p:cNvSpPr/>
          <p:nvPr/>
        </p:nvSpPr>
        <p:spPr>
          <a:xfrm>
            <a:off x="447420" y="4226791"/>
            <a:ext cx="2650961" cy="1026520"/>
          </a:xfrm>
          <a:prstGeom prst="wedgeRoundRectCallout">
            <a:avLst>
              <a:gd name="adj1" fmla="val 74942"/>
              <a:gd name="adj2" fmla="val 32971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Физические упражнения (повышают уровень «хорошего» холестерин)</a:t>
            </a:r>
          </a:p>
        </p:txBody>
      </p:sp>
      <p:sp>
        <p:nvSpPr>
          <p:cNvPr id="12" name="Облачко с текстом: прямоугольное со скругленными углами 11">
            <a:extLst>
              <a:ext uri="{FF2B5EF4-FFF2-40B4-BE49-F238E27FC236}">
                <a16:creationId xmlns:a16="http://schemas.microsoft.com/office/drawing/2014/main" id="{36C36D7D-2D37-427D-B1F5-9B59A7862925}"/>
              </a:ext>
            </a:extLst>
          </p:cNvPr>
          <p:cNvSpPr/>
          <p:nvPr/>
        </p:nvSpPr>
        <p:spPr>
          <a:xfrm>
            <a:off x="418421" y="5479865"/>
            <a:ext cx="2650961" cy="1026520"/>
          </a:xfrm>
          <a:prstGeom prst="wedgeRoundRectCallout">
            <a:avLst>
              <a:gd name="adj1" fmla="val 74942"/>
              <a:gd name="adj2" fmla="val 32971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Ешьте больше бобовых, фруктов, моркови, овсянки (пектин)</a:t>
            </a:r>
          </a:p>
        </p:txBody>
      </p:sp>
      <p:sp>
        <p:nvSpPr>
          <p:cNvPr id="14" name="Облачко с текстом: прямоугольное со скругленными углами 13">
            <a:extLst>
              <a:ext uri="{FF2B5EF4-FFF2-40B4-BE49-F238E27FC236}">
                <a16:creationId xmlns:a16="http://schemas.microsoft.com/office/drawing/2014/main" id="{ED0FB0C9-1427-4FFD-A497-41C42B3FE9F8}"/>
              </a:ext>
            </a:extLst>
          </p:cNvPr>
          <p:cNvSpPr/>
          <p:nvPr/>
        </p:nvSpPr>
        <p:spPr>
          <a:xfrm>
            <a:off x="9228225" y="1914572"/>
            <a:ext cx="2509430" cy="1015695"/>
          </a:xfrm>
          <a:prstGeom prst="wedgeRoundRectCallout">
            <a:avLst>
              <a:gd name="adj1" fmla="val -78247"/>
              <a:gd name="adj2" fmla="val 42327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Чеснок 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(снижает содержание вредных жиров)</a:t>
            </a:r>
          </a:p>
        </p:txBody>
      </p:sp>
      <p:sp>
        <p:nvSpPr>
          <p:cNvPr id="16" name="Облачко с текстом: прямоугольное со скругленными углами 15">
            <a:extLst>
              <a:ext uri="{FF2B5EF4-FFF2-40B4-BE49-F238E27FC236}">
                <a16:creationId xmlns:a16="http://schemas.microsoft.com/office/drawing/2014/main" id="{F279A74D-367E-43F1-AA3A-462BE5FA9F4A}"/>
              </a:ext>
            </a:extLst>
          </p:cNvPr>
          <p:cNvSpPr/>
          <p:nvPr/>
        </p:nvSpPr>
        <p:spPr>
          <a:xfrm>
            <a:off x="9294976" y="4217900"/>
            <a:ext cx="2509430" cy="1015695"/>
          </a:xfrm>
          <a:prstGeom prst="wedgeRoundRectCallout">
            <a:avLst>
              <a:gd name="adj1" fmla="val -78247"/>
              <a:gd name="adj2" fmla="val 42327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Не более 3-х яиц </a:t>
            </a:r>
          </a:p>
          <a:p>
            <a:pPr algn="ctr"/>
            <a:r>
              <a:rPr lang="ru-RU" sz="1600" b="1" dirty="0">
                <a:solidFill>
                  <a:schemeClr val="tx1"/>
                </a:solidFill>
              </a:rPr>
              <a:t>в неделю</a:t>
            </a:r>
          </a:p>
        </p:txBody>
      </p:sp>
      <p:sp>
        <p:nvSpPr>
          <p:cNvPr id="17" name="Облачко с текстом: прямоугольное со скругленными углами 16">
            <a:extLst>
              <a:ext uri="{FF2B5EF4-FFF2-40B4-BE49-F238E27FC236}">
                <a16:creationId xmlns:a16="http://schemas.microsoft.com/office/drawing/2014/main" id="{B51F98AB-47B6-40D5-8ABA-5AF7473F36E2}"/>
              </a:ext>
            </a:extLst>
          </p:cNvPr>
          <p:cNvSpPr/>
          <p:nvPr/>
        </p:nvSpPr>
        <p:spPr>
          <a:xfrm>
            <a:off x="9338389" y="5425256"/>
            <a:ext cx="2509430" cy="1022699"/>
          </a:xfrm>
          <a:prstGeom prst="wedgeRoundRectCallout">
            <a:avLst>
              <a:gd name="adj1" fmla="val -79809"/>
              <a:gd name="adj2" fmla="val 33386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Оливковое масло, авокадо, орехи (ПНЖК)</a:t>
            </a:r>
          </a:p>
        </p:txBody>
      </p:sp>
      <p:sp>
        <p:nvSpPr>
          <p:cNvPr id="13" name="Облачко с текстом: прямоугольное со скругленными углами 12">
            <a:extLst>
              <a:ext uri="{FF2B5EF4-FFF2-40B4-BE49-F238E27FC236}">
                <a16:creationId xmlns:a16="http://schemas.microsoft.com/office/drawing/2014/main" id="{F0456860-6F4C-435F-A99E-45B46728D0D9}"/>
              </a:ext>
            </a:extLst>
          </p:cNvPr>
          <p:cNvSpPr/>
          <p:nvPr/>
        </p:nvSpPr>
        <p:spPr>
          <a:xfrm>
            <a:off x="9261087" y="3066236"/>
            <a:ext cx="2577209" cy="1015695"/>
          </a:xfrm>
          <a:prstGeom prst="wedgeRoundRectCallout">
            <a:avLst>
              <a:gd name="adj1" fmla="val -78247"/>
              <a:gd name="adj2" fmla="val 42327"/>
              <a:gd name="adj3" fmla="val 16667"/>
            </a:avLst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chemeClr val="tx1"/>
                </a:solidFill>
              </a:rPr>
              <a:t>Кукурузные отруби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610989A-EADE-431D-919D-D8520EECDE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/>
          <a:stretch/>
        </p:blipFill>
        <p:spPr bwMode="auto">
          <a:xfrm>
            <a:off x="9388619" y="211509"/>
            <a:ext cx="2389925" cy="181186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59AE2A03-B918-4B57-AF67-5B9ECF4BBB6A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09825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47A2F0E3-92F1-48C5-A26C-5BE49FDFA992}"/>
              </a:ext>
            </a:extLst>
          </p:cNvPr>
          <p:cNvSpPr txBox="1">
            <a:spLocks/>
          </p:cNvSpPr>
          <p:nvPr/>
        </p:nvSpPr>
        <p:spPr>
          <a:xfrm>
            <a:off x="506413" y="449086"/>
            <a:ext cx="8795631" cy="1391003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/>
              <a:t>Индекс массы тела (индекс Кетле)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2B5F871-1E95-4737-8A09-D465D6870A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/>
          <a:stretch/>
        </p:blipFill>
        <p:spPr bwMode="auto">
          <a:xfrm>
            <a:off x="9431357" y="118533"/>
            <a:ext cx="2389925" cy="181186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Объект 8" descr="Изображение выглядит как текст, коллекция картинок&#10;&#10;Автоматически созданное описание">
            <a:extLst>
              <a:ext uri="{FF2B5EF4-FFF2-40B4-BE49-F238E27FC236}">
                <a16:creationId xmlns:a16="http://schemas.microsoft.com/office/drawing/2014/main" id="{C4663AC5-1ACE-47A6-8035-9256C1C9AA5D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962" y="2485584"/>
            <a:ext cx="8558073" cy="4092769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5C7446BD-0684-4A07-8DCA-30F7FA3949F3}"/>
              </a:ext>
            </a:extLst>
          </p:cNvPr>
          <p:cNvSpPr/>
          <p:nvPr/>
        </p:nvSpPr>
        <p:spPr>
          <a:xfrm>
            <a:off x="3248550" y="1694594"/>
            <a:ext cx="5203582" cy="914400"/>
          </a:xfrm>
          <a:prstGeom prst="rect">
            <a:avLst/>
          </a:prstGeom>
          <a:solidFill>
            <a:schemeClr val="bg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ИМТ = вес (кг)/рост (м) х рост (м)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2DDB297-7370-49A5-9425-C77FEB77C080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79927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6">
            <a:extLst>
              <a:ext uri="{FF2B5EF4-FFF2-40B4-BE49-F238E27FC236}">
                <a16:creationId xmlns:a16="http://schemas.microsoft.com/office/drawing/2014/main" id="{450090FF-18D5-4C1D-B8EF-D913CC2290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00863735"/>
              </p:ext>
            </p:extLst>
          </p:nvPr>
        </p:nvGraphicFramePr>
        <p:xfrm>
          <a:off x="1775535" y="2085385"/>
          <a:ext cx="8328466" cy="44929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90760">
                  <a:extLst>
                    <a:ext uri="{9D8B030D-6E8A-4147-A177-3AD203B41FA5}">
                      <a16:colId xmlns:a16="http://schemas.microsoft.com/office/drawing/2014/main" val="1267953130"/>
                    </a:ext>
                  </a:extLst>
                </a:gridCol>
                <a:gridCol w="2377876">
                  <a:extLst>
                    <a:ext uri="{9D8B030D-6E8A-4147-A177-3AD203B41FA5}">
                      <a16:colId xmlns:a16="http://schemas.microsoft.com/office/drawing/2014/main" val="3056829481"/>
                    </a:ext>
                  </a:extLst>
                </a:gridCol>
                <a:gridCol w="2659830">
                  <a:extLst>
                    <a:ext uri="{9D8B030D-6E8A-4147-A177-3AD203B41FA5}">
                      <a16:colId xmlns:a16="http://schemas.microsoft.com/office/drawing/2014/main" val="772049450"/>
                    </a:ext>
                  </a:extLst>
                </a:gridCol>
              </a:tblGrid>
              <a:tr h="1092734"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002060"/>
                          </a:solidFill>
                        </a:rPr>
                        <a:t>Типы массы тела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002060"/>
                          </a:solidFill>
                        </a:rPr>
                        <a:t>Индекс Кетле, кг/</a:t>
                      </a:r>
                      <a:r>
                        <a:rPr lang="ru-RU" sz="1400" dirty="0">
                          <a:solidFill>
                            <a:srgbClr val="002060"/>
                          </a:solidFill>
                        </a:rPr>
                        <a:t>м²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>
                          <a:solidFill>
                            <a:srgbClr val="002060"/>
                          </a:solidFill>
                        </a:rPr>
                        <a:t>Риск сердечно-сосудистых заболеваний</a:t>
                      </a:r>
                    </a:p>
                  </a:txBody>
                  <a:tcPr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2806057"/>
                  </a:ext>
                </a:extLst>
              </a:tr>
              <a:tr h="527064">
                <a:tc>
                  <a:txBody>
                    <a:bodyPr/>
                    <a:lstStyle/>
                    <a:p>
                      <a:r>
                        <a:rPr lang="ru-RU" b="1" dirty="0"/>
                        <a:t>Дефицит массы тела</a:t>
                      </a:r>
                    </a:p>
                  </a:txBody>
                  <a:tcPr>
                    <a:solidFill>
                      <a:srgbClr val="9B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&lt;</a:t>
                      </a:r>
                      <a:r>
                        <a:rPr lang="en-US" b="1" dirty="0"/>
                        <a:t>18,5</a:t>
                      </a:r>
                      <a:endParaRPr lang="ru-RU" b="1" dirty="0"/>
                    </a:p>
                  </a:txBody>
                  <a:tcPr>
                    <a:solidFill>
                      <a:srgbClr val="9BF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Низкий</a:t>
                      </a:r>
                    </a:p>
                  </a:txBody>
                  <a:tcPr>
                    <a:solidFill>
                      <a:srgbClr val="9BFD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998914"/>
                  </a:ext>
                </a:extLst>
              </a:tr>
              <a:tr h="527064">
                <a:tc>
                  <a:txBody>
                    <a:bodyPr/>
                    <a:lstStyle/>
                    <a:p>
                      <a:r>
                        <a:rPr lang="ru-RU" b="1" dirty="0"/>
                        <a:t>Нормальная масса тела</a:t>
                      </a:r>
                    </a:p>
                  </a:txBody>
                  <a:tcPr>
                    <a:solidFill>
                      <a:srgbClr val="BDFD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18,5 – 24,9</a:t>
                      </a:r>
                      <a:endParaRPr lang="ru-RU" b="1" dirty="0"/>
                    </a:p>
                  </a:txBody>
                  <a:tcPr>
                    <a:solidFill>
                      <a:srgbClr val="BDFDB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Обычный</a:t>
                      </a:r>
                    </a:p>
                  </a:txBody>
                  <a:tcPr>
                    <a:solidFill>
                      <a:srgbClr val="BDFDB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96354851"/>
                  </a:ext>
                </a:extLst>
              </a:tr>
              <a:tr h="527064">
                <a:tc>
                  <a:txBody>
                    <a:bodyPr/>
                    <a:lstStyle/>
                    <a:p>
                      <a:r>
                        <a:rPr lang="ru-RU" b="1" dirty="0"/>
                        <a:t>Избыточная масса тела</a:t>
                      </a:r>
                    </a:p>
                  </a:txBody>
                  <a:tcPr>
                    <a:solidFill>
                      <a:srgbClr val="F9FC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25 – 29,9</a:t>
                      </a:r>
                      <a:endParaRPr lang="ru-RU" b="1" dirty="0"/>
                    </a:p>
                  </a:txBody>
                  <a:tcPr>
                    <a:solidFill>
                      <a:srgbClr val="F9FCBE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Повышенный</a:t>
                      </a:r>
                    </a:p>
                  </a:txBody>
                  <a:tcPr>
                    <a:solidFill>
                      <a:srgbClr val="F9FCB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64031964"/>
                  </a:ext>
                </a:extLst>
              </a:tr>
              <a:tr h="527064">
                <a:tc>
                  <a:txBody>
                    <a:bodyPr/>
                    <a:lstStyle/>
                    <a:p>
                      <a:r>
                        <a:rPr lang="ru-RU" b="1" dirty="0"/>
                        <a:t>Ожирение </a:t>
                      </a:r>
                      <a:r>
                        <a:rPr lang="en-US" b="1" dirty="0"/>
                        <a:t>I </a:t>
                      </a:r>
                      <a:r>
                        <a:rPr lang="ru-RU" b="1" dirty="0"/>
                        <a:t>степени</a:t>
                      </a:r>
                    </a:p>
                  </a:txBody>
                  <a:tcPr>
                    <a:solidFill>
                      <a:srgbClr val="FEBD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30,0 – 34,9</a:t>
                      </a:r>
                      <a:endParaRPr lang="ru-RU" b="1" dirty="0"/>
                    </a:p>
                  </a:txBody>
                  <a:tcPr>
                    <a:solidFill>
                      <a:srgbClr val="FEBDB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Высокий</a:t>
                      </a:r>
                    </a:p>
                  </a:txBody>
                  <a:tcPr>
                    <a:solidFill>
                      <a:srgbClr val="FEBDB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30849434"/>
                  </a:ext>
                </a:extLst>
              </a:tr>
              <a:tr h="527064">
                <a:tc>
                  <a:txBody>
                    <a:bodyPr/>
                    <a:lstStyle/>
                    <a:p>
                      <a:r>
                        <a:rPr lang="ru-RU" b="1" dirty="0"/>
                        <a:t>Ожирение </a:t>
                      </a:r>
                      <a:r>
                        <a:rPr lang="en-US" b="1" dirty="0"/>
                        <a:t>II </a:t>
                      </a:r>
                      <a:r>
                        <a:rPr lang="ru-RU" b="1" dirty="0"/>
                        <a:t>степени</a:t>
                      </a:r>
                    </a:p>
                  </a:txBody>
                  <a:tcPr>
                    <a:solidFill>
                      <a:srgbClr val="FD65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35,0 – 39,9</a:t>
                      </a:r>
                    </a:p>
                  </a:txBody>
                  <a:tcPr>
                    <a:solidFill>
                      <a:srgbClr val="FD655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Очень высокий</a:t>
                      </a:r>
                    </a:p>
                  </a:txBody>
                  <a:tcPr>
                    <a:solidFill>
                      <a:srgbClr val="FD655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12898077"/>
                  </a:ext>
                </a:extLst>
              </a:tr>
              <a:tr h="764913">
                <a:tc>
                  <a:txBody>
                    <a:bodyPr/>
                    <a:lstStyle/>
                    <a:p>
                      <a:r>
                        <a:rPr lang="ru-RU" b="1" dirty="0"/>
                        <a:t>Ожирение </a:t>
                      </a:r>
                      <a:r>
                        <a:rPr lang="en-US" b="1" dirty="0"/>
                        <a:t>III </a:t>
                      </a:r>
                      <a:r>
                        <a:rPr lang="ru-RU" b="1" dirty="0"/>
                        <a:t>степени</a:t>
                      </a:r>
                    </a:p>
                  </a:txBody>
                  <a:tcPr>
                    <a:solidFill>
                      <a:srgbClr val="F42A0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≥</a:t>
                      </a:r>
                      <a:r>
                        <a:rPr lang="en-US" b="1" dirty="0"/>
                        <a:t> 40</a:t>
                      </a:r>
                      <a:endParaRPr lang="ru-RU" b="1" dirty="0"/>
                    </a:p>
                  </a:txBody>
                  <a:tcPr>
                    <a:solidFill>
                      <a:srgbClr val="F42A02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b="1" dirty="0"/>
                        <a:t>Чрезвычайно высокий</a:t>
                      </a:r>
                    </a:p>
                  </a:txBody>
                  <a:tcPr>
                    <a:solidFill>
                      <a:srgbClr val="F42A0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9820168"/>
                  </a:ext>
                </a:extLst>
              </a:tr>
            </a:tbl>
          </a:graphicData>
        </a:graphic>
      </p:graphicFrame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F4163CA6-9A6A-4996-833B-9EBE40CC82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5126" y="451557"/>
            <a:ext cx="9326208" cy="1377244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/>
              <a:t>Риск ССЗ в зависимости от индекса массы тела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EDDFF19-719F-4CA4-B3E4-0435C0ACE4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02161" y="129109"/>
            <a:ext cx="2389839" cy="181676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4376A6E-3222-4C60-9F1C-A10AC7D65CF7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264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4201FC24-8C59-4C9F-8C6C-29E1DEA9F0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9860" y="2609950"/>
            <a:ext cx="2589021" cy="29911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/>
              <a:t>Артериальная гипертония – это периодическое или стойкое повышение АД до 140/90 мм рт. ст.  и выше</a:t>
            </a:r>
          </a:p>
          <a:p>
            <a:endParaRPr lang="ru-RU" sz="240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A13B6C7-B2DB-4E98-B7DE-FDD20077EB5B}"/>
              </a:ext>
            </a:extLst>
          </p:cNvPr>
          <p:cNvSpPr txBox="1">
            <a:spLocks/>
          </p:cNvSpPr>
          <p:nvPr/>
        </p:nvSpPr>
        <p:spPr>
          <a:xfrm>
            <a:off x="504991" y="359303"/>
            <a:ext cx="9109272" cy="15710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/>
              <a:t>Артериальная гипертония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3067F2E9-52C5-44C4-A75C-454DD8E236A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/>
          <a:stretch/>
        </p:blipFill>
        <p:spPr bwMode="auto">
          <a:xfrm>
            <a:off x="9465223" y="141111"/>
            <a:ext cx="2389925" cy="181186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2">
            <a:extLst>
              <a:ext uri="{FF2B5EF4-FFF2-40B4-BE49-F238E27FC236}">
                <a16:creationId xmlns:a16="http://schemas.microsoft.com/office/drawing/2014/main" id="{F3D68E30-F9A1-4D26-A0C3-C1A7CE4D51DD}"/>
              </a:ext>
            </a:extLst>
          </p:cNvPr>
          <p:cNvGrpSpPr>
            <a:grpSpLocks/>
          </p:cNvGrpSpPr>
          <p:nvPr/>
        </p:nvGrpSpPr>
        <p:grpSpPr bwMode="auto">
          <a:xfrm>
            <a:off x="3247693" y="2257778"/>
            <a:ext cx="8573589" cy="4378960"/>
            <a:chOff x="-3" y="400"/>
            <a:chExt cx="3978" cy="2510"/>
          </a:xfrm>
        </p:grpSpPr>
        <p:grpSp>
          <p:nvGrpSpPr>
            <p:cNvPr id="7" name="Group 3">
              <a:extLst>
                <a:ext uri="{FF2B5EF4-FFF2-40B4-BE49-F238E27FC236}">
                  <a16:creationId xmlns:a16="http://schemas.microsoft.com/office/drawing/2014/main" id="{1F817304-056F-477B-9B6A-C6172FE4B90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403"/>
              <a:ext cx="3972" cy="2504"/>
              <a:chOff x="0" y="403"/>
              <a:chExt cx="3972" cy="2504"/>
            </a:xfrm>
          </p:grpSpPr>
          <p:grpSp>
            <p:nvGrpSpPr>
              <p:cNvPr id="9" name="Group 4">
                <a:extLst>
                  <a:ext uri="{FF2B5EF4-FFF2-40B4-BE49-F238E27FC236}">
                    <a16:creationId xmlns:a16="http://schemas.microsoft.com/office/drawing/2014/main" id="{C989B120-837C-48B2-B5AB-049FDD70D22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403"/>
                <a:ext cx="1774" cy="489"/>
                <a:chOff x="0" y="403"/>
                <a:chExt cx="1774" cy="489"/>
              </a:xfrm>
            </p:grpSpPr>
            <p:sp>
              <p:nvSpPr>
                <p:cNvPr id="61" name="Rectangle 5">
                  <a:extLst>
                    <a:ext uri="{FF2B5EF4-FFF2-40B4-BE49-F238E27FC236}">
                      <a16:creationId xmlns:a16="http://schemas.microsoft.com/office/drawing/2014/main" id="{35F3A310-1508-4510-A91A-DDC0E0FA63F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403"/>
                  <a:ext cx="1688" cy="489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>
                    <a:defRPr/>
                  </a:pPr>
                  <a:r>
                    <a:rPr lang="ru-RU" altLang="ru-RU" b="1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Артериальное давление</a:t>
                  </a:r>
                  <a:r>
                    <a:rPr lang="ru-RU" altLang="ru-RU" sz="16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</a:p>
              </p:txBody>
            </p:sp>
            <p:sp>
              <p:nvSpPr>
                <p:cNvPr id="62" name="Rectangle 6">
                  <a:extLst>
                    <a:ext uri="{FF2B5EF4-FFF2-40B4-BE49-F238E27FC236}">
                      <a16:creationId xmlns:a16="http://schemas.microsoft.com/office/drawing/2014/main" id="{89EEC94E-1C5C-47E1-ABF2-A92CDC436209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403"/>
                  <a:ext cx="1774" cy="489"/>
                </a:xfrm>
                <a:prstGeom prst="rect">
                  <a:avLst/>
                </a:prstGeom>
                <a:noFill/>
                <a:ln w="5715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10000"/>
                    <a:buFont typeface="Wingdings" panose="05000000000000000000" pitchFamily="2" charset="2"/>
                    <a:buBlip>
                      <a:blip r:embed="rId3"/>
                    </a:buBlip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6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95000"/>
                    <a:buFont typeface="Wingdings" panose="05000000000000000000" pitchFamily="2" charset="2"/>
                    <a:buChar char="w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ru-RU" altLang="ru-RU" sz="2400"/>
                </a:p>
              </p:txBody>
            </p:sp>
          </p:grpSp>
          <p:grpSp>
            <p:nvGrpSpPr>
              <p:cNvPr id="10" name="Group 7">
                <a:extLst>
                  <a:ext uri="{FF2B5EF4-FFF2-40B4-BE49-F238E27FC236}">
                    <a16:creationId xmlns:a16="http://schemas.microsoft.com/office/drawing/2014/main" id="{5EE440DD-E7EB-4A83-9044-5238AE977C3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4" y="403"/>
                <a:ext cx="1050" cy="489"/>
                <a:chOff x="1774" y="403"/>
                <a:chExt cx="1050" cy="489"/>
              </a:xfrm>
            </p:grpSpPr>
            <p:sp>
              <p:nvSpPr>
                <p:cNvPr id="59" name="Rectangle 8">
                  <a:extLst>
                    <a:ext uri="{FF2B5EF4-FFF2-40B4-BE49-F238E27FC236}">
                      <a16:creationId xmlns:a16="http://schemas.microsoft.com/office/drawing/2014/main" id="{55BC8E2E-77CE-462D-8906-EE0F9DC7D1D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17" y="403"/>
                  <a:ext cx="964" cy="489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 bIns="0"/>
                <a:lstStyle/>
                <a:p>
                  <a:pPr algn="ctr" eaLnBrk="1" hangingPunct="1">
                    <a:defRPr/>
                  </a:pPr>
                  <a:r>
                    <a:rPr lang="ru-RU" altLang="ru-RU" sz="1800" b="1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Систолическое</a:t>
                  </a:r>
                </a:p>
                <a:p>
                  <a:pPr algn="ctr" eaLnBrk="1" hangingPunct="1">
                    <a:defRPr/>
                  </a:pPr>
                  <a:r>
                    <a:rPr lang="ru-RU" altLang="ru-RU" sz="1800" b="1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 АД, мм </a:t>
                  </a:r>
                  <a:r>
                    <a:rPr lang="ru-RU" altLang="ru-RU" sz="1800" b="1" dirty="0" err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рт.ст</a:t>
                  </a:r>
                  <a:r>
                    <a:rPr lang="ru-RU" altLang="ru-RU" sz="1800" b="1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panose="020B0604020202020204" pitchFamily="34" charset="0"/>
                      <a:cs typeface="Arial" panose="020B0604020202020204" pitchFamily="34" charset="0"/>
                    </a:rPr>
                    <a:t>.</a:t>
                  </a:r>
                </a:p>
                <a:p>
                  <a:pPr algn="just">
                    <a:defRPr/>
                  </a:pPr>
                  <a:endParaRPr lang="ru-RU" altLang="ru-RU" sz="1600" b="1"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60" name="Rectangle 9">
                  <a:extLst>
                    <a:ext uri="{FF2B5EF4-FFF2-40B4-BE49-F238E27FC236}">
                      <a16:creationId xmlns:a16="http://schemas.microsoft.com/office/drawing/2014/main" id="{B36B53EB-6D14-4C5F-BE30-9ABB04A365E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74" y="403"/>
                  <a:ext cx="1050" cy="489"/>
                </a:xfrm>
                <a:prstGeom prst="rect">
                  <a:avLst/>
                </a:prstGeom>
                <a:noFill/>
                <a:ln w="5715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10000"/>
                    <a:buFont typeface="Wingdings" panose="05000000000000000000" pitchFamily="2" charset="2"/>
                    <a:buBlip>
                      <a:blip r:embed="rId3"/>
                    </a:buBlip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6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95000"/>
                    <a:buFont typeface="Wingdings" panose="05000000000000000000" pitchFamily="2" charset="2"/>
                    <a:buChar char="w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ru-RU" altLang="ru-RU" sz="2400"/>
                </a:p>
              </p:txBody>
            </p:sp>
          </p:grpSp>
          <p:grpSp>
            <p:nvGrpSpPr>
              <p:cNvPr id="11" name="Group 10">
                <a:extLst>
                  <a:ext uri="{FF2B5EF4-FFF2-40B4-BE49-F238E27FC236}">
                    <a16:creationId xmlns:a16="http://schemas.microsoft.com/office/drawing/2014/main" id="{ED247F3C-BA9E-4B6C-90CE-C01FAFCA8A9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24" y="403"/>
                <a:ext cx="1148" cy="489"/>
                <a:chOff x="2824" y="403"/>
                <a:chExt cx="1148" cy="489"/>
              </a:xfrm>
            </p:grpSpPr>
            <p:sp>
              <p:nvSpPr>
                <p:cNvPr id="57" name="Rectangle 11">
                  <a:extLst>
                    <a:ext uri="{FF2B5EF4-FFF2-40B4-BE49-F238E27FC236}">
                      <a16:creationId xmlns:a16="http://schemas.microsoft.com/office/drawing/2014/main" id="{6C743DBD-2FC0-4930-BD5A-71E2691FB9A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67" y="403"/>
                  <a:ext cx="1062" cy="489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>
                    <a:defRPr/>
                  </a:pPr>
                  <a:r>
                    <a:rPr lang="ru-RU" altLang="ru-RU" sz="1800" b="1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Диастолическое АД, </a:t>
                  </a:r>
                  <a:r>
                    <a:rPr lang="ru-RU" altLang="ru-RU" sz="1800" b="1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panose="020B0604020202020204" pitchFamily="34" charset="0"/>
                    </a:rPr>
                    <a:t>мм </a:t>
                  </a:r>
                  <a:r>
                    <a:rPr lang="ru-RU" altLang="ru-RU" sz="1800" b="1" dirty="0" err="1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panose="020B0604020202020204" pitchFamily="34" charset="0"/>
                    </a:rPr>
                    <a:t>рт.ст</a:t>
                  </a:r>
                  <a:r>
                    <a:rPr lang="ru-RU" altLang="ru-RU" sz="1800" b="1" dirty="0">
                      <a:effectLst>
                        <a:outerShdw blurRad="38100" dist="38100" dir="2700000" algn="tl">
                          <a:srgbClr val="C0C0C0"/>
                        </a:outerShdw>
                      </a:effectLst>
                      <a:latin typeface="Arial" panose="020B0604020202020204" pitchFamily="34" charset="0"/>
                    </a:rPr>
                    <a:t>.</a:t>
                  </a:r>
                </a:p>
                <a:p>
                  <a:pPr algn="ctr">
                    <a:defRPr/>
                  </a:pPr>
                  <a:endParaRPr lang="ru-RU" altLang="ru-RU" sz="18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8" name="Rectangle 12">
                  <a:extLst>
                    <a:ext uri="{FF2B5EF4-FFF2-40B4-BE49-F238E27FC236}">
                      <a16:creationId xmlns:a16="http://schemas.microsoft.com/office/drawing/2014/main" id="{E1F76A7D-18C2-4F7F-8E57-E6E910EEEA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24" y="403"/>
                  <a:ext cx="1148" cy="489"/>
                </a:xfrm>
                <a:prstGeom prst="rect">
                  <a:avLst/>
                </a:prstGeom>
                <a:noFill/>
                <a:ln w="5715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10000"/>
                    <a:buFont typeface="Wingdings" panose="05000000000000000000" pitchFamily="2" charset="2"/>
                    <a:buBlip>
                      <a:blip r:embed="rId3"/>
                    </a:buBlip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6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95000"/>
                    <a:buFont typeface="Wingdings" panose="05000000000000000000" pitchFamily="2" charset="2"/>
                    <a:buChar char="w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ru-RU" altLang="ru-RU" sz="2400"/>
                </a:p>
              </p:txBody>
            </p:sp>
          </p:grpSp>
          <p:grpSp>
            <p:nvGrpSpPr>
              <p:cNvPr id="12" name="Group 13">
                <a:extLst>
                  <a:ext uri="{FF2B5EF4-FFF2-40B4-BE49-F238E27FC236}">
                    <a16:creationId xmlns:a16="http://schemas.microsoft.com/office/drawing/2014/main" id="{02840796-0C04-4CEE-8453-6497CE55B38D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892"/>
                <a:ext cx="1774" cy="403"/>
                <a:chOff x="0" y="892"/>
                <a:chExt cx="1774" cy="403"/>
              </a:xfrm>
            </p:grpSpPr>
            <p:sp>
              <p:nvSpPr>
                <p:cNvPr id="55" name="Rectangle 14">
                  <a:extLst>
                    <a:ext uri="{FF2B5EF4-FFF2-40B4-BE49-F238E27FC236}">
                      <a16:creationId xmlns:a16="http://schemas.microsoft.com/office/drawing/2014/main" id="{735A4718-96A5-405C-B789-5042E5C7EF6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892"/>
                  <a:ext cx="1688" cy="403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1" hangingPunct="1">
                    <a:defRPr/>
                  </a:pPr>
                  <a:r>
                    <a:rPr lang="ru-RU" altLang="ru-RU" sz="2000" b="1" dirty="0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Нормальное</a:t>
                  </a:r>
                </a:p>
                <a:p>
                  <a:pPr>
                    <a:defRPr/>
                  </a:pPr>
                  <a:endParaRPr lang="ru-RU" altLang="ru-RU" sz="18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56" name="Rectangle 15">
                  <a:extLst>
                    <a:ext uri="{FF2B5EF4-FFF2-40B4-BE49-F238E27FC236}">
                      <a16:creationId xmlns:a16="http://schemas.microsoft.com/office/drawing/2014/main" id="{02423F2F-161B-4F30-9329-A0011BCE4A6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892"/>
                  <a:ext cx="1774" cy="403"/>
                </a:xfrm>
                <a:prstGeom prst="rect">
                  <a:avLst/>
                </a:prstGeom>
                <a:noFill/>
                <a:ln w="5715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10000"/>
                    <a:buFont typeface="Wingdings" panose="05000000000000000000" pitchFamily="2" charset="2"/>
                    <a:buBlip>
                      <a:blip r:embed="rId3"/>
                    </a:buBlip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6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95000"/>
                    <a:buFont typeface="Wingdings" panose="05000000000000000000" pitchFamily="2" charset="2"/>
                    <a:buChar char="w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ru-RU" altLang="ru-RU" sz="2400"/>
                </a:p>
              </p:txBody>
            </p:sp>
          </p:grpSp>
          <p:grpSp>
            <p:nvGrpSpPr>
              <p:cNvPr id="13" name="Group 16">
                <a:extLst>
                  <a:ext uri="{FF2B5EF4-FFF2-40B4-BE49-F238E27FC236}">
                    <a16:creationId xmlns:a16="http://schemas.microsoft.com/office/drawing/2014/main" id="{24265BEA-B453-4AE3-AA25-D8CE7C4BE13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4" y="892"/>
                <a:ext cx="1050" cy="404"/>
                <a:chOff x="1774" y="892"/>
                <a:chExt cx="1050" cy="404"/>
              </a:xfrm>
            </p:grpSpPr>
            <p:sp>
              <p:nvSpPr>
                <p:cNvPr id="53" name="Rectangle 17">
                  <a:extLst>
                    <a:ext uri="{FF2B5EF4-FFF2-40B4-BE49-F238E27FC236}">
                      <a16:creationId xmlns:a16="http://schemas.microsoft.com/office/drawing/2014/main" id="{2FEDC2C3-B633-4DBD-BFFE-FC544208610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23" y="893"/>
                  <a:ext cx="964" cy="403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>
                    <a:defRPr/>
                  </a:pPr>
                  <a:r>
                    <a:rPr lang="ru-RU" altLang="ru-RU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&lt;130</a:t>
                  </a:r>
                </a:p>
                <a:p>
                  <a:pPr algn="ctr">
                    <a:defRPr/>
                  </a:pPr>
                  <a:endParaRPr lang="ru-RU" altLang="ru-RU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4" name="Rectangle 18">
                  <a:extLst>
                    <a:ext uri="{FF2B5EF4-FFF2-40B4-BE49-F238E27FC236}">
                      <a16:creationId xmlns:a16="http://schemas.microsoft.com/office/drawing/2014/main" id="{28A4B1F9-0EB6-4D5D-BB35-B4A9AF746EA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74" y="892"/>
                  <a:ext cx="1050" cy="403"/>
                </a:xfrm>
                <a:prstGeom prst="rect">
                  <a:avLst/>
                </a:prstGeom>
                <a:noFill/>
                <a:ln w="5715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10000"/>
                    <a:buFont typeface="Wingdings" panose="05000000000000000000" pitchFamily="2" charset="2"/>
                    <a:buBlip>
                      <a:blip r:embed="rId3"/>
                    </a:buBlip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6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95000"/>
                    <a:buFont typeface="Wingdings" panose="05000000000000000000" pitchFamily="2" charset="2"/>
                    <a:buChar char="w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ru-RU" altLang="ru-RU" sz="2400"/>
                </a:p>
              </p:txBody>
            </p:sp>
          </p:grpSp>
          <p:grpSp>
            <p:nvGrpSpPr>
              <p:cNvPr id="14" name="Group 19">
                <a:extLst>
                  <a:ext uri="{FF2B5EF4-FFF2-40B4-BE49-F238E27FC236}">
                    <a16:creationId xmlns:a16="http://schemas.microsoft.com/office/drawing/2014/main" id="{BE25F7E3-529C-4915-A5DC-E0FE70CD21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24" y="892"/>
                <a:ext cx="1148" cy="403"/>
                <a:chOff x="2824" y="892"/>
                <a:chExt cx="1148" cy="403"/>
              </a:xfrm>
            </p:grpSpPr>
            <p:sp>
              <p:nvSpPr>
                <p:cNvPr id="52" name="Rectangle 21">
                  <a:extLst>
                    <a:ext uri="{FF2B5EF4-FFF2-40B4-BE49-F238E27FC236}">
                      <a16:creationId xmlns:a16="http://schemas.microsoft.com/office/drawing/2014/main" id="{840A5900-B870-4035-B673-02BBAA5477F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24" y="892"/>
                  <a:ext cx="1148" cy="403"/>
                </a:xfrm>
                <a:prstGeom prst="rect">
                  <a:avLst/>
                </a:prstGeom>
                <a:solidFill>
                  <a:schemeClr val="accent3">
                    <a:lumMod val="60000"/>
                    <a:lumOff val="40000"/>
                  </a:schemeClr>
                </a:solidFill>
                <a:ln w="5715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10000"/>
                    <a:buFont typeface="Wingdings" panose="05000000000000000000" pitchFamily="2" charset="2"/>
                    <a:buBlip>
                      <a:blip r:embed="rId3"/>
                    </a:buBlip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6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95000"/>
                    <a:buFont typeface="Wingdings" panose="05000000000000000000" pitchFamily="2" charset="2"/>
                    <a:buChar char="w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ru-RU" altLang="ru-RU" sz="2400"/>
                </a:p>
              </p:txBody>
            </p:sp>
            <p:sp>
              <p:nvSpPr>
                <p:cNvPr id="51" name="Rectangle 20">
                  <a:extLst>
                    <a:ext uri="{FF2B5EF4-FFF2-40B4-BE49-F238E27FC236}">
                      <a16:creationId xmlns:a16="http://schemas.microsoft.com/office/drawing/2014/main" id="{9C7A5033-DFA0-445B-AC42-EBDCF43D76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67" y="892"/>
                  <a:ext cx="1062" cy="403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>
                    <a:defRPr/>
                  </a:pPr>
                  <a:r>
                    <a:rPr lang="ru-RU" altLang="ru-RU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&lt;85</a:t>
                  </a:r>
                </a:p>
                <a:p>
                  <a:pPr algn="ctr">
                    <a:defRPr/>
                  </a:pPr>
                  <a:endParaRPr lang="ru-RU" altLang="ru-RU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5" name="Group 22">
                <a:extLst>
                  <a:ext uri="{FF2B5EF4-FFF2-40B4-BE49-F238E27FC236}">
                    <a16:creationId xmlns:a16="http://schemas.microsoft.com/office/drawing/2014/main" id="{520EDBDD-53DB-4A3E-A166-6D4D654C521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295"/>
                <a:ext cx="1774" cy="403"/>
                <a:chOff x="0" y="1295"/>
                <a:chExt cx="1774" cy="403"/>
              </a:xfrm>
            </p:grpSpPr>
            <p:sp>
              <p:nvSpPr>
                <p:cNvPr id="49" name="Rectangle 23">
                  <a:extLst>
                    <a:ext uri="{FF2B5EF4-FFF2-40B4-BE49-F238E27FC236}">
                      <a16:creationId xmlns:a16="http://schemas.microsoft.com/office/drawing/2014/main" id="{B652E29B-F8C3-4ED2-B30B-E0E8AE4F89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1295"/>
                  <a:ext cx="1688" cy="404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1" hangingPunct="1">
                    <a:defRPr/>
                  </a:pPr>
                  <a:r>
                    <a:rPr lang="ru-RU" altLang="ru-RU" sz="2000" b="1" dirty="0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Высокое нормальное</a:t>
                  </a:r>
                </a:p>
                <a:p>
                  <a:pPr>
                    <a:defRPr/>
                  </a:pPr>
                  <a:endParaRPr lang="ru-RU" altLang="ru-RU" sz="1400" dirty="0"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50" name="Rectangle 24">
                  <a:extLst>
                    <a:ext uri="{FF2B5EF4-FFF2-40B4-BE49-F238E27FC236}">
                      <a16:creationId xmlns:a16="http://schemas.microsoft.com/office/drawing/2014/main" id="{0E2D793D-901D-4FAA-828F-4EE2B86015E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295"/>
                  <a:ext cx="1774" cy="403"/>
                </a:xfrm>
                <a:prstGeom prst="rect">
                  <a:avLst/>
                </a:prstGeom>
                <a:noFill/>
                <a:ln w="5715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10000"/>
                    <a:buFont typeface="Wingdings" panose="05000000000000000000" pitchFamily="2" charset="2"/>
                    <a:buBlip>
                      <a:blip r:embed="rId3"/>
                    </a:buBlip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6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95000"/>
                    <a:buFont typeface="Wingdings" panose="05000000000000000000" pitchFamily="2" charset="2"/>
                    <a:buChar char="w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ru-RU" altLang="ru-RU" sz="2400"/>
                </a:p>
              </p:txBody>
            </p:sp>
          </p:grpSp>
          <p:grpSp>
            <p:nvGrpSpPr>
              <p:cNvPr id="16" name="Group 25">
                <a:extLst>
                  <a:ext uri="{FF2B5EF4-FFF2-40B4-BE49-F238E27FC236}">
                    <a16:creationId xmlns:a16="http://schemas.microsoft.com/office/drawing/2014/main" id="{80AF653D-514E-426D-8A3A-8B854D6F06F5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4" y="1295"/>
                <a:ext cx="1050" cy="403"/>
                <a:chOff x="1774" y="1295"/>
                <a:chExt cx="1050" cy="403"/>
              </a:xfrm>
            </p:grpSpPr>
            <p:sp>
              <p:nvSpPr>
                <p:cNvPr id="48" name="Rectangle 27">
                  <a:extLst>
                    <a:ext uri="{FF2B5EF4-FFF2-40B4-BE49-F238E27FC236}">
                      <a16:creationId xmlns:a16="http://schemas.microsoft.com/office/drawing/2014/main" id="{C1648A02-E05D-4D1B-888D-2CF867DCF7C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74" y="1295"/>
                  <a:ext cx="1050" cy="403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5715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10000"/>
                    <a:buFont typeface="Wingdings" panose="05000000000000000000" pitchFamily="2" charset="2"/>
                    <a:buBlip>
                      <a:blip r:embed="rId3"/>
                    </a:buBlip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6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95000"/>
                    <a:buFont typeface="Wingdings" panose="05000000000000000000" pitchFamily="2" charset="2"/>
                    <a:buChar char="w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ru-RU" altLang="ru-RU" sz="2400"/>
                </a:p>
              </p:txBody>
            </p:sp>
            <p:sp>
              <p:nvSpPr>
                <p:cNvPr id="47" name="Rectangle 26">
                  <a:extLst>
                    <a:ext uri="{FF2B5EF4-FFF2-40B4-BE49-F238E27FC236}">
                      <a16:creationId xmlns:a16="http://schemas.microsoft.com/office/drawing/2014/main" id="{B30B709A-4797-46E8-A598-AA26F3C9689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17" y="1295"/>
                  <a:ext cx="964" cy="404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>
                    <a:defRPr/>
                  </a:pPr>
                  <a:r>
                    <a:rPr lang="ru-RU" altLang="ru-RU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130</a:t>
                  </a:r>
                  <a:r>
                    <a:rPr lang="ru-RU" altLang="ru-RU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–</a:t>
                  </a:r>
                  <a:r>
                    <a:rPr lang="ru-RU" altLang="ru-RU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139</a:t>
                  </a:r>
                </a:p>
                <a:p>
                  <a:pPr algn="ctr">
                    <a:defRPr/>
                  </a:pPr>
                  <a:endParaRPr lang="ru-RU" altLang="ru-RU" sz="1800"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17" name="Group 28">
                <a:extLst>
                  <a:ext uri="{FF2B5EF4-FFF2-40B4-BE49-F238E27FC236}">
                    <a16:creationId xmlns:a16="http://schemas.microsoft.com/office/drawing/2014/main" id="{172A3591-E133-44EF-9905-F866F5AEE66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24" y="1295"/>
                <a:ext cx="1148" cy="403"/>
                <a:chOff x="2824" y="1295"/>
                <a:chExt cx="1148" cy="403"/>
              </a:xfrm>
            </p:grpSpPr>
            <p:sp>
              <p:nvSpPr>
                <p:cNvPr id="45" name="Rectangle 29">
                  <a:extLst>
                    <a:ext uri="{FF2B5EF4-FFF2-40B4-BE49-F238E27FC236}">
                      <a16:creationId xmlns:a16="http://schemas.microsoft.com/office/drawing/2014/main" id="{51E9BCBF-1773-4BD7-9BD9-8B1AC241871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67" y="1295"/>
                  <a:ext cx="1062" cy="404"/>
                </a:xfrm>
                <a:prstGeom prst="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>
                    <a:defRPr/>
                  </a:pPr>
                  <a:r>
                    <a:rPr lang="ru-RU" altLang="ru-RU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85</a:t>
                  </a:r>
                  <a:r>
                    <a:rPr lang="ru-RU" altLang="ru-RU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–</a:t>
                  </a:r>
                  <a:r>
                    <a:rPr lang="ru-RU" altLang="ru-RU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89</a:t>
                  </a:r>
                </a:p>
                <a:p>
                  <a:pPr algn="ctr">
                    <a:defRPr/>
                  </a:pPr>
                  <a:endParaRPr lang="ru-RU" altLang="ru-RU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  <p:sp>
              <p:nvSpPr>
                <p:cNvPr id="46" name="Rectangle 30">
                  <a:extLst>
                    <a:ext uri="{FF2B5EF4-FFF2-40B4-BE49-F238E27FC236}">
                      <a16:creationId xmlns:a16="http://schemas.microsoft.com/office/drawing/2014/main" id="{FE875C26-B47A-4AEA-B5A2-EC60928EA8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24" y="1295"/>
                  <a:ext cx="1148" cy="403"/>
                </a:xfrm>
                <a:prstGeom prst="rect">
                  <a:avLst/>
                </a:prstGeom>
                <a:noFill/>
                <a:ln w="5715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10000"/>
                    <a:buFont typeface="Wingdings" panose="05000000000000000000" pitchFamily="2" charset="2"/>
                    <a:buBlip>
                      <a:blip r:embed="rId3"/>
                    </a:buBlip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6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95000"/>
                    <a:buFont typeface="Wingdings" panose="05000000000000000000" pitchFamily="2" charset="2"/>
                    <a:buChar char="w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ru-RU" altLang="ru-RU" sz="2400"/>
                </a:p>
              </p:txBody>
            </p:sp>
          </p:grpSp>
          <p:grpSp>
            <p:nvGrpSpPr>
              <p:cNvPr id="18" name="Group 31">
                <a:extLst>
                  <a:ext uri="{FF2B5EF4-FFF2-40B4-BE49-F238E27FC236}">
                    <a16:creationId xmlns:a16="http://schemas.microsoft.com/office/drawing/2014/main" id="{775D5522-CE4F-47FD-8D3C-F530428DB7E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1698"/>
                <a:ext cx="1774" cy="403"/>
                <a:chOff x="0" y="1698"/>
                <a:chExt cx="1774" cy="403"/>
              </a:xfrm>
            </p:grpSpPr>
            <p:sp>
              <p:nvSpPr>
                <p:cNvPr id="43" name="Rectangle 32">
                  <a:extLst>
                    <a:ext uri="{FF2B5EF4-FFF2-40B4-BE49-F238E27FC236}">
                      <a16:creationId xmlns:a16="http://schemas.microsoft.com/office/drawing/2014/main" id="{2259F0D8-47E3-4684-82C6-78AC9936A3A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1698"/>
                  <a:ext cx="1688" cy="403"/>
                </a:xfrm>
                <a:prstGeom prst="rect">
                  <a:avLst/>
                </a:prstGeom>
                <a:solidFill>
                  <a:srgbClr val="FFFF00"/>
                </a:solidFill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1" hangingPunct="1">
                    <a:defRPr/>
                  </a:pPr>
                  <a:r>
                    <a:rPr lang="en-US" altLang="ru-RU" sz="2000" b="1" dirty="0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I</a:t>
                  </a:r>
                  <a:r>
                    <a:rPr lang="ru-RU" altLang="ru-RU" sz="2000" b="1" dirty="0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 степень гипертонии (мягкая)</a:t>
                  </a:r>
                </a:p>
                <a:p>
                  <a:pPr>
                    <a:defRPr/>
                  </a:pPr>
                  <a:endParaRPr lang="ru-RU" altLang="ru-RU" sz="20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Arial" panose="020B0604020202020204" pitchFamily="34" charset="0"/>
                  </a:endParaRPr>
                </a:p>
              </p:txBody>
            </p:sp>
            <p:sp>
              <p:nvSpPr>
                <p:cNvPr id="44" name="Rectangle 33">
                  <a:extLst>
                    <a:ext uri="{FF2B5EF4-FFF2-40B4-BE49-F238E27FC236}">
                      <a16:creationId xmlns:a16="http://schemas.microsoft.com/office/drawing/2014/main" id="{4BEA8A66-4D49-40A7-AC6C-9084141ACB5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1698"/>
                  <a:ext cx="1774" cy="403"/>
                </a:xfrm>
                <a:prstGeom prst="rect">
                  <a:avLst/>
                </a:prstGeom>
                <a:noFill/>
                <a:ln w="5715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10000"/>
                    <a:buFont typeface="Wingdings" panose="05000000000000000000" pitchFamily="2" charset="2"/>
                    <a:buBlip>
                      <a:blip r:embed="rId3"/>
                    </a:buBlip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6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95000"/>
                    <a:buFont typeface="Wingdings" panose="05000000000000000000" pitchFamily="2" charset="2"/>
                    <a:buChar char="w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ru-RU" altLang="ru-RU" sz="2400"/>
                </a:p>
              </p:txBody>
            </p:sp>
          </p:grpSp>
          <p:grpSp>
            <p:nvGrpSpPr>
              <p:cNvPr id="19" name="Group 34">
                <a:extLst>
                  <a:ext uri="{FF2B5EF4-FFF2-40B4-BE49-F238E27FC236}">
                    <a16:creationId xmlns:a16="http://schemas.microsoft.com/office/drawing/2014/main" id="{7E5582A7-5025-4C85-9F2C-1AA1BCD542C6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4" y="1698"/>
                <a:ext cx="1050" cy="403"/>
                <a:chOff x="1774" y="1698"/>
                <a:chExt cx="1050" cy="403"/>
              </a:xfrm>
            </p:grpSpPr>
            <p:sp>
              <p:nvSpPr>
                <p:cNvPr id="42" name="Rectangle 36">
                  <a:extLst>
                    <a:ext uri="{FF2B5EF4-FFF2-40B4-BE49-F238E27FC236}">
                      <a16:creationId xmlns:a16="http://schemas.microsoft.com/office/drawing/2014/main" id="{0E544121-F807-41F3-98FC-B462019F377F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74" y="1698"/>
                  <a:ext cx="1050" cy="403"/>
                </a:xfrm>
                <a:prstGeom prst="rect">
                  <a:avLst/>
                </a:prstGeom>
                <a:solidFill>
                  <a:srgbClr val="FFFF00"/>
                </a:solidFill>
                <a:ln w="5715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10000"/>
                    <a:buFont typeface="Wingdings" panose="05000000000000000000" pitchFamily="2" charset="2"/>
                    <a:buBlip>
                      <a:blip r:embed="rId3"/>
                    </a:buBlip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6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95000"/>
                    <a:buFont typeface="Wingdings" panose="05000000000000000000" pitchFamily="2" charset="2"/>
                    <a:buChar char="w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ru-RU" altLang="ru-RU" sz="2400"/>
                </a:p>
              </p:txBody>
            </p:sp>
            <p:sp>
              <p:nvSpPr>
                <p:cNvPr id="41" name="Rectangle 35">
                  <a:extLst>
                    <a:ext uri="{FF2B5EF4-FFF2-40B4-BE49-F238E27FC236}">
                      <a16:creationId xmlns:a16="http://schemas.microsoft.com/office/drawing/2014/main" id="{AFE45594-3083-4856-89B1-4890B5799235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17" y="1698"/>
                  <a:ext cx="964" cy="403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>
                    <a:defRPr/>
                  </a:pPr>
                  <a:r>
                    <a:rPr lang="ru-RU" altLang="ru-RU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140</a:t>
                  </a:r>
                  <a:r>
                    <a:rPr lang="ru-RU" altLang="ru-RU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–</a:t>
                  </a:r>
                  <a:r>
                    <a:rPr lang="ru-RU" altLang="ru-RU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159</a:t>
                  </a:r>
                </a:p>
                <a:p>
                  <a:pPr algn="ctr">
                    <a:defRPr/>
                  </a:pPr>
                  <a:endParaRPr lang="ru-RU" altLang="ru-RU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0" name="Group 37">
                <a:extLst>
                  <a:ext uri="{FF2B5EF4-FFF2-40B4-BE49-F238E27FC236}">
                    <a16:creationId xmlns:a16="http://schemas.microsoft.com/office/drawing/2014/main" id="{0EEB2847-D5DB-44A1-99F6-7602220590B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24" y="1698"/>
                <a:ext cx="1148" cy="403"/>
                <a:chOff x="2824" y="1698"/>
                <a:chExt cx="1148" cy="403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877CC6B2-F781-4311-84A1-392877AD0BBB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24" y="1698"/>
                  <a:ext cx="1148" cy="403"/>
                </a:xfrm>
                <a:prstGeom prst="rect">
                  <a:avLst/>
                </a:prstGeom>
                <a:solidFill>
                  <a:srgbClr val="FFFF00"/>
                </a:solidFill>
                <a:ln w="5715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10000"/>
                    <a:buFont typeface="Wingdings" panose="05000000000000000000" pitchFamily="2" charset="2"/>
                    <a:buBlip>
                      <a:blip r:embed="rId3"/>
                    </a:buBlip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6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95000"/>
                    <a:buFont typeface="Wingdings" panose="05000000000000000000" pitchFamily="2" charset="2"/>
                    <a:buChar char="w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ru-RU" altLang="ru-RU" sz="2400"/>
                </a:p>
              </p:txBody>
            </p:sp>
            <p:sp>
              <p:nvSpPr>
                <p:cNvPr id="39" name="Rectangle 38">
                  <a:extLst>
                    <a:ext uri="{FF2B5EF4-FFF2-40B4-BE49-F238E27FC236}">
                      <a16:creationId xmlns:a16="http://schemas.microsoft.com/office/drawing/2014/main" id="{980E5DBE-06A2-405F-B048-7406EAFDF067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67" y="1698"/>
                  <a:ext cx="1062" cy="403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>
                    <a:defRPr/>
                  </a:pPr>
                  <a:r>
                    <a:rPr lang="ru-RU" altLang="ru-RU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90</a:t>
                  </a:r>
                  <a:r>
                    <a:rPr lang="ru-RU" altLang="ru-RU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–</a:t>
                  </a:r>
                  <a:r>
                    <a:rPr lang="ru-RU" altLang="ru-RU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99</a:t>
                  </a:r>
                </a:p>
                <a:p>
                  <a:pPr algn="ctr">
                    <a:defRPr/>
                  </a:pPr>
                  <a:endParaRPr lang="ru-RU" altLang="ru-RU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1" name="Group 40">
                <a:extLst>
                  <a:ext uri="{FF2B5EF4-FFF2-40B4-BE49-F238E27FC236}">
                    <a16:creationId xmlns:a16="http://schemas.microsoft.com/office/drawing/2014/main" id="{32E264D1-9F1A-45C8-B4F9-A7F43943DDFA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2101"/>
                <a:ext cx="1774" cy="403"/>
                <a:chOff x="0" y="2101"/>
                <a:chExt cx="1774" cy="403"/>
              </a:xfrm>
            </p:grpSpPr>
            <p:sp>
              <p:nvSpPr>
                <p:cNvPr id="38" name="Rectangle 42">
                  <a:extLst>
                    <a:ext uri="{FF2B5EF4-FFF2-40B4-BE49-F238E27FC236}">
                      <a16:creationId xmlns:a16="http://schemas.microsoft.com/office/drawing/2014/main" id="{ADDB94A8-73C8-4A78-8286-242A0B9EDD50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101"/>
                  <a:ext cx="1774" cy="403"/>
                </a:xfrm>
                <a:prstGeom prst="rect">
                  <a:avLst/>
                </a:prstGeom>
                <a:solidFill>
                  <a:schemeClr val="accent1"/>
                </a:solidFill>
                <a:ln w="5715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10000"/>
                    <a:buFont typeface="Wingdings" panose="05000000000000000000" pitchFamily="2" charset="2"/>
                    <a:buBlip>
                      <a:blip r:embed="rId3"/>
                    </a:buBlip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6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95000"/>
                    <a:buFont typeface="Wingdings" panose="05000000000000000000" pitchFamily="2" charset="2"/>
                    <a:buChar char="w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ru-RU" altLang="ru-RU" sz="2400"/>
                </a:p>
              </p:txBody>
            </p:sp>
            <p:sp>
              <p:nvSpPr>
                <p:cNvPr id="37" name="Rectangle 41">
                  <a:extLst>
                    <a:ext uri="{FF2B5EF4-FFF2-40B4-BE49-F238E27FC236}">
                      <a16:creationId xmlns:a16="http://schemas.microsoft.com/office/drawing/2014/main" id="{EB5C4912-5830-4B10-8DCB-D3AFD5F0B292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2101"/>
                  <a:ext cx="1688" cy="403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1" hangingPunct="1">
                    <a:defRPr/>
                  </a:pPr>
                  <a:r>
                    <a:rPr lang="en-US" altLang="ru-RU" sz="2000" b="1" dirty="0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II</a:t>
                  </a:r>
                  <a:r>
                    <a:rPr lang="ru-RU" altLang="ru-RU" sz="2000" b="1" dirty="0">
                      <a:latin typeface="Arial" panose="020B0604020202020204" pitchFamily="34" charset="0"/>
                      <a:cs typeface="Times New Roman" panose="02020603050405020304" pitchFamily="18" charset="0"/>
                    </a:rPr>
                    <a:t> степень гипертонии (умеренная)</a:t>
                  </a:r>
                </a:p>
                <a:p>
                  <a:pPr>
                    <a:defRPr/>
                  </a:pPr>
                  <a:endParaRPr lang="ru-RU" altLang="ru-RU" sz="1400" dirty="0"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2" name="Group 43">
                <a:extLst>
                  <a:ext uri="{FF2B5EF4-FFF2-40B4-BE49-F238E27FC236}">
                    <a16:creationId xmlns:a16="http://schemas.microsoft.com/office/drawing/2014/main" id="{C701BE05-FCD4-4251-9949-B8AAC8F8B3B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4" y="2101"/>
                <a:ext cx="1050" cy="403"/>
                <a:chOff x="1774" y="2101"/>
                <a:chExt cx="1050" cy="403"/>
              </a:xfrm>
            </p:grpSpPr>
            <p:sp>
              <p:nvSpPr>
                <p:cNvPr id="36" name="Rectangle 45">
                  <a:extLst>
                    <a:ext uri="{FF2B5EF4-FFF2-40B4-BE49-F238E27FC236}">
                      <a16:creationId xmlns:a16="http://schemas.microsoft.com/office/drawing/2014/main" id="{0BB491BC-A36D-4728-A91B-8642AD6314B1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74" y="2101"/>
                  <a:ext cx="1050" cy="403"/>
                </a:xfrm>
                <a:prstGeom prst="rect">
                  <a:avLst/>
                </a:prstGeom>
                <a:solidFill>
                  <a:schemeClr val="accent1"/>
                </a:solidFill>
                <a:ln w="5715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10000"/>
                    <a:buFont typeface="Wingdings" panose="05000000000000000000" pitchFamily="2" charset="2"/>
                    <a:buBlip>
                      <a:blip r:embed="rId3"/>
                    </a:buBlip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6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95000"/>
                    <a:buFont typeface="Wingdings" panose="05000000000000000000" pitchFamily="2" charset="2"/>
                    <a:buChar char="w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ru-RU" altLang="ru-RU" sz="2400"/>
                </a:p>
              </p:txBody>
            </p:sp>
            <p:sp>
              <p:nvSpPr>
                <p:cNvPr id="35" name="Rectangle 44">
                  <a:extLst>
                    <a:ext uri="{FF2B5EF4-FFF2-40B4-BE49-F238E27FC236}">
                      <a16:creationId xmlns:a16="http://schemas.microsoft.com/office/drawing/2014/main" id="{67EE50C6-A9BF-4F4E-B67F-EC3B60D3D463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17" y="2101"/>
                  <a:ext cx="964" cy="403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>
                    <a:defRPr/>
                  </a:pPr>
                  <a:r>
                    <a:rPr lang="ru-RU" altLang="ru-RU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160</a:t>
                  </a:r>
                  <a:r>
                    <a:rPr lang="ru-RU" altLang="ru-RU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–</a:t>
                  </a:r>
                  <a:r>
                    <a:rPr lang="ru-RU" altLang="ru-RU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179</a:t>
                  </a:r>
                </a:p>
                <a:p>
                  <a:pPr algn="ctr">
                    <a:defRPr/>
                  </a:pPr>
                  <a:endParaRPr lang="ru-RU" altLang="ru-RU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3" name="Group 46">
                <a:extLst>
                  <a:ext uri="{FF2B5EF4-FFF2-40B4-BE49-F238E27FC236}">
                    <a16:creationId xmlns:a16="http://schemas.microsoft.com/office/drawing/2014/main" id="{87B2FFD6-CBAA-4102-A410-5F170BF572F7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24" y="2101"/>
                <a:ext cx="1148" cy="403"/>
                <a:chOff x="2824" y="2101"/>
                <a:chExt cx="1148" cy="403"/>
              </a:xfrm>
            </p:grpSpPr>
            <p:sp>
              <p:nvSpPr>
                <p:cNvPr id="34" name="Rectangle 48">
                  <a:extLst>
                    <a:ext uri="{FF2B5EF4-FFF2-40B4-BE49-F238E27FC236}">
                      <a16:creationId xmlns:a16="http://schemas.microsoft.com/office/drawing/2014/main" id="{EC808948-5A70-46B5-9CE6-4816A9C3ED2A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24" y="2101"/>
                  <a:ext cx="1148" cy="403"/>
                </a:xfrm>
                <a:prstGeom prst="rect">
                  <a:avLst/>
                </a:prstGeom>
                <a:solidFill>
                  <a:schemeClr val="accent1"/>
                </a:solidFill>
                <a:ln w="5715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10000"/>
                    <a:buFont typeface="Wingdings" panose="05000000000000000000" pitchFamily="2" charset="2"/>
                    <a:buBlip>
                      <a:blip r:embed="rId3"/>
                    </a:buBlip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6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95000"/>
                    <a:buFont typeface="Wingdings" panose="05000000000000000000" pitchFamily="2" charset="2"/>
                    <a:buChar char="w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ru-RU" altLang="ru-RU" sz="2400"/>
                </a:p>
              </p:txBody>
            </p:sp>
            <p:sp>
              <p:nvSpPr>
                <p:cNvPr id="33" name="Rectangle 47">
                  <a:extLst>
                    <a:ext uri="{FF2B5EF4-FFF2-40B4-BE49-F238E27FC236}">
                      <a16:creationId xmlns:a16="http://schemas.microsoft.com/office/drawing/2014/main" id="{52D9C2FF-8BAA-4A61-BB6B-7A43A6E045BD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67" y="2101"/>
                  <a:ext cx="1062" cy="403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>
                    <a:defRPr/>
                  </a:pPr>
                  <a:r>
                    <a:rPr lang="ru-RU" altLang="ru-RU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100</a:t>
                  </a:r>
                  <a:r>
                    <a:rPr lang="ru-RU" altLang="ru-RU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–</a:t>
                  </a:r>
                  <a:r>
                    <a:rPr lang="ru-RU" altLang="ru-RU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109</a:t>
                  </a:r>
                </a:p>
                <a:p>
                  <a:pPr algn="ctr">
                    <a:defRPr/>
                  </a:pPr>
                  <a:endParaRPr lang="ru-RU" altLang="ru-RU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4" name="Group 49">
                <a:extLst>
                  <a:ext uri="{FF2B5EF4-FFF2-40B4-BE49-F238E27FC236}">
                    <a16:creationId xmlns:a16="http://schemas.microsoft.com/office/drawing/2014/main" id="{D5620164-3F00-4114-92A6-F06519CDD3D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0" y="2504"/>
                <a:ext cx="1774" cy="403"/>
                <a:chOff x="0" y="2504"/>
                <a:chExt cx="1774" cy="403"/>
              </a:xfrm>
            </p:grpSpPr>
            <p:sp>
              <p:nvSpPr>
                <p:cNvPr id="32" name="Rectangle 51">
                  <a:extLst>
                    <a:ext uri="{FF2B5EF4-FFF2-40B4-BE49-F238E27FC236}">
                      <a16:creationId xmlns:a16="http://schemas.microsoft.com/office/drawing/2014/main" id="{1DB3F4A4-9778-4372-8A91-7C5444B204E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0" y="2504"/>
                  <a:ext cx="1774" cy="403"/>
                </a:xfrm>
                <a:prstGeom prst="rect">
                  <a:avLst/>
                </a:prstGeom>
                <a:solidFill>
                  <a:srgbClr val="FF0000"/>
                </a:solidFill>
                <a:ln w="5715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10000"/>
                    <a:buFont typeface="Wingdings" panose="05000000000000000000" pitchFamily="2" charset="2"/>
                    <a:buBlip>
                      <a:blip r:embed="rId3"/>
                    </a:buBlip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6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95000"/>
                    <a:buFont typeface="Wingdings" panose="05000000000000000000" pitchFamily="2" charset="2"/>
                    <a:buChar char="w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ru-RU" altLang="ru-RU" sz="2400"/>
                </a:p>
              </p:txBody>
            </p:sp>
            <p:sp>
              <p:nvSpPr>
                <p:cNvPr id="31" name="Rectangle 50">
                  <a:extLst>
                    <a:ext uri="{FF2B5EF4-FFF2-40B4-BE49-F238E27FC236}">
                      <a16:creationId xmlns:a16="http://schemas.microsoft.com/office/drawing/2014/main" id="{2070ECEF-89CC-4D6C-8282-B80C1B21220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43" y="2504"/>
                  <a:ext cx="1688" cy="403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eaLnBrk="1" hangingPunct="1">
                    <a:defRPr/>
                  </a:pPr>
                  <a:r>
                    <a:rPr lang="en-US" altLang="ru-RU" sz="2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III</a:t>
                  </a:r>
                  <a:r>
                    <a:rPr lang="ru-RU" altLang="ru-RU" sz="2000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 степень гипертонии (тяжёлая)</a:t>
                  </a:r>
                </a:p>
                <a:p>
                  <a:pPr>
                    <a:defRPr/>
                  </a:pPr>
                  <a:endParaRPr lang="ru-RU" altLang="ru-RU" sz="2000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</a:endParaRPr>
                </a:p>
              </p:txBody>
            </p:sp>
          </p:grpSp>
          <p:grpSp>
            <p:nvGrpSpPr>
              <p:cNvPr id="25" name="Group 52">
                <a:extLst>
                  <a:ext uri="{FF2B5EF4-FFF2-40B4-BE49-F238E27FC236}">
                    <a16:creationId xmlns:a16="http://schemas.microsoft.com/office/drawing/2014/main" id="{5DDFA924-B694-450F-8531-50274A8EB760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774" y="2504"/>
                <a:ext cx="1050" cy="403"/>
                <a:chOff x="1774" y="2504"/>
                <a:chExt cx="1050" cy="403"/>
              </a:xfrm>
            </p:grpSpPr>
            <p:sp>
              <p:nvSpPr>
                <p:cNvPr id="30" name="Rectangle 54">
                  <a:extLst>
                    <a:ext uri="{FF2B5EF4-FFF2-40B4-BE49-F238E27FC236}">
                      <a16:creationId xmlns:a16="http://schemas.microsoft.com/office/drawing/2014/main" id="{52927CED-5D10-424C-9D0D-376E4EC2F88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774" y="2504"/>
                  <a:ext cx="1050" cy="403"/>
                </a:xfrm>
                <a:prstGeom prst="rect">
                  <a:avLst/>
                </a:prstGeom>
                <a:solidFill>
                  <a:srgbClr val="FF0000"/>
                </a:solidFill>
                <a:ln w="5715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10000"/>
                    <a:buFont typeface="Wingdings" panose="05000000000000000000" pitchFamily="2" charset="2"/>
                    <a:buBlip>
                      <a:blip r:embed="rId3"/>
                    </a:buBlip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6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95000"/>
                    <a:buFont typeface="Wingdings" panose="05000000000000000000" pitchFamily="2" charset="2"/>
                    <a:buChar char="w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ru-RU" altLang="ru-RU" sz="2400"/>
                </a:p>
              </p:txBody>
            </p:sp>
            <p:sp>
              <p:nvSpPr>
                <p:cNvPr id="29" name="Rectangle 53">
                  <a:extLst>
                    <a:ext uri="{FF2B5EF4-FFF2-40B4-BE49-F238E27FC236}">
                      <a16:creationId xmlns:a16="http://schemas.microsoft.com/office/drawing/2014/main" id="{35378FE8-752B-44D5-A417-D32D1061E698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1817" y="2504"/>
                  <a:ext cx="964" cy="403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>
                    <a:defRPr/>
                  </a:pPr>
                  <a:r>
                    <a:rPr lang="ru-RU" altLang="ru-RU" b="1" dirty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</a:t>
                  </a:r>
                  <a:r>
                    <a:rPr lang="ru-RU" altLang="ru-RU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180</a:t>
                  </a:r>
                  <a:endParaRPr lang="ru-RU" altLang="ru-RU" b="1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endParaRPr>
                </a:p>
                <a:p>
                  <a:pPr algn="ctr">
                    <a:defRPr/>
                  </a:pPr>
                  <a:endParaRPr lang="ru-RU" altLang="ru-RU" sz="1800" dirty="0"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</p:grpSp>
          <p:grpSp>
            <p:nvGrpSpPr>
              <p:cNvPr id="26" name="Group 55">
                <a:extLst>
                  <a:ext uri="{FF2B5EF4-FFF2-40B4-BE49-F238E27FC236}">
                    <a16:creationId xmlns:a16="http://schemas.microsoft.com/office/drawing/2014/main" id="{03233BEE-7378-4732-89F6-868EDFF3485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824" y="2504"/>
                <a:ext cx="1148" cy="403"/>
                <a:chOff x="2824" y="2504"/>
                <a:chExt cx="1148" cy="403"/>
              </a:xfrm>
            </p:grpSpPr>
            <p:sp>
              <p:nvSpPr>
                <p:cNvPr id="28" name="Rectangle 57">
                  <a:extLst>
                    <a:ext uri="{FF2B5EF4-FFF2-40B4-BE49-F238E27FC236}">
                      <a16:creationId xmlns:a16="http://schemas.microsoft.com/office/drawing/2014/main" id="{0C73E246-CF33-4CE4-9154-589BF17D013E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24" y="2504"/>
                  <a:ext cx="1148" cy="403"/>
                </a:xfrm>
                <a:prstGeom prst="rect">
                  <a:avLst/>
                </a:prstGeom>
                <a:solidFill>
                  <a:srgbClr val="FF0000"/>
                </a:solidFill>
                <a:ln w="57150">
                  <a:solidFill>
                    <a:srgbClr val="A0A0A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/>
                <a:lstStyle>
                  <a:lvl1pPr>
                    <a:spcBef>
                      <a:spcPct val="20000"/>
                    </a:spcBef>
                    <a:buClr>
                      <a:schemeClr val="hlink"/>
                    </a:buClr>
                    <a:buSzPct val="110000"/>
                    <a:buFont typeface="Wingdings" panose="05000000000000000000" pitchFamily="2" charset="2"/>
                    <a:buBlip>
                      <a:blip r:embed="rId3"/>
                    </a:buBlip>
                    <a:defRPr sz="32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lr>
                      <a:schemeClr val="tx1"/>
                    </a:buClr>
                    <a:buSzPct val="60000"/>
                    <a:buFont typeface="Wingdings" panose="05000000000000000000" pitchFamily="2" charset="2"/>
                    <a:buChar char="n"/>
                    <a:defRPr sz="28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lr>
                      <a:schemeClr val="hlink"/>
                    </a:buClr>
                    <a:buSzPct val="95000"/>
                    <a:buFont typeface="Wingdings" panose="05000000000000000000" pitchFamily="2" charset="2"/>
                    <a:buChar char="w"/>
                    <a:defRPr sz="24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lr>
                      <a:schemeClr val="tx1"/>
                    </a:buClr>
                    <a:buSzPct val="65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lr>
                      <a:schemeClr val="hlink"/>
                    </a:buClr>
                    <a:buSzPct val="60000"/>
                    <a:buFont typeface="Wingdings" panose="05000000000000000000" pitchFamily="2" charset="2"/>
                    <a:buChar char="n"/>
                    <a:defRPr sz="2000">
                      <a:solidFill>
                        <a:schemeClr val="tx1"/>
                      </a:solidFill>
                      <a:latin typeface="Tahoma" panose="020B0604030504040204" pitchFamily="34" charset="0"/>
                    </a:defRPr>
                  </a:lvl9pPr>
                </a:lstStyle>
                <a:p>
                  <a:pPr eaLnBrk="1" hangingPunct="1">
                    <a:spcBef>
                      <a:spcPct val="0"/>
                    </a:spcBef>
                    <a:buClrTx/>
                    <a:buSzTx/>
                    <a:buFontTx/>
                    <a:buNone/>
                  </a:pPr>
                  <a:endParaRPr lang="ru-RU" altLang="ru-RU" sz="2400"/>
                </a:p>
              </p:txBody>
            </p:sp>
            <p:sp>
              <p:nvSpPr>
                <p:cNvPr id="27" name="Rectangle 56">
                  <a:extLst>
                    <a:ext uri="{FF2B5EF4-FFF2-40B4-BE49-F238E27FC236}">
                      <a16:creationId xmlns:a16="http://schemas.microsoft.com/office/drawing/2014/main" id="{4220E582-16E1-4883-9EBA-60DAF02A00BC}"/>
                    </a:ext>
                  </a:extLst>
                </p:cNvPr>
                <p:cNvSpPr>
                  <a:spLocks noChangeArrowheads="1"/>
                </p:cNvSpPr>
                <p:nvPr/>
              </p:nvSpPr>
              <p:spPr bwMode="auto">
                <a:xfrm>
                  <a:off x="2867" y="2504"/>
                  <a:ext cx="1062" cy="403"/>
                </a:xfrm>
                <a:prstGeom prst="rect">
                  <a:avLst/>
                </a:prstGeom>
                <a:noFill/>
                <a:ln w="57150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</p:spPr>
              <p:txBody>
                <a:bodyPr/>
                <a:lstStyle/>
                <a:p>
                  <a:pPr algn="ctr" eaLnBrk="1" hangingPunct="1">
                    <a:defRPr/>
                  </a:pPr>
                  <a:r>
                    <a:rPr lang="ru-RU" altLang="ru-RU" b="1" dirty="0">
                      <a:latin typeface="Arial" panose="020B0604020202020204" pitchFamily="34" charset="0"/>
                      <a:cs typeface="Arial" panose="020B0604020202020204" pitchFamily="34" charset="0"/>
                      <a:sym typeface="Symbol" panose="05050102010706020507" pitchFamily="18" charset="2"/>
                    </a:rPr>
                    <a:t></a:t>
                  </a:r>
                  <a:r>
                    <a:rPr lang="ru-RU" altLang="ru-RU" b="1" dirty="0">
                      <a:latin typeface="Arial" panose="020B0604020202020204" pitchFamily="34" charset="0"/>
                      <a:cs typeface="Arial" panose="020B0604020202020204" pitchFamily="34" charset="0"/>
                    </a:rPr>
                    <a:t>110</a:t>
                  </a:r>
                  <a:endParaRPr lang="ru-RU" altLang="ru-RU" b="1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endParaRPr>
                </a:p>
                <a:p>
                  <a:pPr algn="ctr">
                    <a:defRPr/>
                  </a:pPr>
                  <a:endParaRPr lang="ru-RU" altLang="ru-RU" b="1" dirty="0">
                    <a:effectLst>
                      <a:outerShdw blurRad="38100" dist="38100" dir="2700000" algn="tl">
                        <a:srgbClr val="C0C0C0"/>
                      </a:outerShdw>
                    </a:effectLst>
                    <a:latin typeface="Times New Roman" panose="02020603050405020304" pitchFamily="18" charset="0"/>
                    <a:cs typeface="Times New Roman" panose="02020603050405020304" pitchFamily="18" charset="0"/>
                    <a:sym typeface="Symbol" panose="05050102010706020507" pitchFamily="18" charset="2"/>
                  </a:endParaRPr>
                </a:p>
              </p:txBody>
            </p:sp>
          </p:grpSp>
        </p:grpSp>
        <p:sp>
          <p:nvSpPr>
            <p:cNvPr id="8" name="Rectangle 58">
              <a:extLst>
                <a:ext uri="{FF2B5EF4-FFF2-40B4-BE49-F238E27FC236}">
                  <a16:creationId xmlns:a16="http://schemas.microsoft.com/office/drawing/2014/main" id="{7E442DC4-8B2B-48E3-BFE7-2B76EA0A99F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-3" y="400"/>
              <a:ext cx="3978" cy="2510"/>
            </a:xfrm>
            <a:prstGeom prst="rect">
              <a:avLst/>
            </a:prstGeom>
            <a:noFill/>
            <a:ln w="57150">
              <a:solidFill>
                <a:srgbClr val="A0A0A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/>
            <a:lstStyle>
              <a:lvl1pPr>
                <a:spcBef>
                  <a:spcPct val="20000"/>
                </a:spcBef>
                <a:buClr>
                  <a:schemeClr val="hlink"/>
                </a:buClr>
                <a:buSzPct val="110000"/>
                <a:buFont typeface="Wingdings" panose="05000000000000000000" pitchFamily="2" charset="2"/>
                <a:buBlip>
                  <a:blip r:embed="rId3"/>
                </a:buBlip>
                <a:defRPr sz="3200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6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hlink"/>
                </a:buClr>
                <a:buSzPct val="95000"/>
                <a:buFont typeface="Wingdings" panose="05000000000000000000" pitchFamily="2" charset="2"/>
                <a:buChar char="w"/>
                <a:defRPr sz="2400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65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0000"/>
                <a:buFont typeface="Wingdings" panose="05000000000000000000" pitchFamily="2" charset="2"/>
                <a:buChar char="n"/>
                <a:defRPr sz="2000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ClrTx/>
                <a:buSzTx/>
                <a:buFontTx/>
                <a:buNone/>
              </a:pPr>
              <a:endParaRPr lang="ru-RU" altLang="ru-RU" sz="2400"/>
            </a:p>
          </p:txBody>
        </p:sp>
      </p:grpSp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4C28ABD4-A83A-4C3E-8B58-22642B3BD04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463406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D4631B75-6B1D-456E-BA97-1C6FFF269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92" y="1728216"/>
            <a:ext cx="4873254" cy="1359113"/>
          </a:xfrm>
          <a:solidFill>
            <a:srgbClr val="FF7979"/>
          </a:solidFill>
          <a:ln>
            <a:solidFill>
              <a:srgbClr val="FF7979"/>
            </a:solidFill>
          </a:ln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2000" b="1" dirty="0"/>
              <a:t> Гипертонический криз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2000" b="1" dirty="0"/>
              <a:t> Транзиторная ишемическая атака (ТИА)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</a:pPr>
            <a:r>
              <a:rPr lang="ru-RU" sz="2000" b="1" dirty="0"/>
              <a:t> Острое нарушение мозгового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/>
              <a:t>   кровообращения  (ОНМК)</a:t>
            </a: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B503040-3868-4A70-9F98-D3496DEF6CA0}"/>
              </a:ext>
            </a:extLst>
          </p:cNvPr>
          <p:cNvSpPr txBox="1">
            <a:spLocks/>
          </p:cNvSpPr>
          <p:nvPr/>
        </p:nvSpPr>
        <p:spPr>
          <a:xfrm>
            <a:off x="504991" y="359304"/>
            <a:ext cx="9067987" cy="153723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/>
              <a:t>Осложнения артериальной гипертонии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E458CEC-3B54-4F36-A266-00EB11E720A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/>
          <a:stretch/>
        </p:blipFill>
        <p:spPr bwMode="auto">
          <a:xfrm>
            <a:off x="9431357" y="118533"/>
            <a:ext cx="2389925" cy="181186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3FB8CF1-DFBC-4B5B-9700-62F50FF10A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9303" y="1898474"/>
            <a:ext cx="6221979" cy="456829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9374178-A314-425E-861E-080F931A2278}"/>
              </a:ext>
            </a:extLst>
          </p:cNvPr>
          <p:cNvSpPr txBox="1"/>
          <p:nvPr/>
        </p:nvSpPr>
        <p:spPr>
          <a:xfrm>
            <a:off x="544321" y="3272581"/>
            <a:ext cx="4863421" cy="3170099"/>
          </a:xfrm>
          <a:prstGeom prst="rect">
            <a:avLst/>
          </a:prstGeom>
          <a:solidFill>
            <a:srgbClr val="002060"/>
          </a:solidFill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ru-RU" altLang="ru-RU" sz="2000" b="1" dirty="0">
                <a:solidFill>
                  <a:srgbClr val="FFFF00"/>
                </a:solidFill>
              </a:rPr>
              <a:t>Запомните!</a:t>
            </a:r>
          </a:p>
          <a:p>
            <a:pPr eaLnBrk="1" hangingPunct="1">
              <a:defRPr/>
            </a:pPr>
            <a:r>
              <a:rPr lang="ru-RU" altLang="ru-RU" sz="2000" b="1" dirty="0">
                <a:solidFill>
                  <a:srgbClr val="FFFF00"/>
                </a:solidFill>
              </a:rPr>
              <a:t>    При начальных симптомах </a:t>
            </a:r>
          </a:p>
          <a:p>
            <a:pPr eaLnBrk="1" hangingPunct="1">
              <a:defRPr/>
            </a:pPr>
            <a:r>
              <a:rPr lang="ru-RU" altLang="ru-RU" sz="2000" b="1" dirty="0">
                <a:solidFill>
                  <a:srgbClr val="FFFF00"/>
                </a:solidFill>
              </a:rPr>
              <a:t>     гипертонического криза важно:</a:t>
            </a:r>
          </a:p>
          <a:p>
            <a:pPr eaLnBrk="1" hangingPunct="1">
              <a:defRPr/>
            </a:pPr>
            <a:endParaRPr lang="ru-RU" altLang="ru-RU" sz="2000" b="1" dirty="0">
              <a:solidFill>
                <a:srgbClr val="FFFF00"/>
              </a:solidFill>
            </a:endParaRPr>
          </a:p>
          <a:p>
            <a:pPr eaLnBrk="1" hangingPunct="1">
              <a:buFontTx/>
              <a:buAutoNum type="arabicPeriod"/>
              <a:defRPr/>
            </a:pPr>
            <a:r>
              <a:rPr lang="ru-RU" altLang="ru-RU" sz="2000" b="1" dirty="0">
                <a:solidFill>
                  <a:srgbClr val="FFFF00"/>
                </a:solidFill>
                <a:cs typeface="Arial" panose="020B0604020202020204" pitchFamily="34" charset="0"/>
              </a:rPr>
              <a:t> Измерить артериальное давление!</a:t>
            </a:r>
          </a:p>
          <a:p>
            <a:pPr marL="0" eaLnBrk="1" hangingPunct="1">
              <a:defRPr/>
            </a:pPr>
            <a:r>
              <a:rPr lang="ru-RU" altLang="ru-RU" sz="2000" b="1" dirty="0">
                <a:solidFill>
                  <a:srgbClr val="FFFF00"/>
                </a:solidFill>
                <a:cs typeface="Arial" panose="020B0604020202020204" pitchFamily="34" charset="0"/>
              </a:rPr>
              <a:t>2. Принять  препараты, снижающие</a:t>
            </a:r>
          </a:p>
          <a:p>
            <a:pPr marL="0" eaLnBrk="1" hangingPunct="1">
              <a:defRPr/>
            </a:pPr>
            <a:r>
              <a:rPr lang="ru-RU" altLang="ru-RU" sz="2000" b="1" dirty="0">
                <a:solidFill>
                  <a:srgbClr val="FFFF00"/>
                </a:solidFill>
                <a:cs typeface="Arial" panose="020B0604020202020204" pitchFamily="34" charset="0"/>
              </a:rPr>
              <a:t>    повышенное артериальное давление,</a:t>
            </a:r>
          </a:p>
          <a:p>
            <a:pPr marL="0" eaLnBrk="1" hangingPunct="1">
              <a:defRPr/>
            </a:pPr>
            <a:r>
              <a:rPr lang="ru-RU" altLang="ru-RU" sz="2000" b="1" dirty="0">
                <a:solidFill>
                  <a:srgbClr val="FFFF00"/>
                </a:solidFill>
                <a:cs typeface="Arial" panose="020B0604020202020204" pitchFamily="34" charset="0"/>
              </a:rPr>
              <a:t>    которые рекомендовал лечащий врач</a:t>
            </a:r>
          </a:p>
          <a:p>
            <a:pPr eaLnBrk="1" hangingPunct="1">
              <a:defRPr/>
            </a:pPr>
            <a:r>
              <a:rPr lang="ru-RU" altLang="ru-RU" sz="2000" b="1" dirty="0">
                <a:solidFill>
                  <a:srgbClr val="FFFF00"/>
                </a:solidFill>
                <a:cs typeface="Arial" panose="020B0604020202020204" pitchFamily="34" charset="0"/>
              </a:rPr>
              <a:t>3. Вызвать врача скорой помощи!</a:t>
            </a:r>
          </a:p>
          <a:p>
            <a:pPr eaLnBrk="1" hangingPunct="1">
              <a:defRPr/>
            </a:pPr>
            <a:endParaRPr lang="ru-RU" altLang="ru-RU" sz="2000" b="1" dirty="0">
              <a:solidFill>
                <a:srgbClr val="FFFF00"/>
              </a:solidFill>
              <a:cs typeface="Arial" panose="020B0604020202020204" pitchFamily="34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775A37-9F36-7D54-BAE9-EE3402C0A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545" y="1863969"/>
            <a:ext cx="6221979" cy="4568297"/>
          </a:xfrm>
          <a:prstGeom prst="rect">
            <a:avLst/>
          </a:prstGeom>
          <a:ln>
            <a:solidFill>
              <a:schemeClr val="accent1">
                <a:lumMod val="50000"/>
              </a:schemeClr>
            </a:solidFill>
          </a:ln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BFA63441-0775-4A10-869B-B48B57CD3A2D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5454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B8D5883-071F-4A7C-A401-E22A159CF8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27022" y="1738489"/>
            <a:ext cx="5350933" cy="5130545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59E6A13-27DF-47C2-B2FF-47B1D336D42A}"/>
              </a:ext>
            </a:extLst>
          </p:cNvPr>
          <p:cNvSpPr txBox="1">
            <a:spLocks/>
          </p:cNvSpPr>
          <p:nvPr/>
        </p:nvSpPr>
        <p:spPr>
          <a:xfrm>
            <a:off x="504991" y="359303"/>
            <a:ext cx="9105174" cy="15710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/>
              <a:t>«Органы-мишени»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55388AC8-B64A-4248-B048-67577328FB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/>
          <a:stretch/>
        </p:blipFill>
        <p:spPr bwMode="auto">
          <a:xfrm>
            <a:off x="9431357" y="118533"/>
            <a:ext cx="2389925" cy="181186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лачко с текстом: овальное 7">
            <a:extLst>
              <a:ext uri="{FF2B5EF4-FFF2-40B4-BE49-F238E27FC236}">
                <a16:creationId xmlns:a16="http://schemas.microsoft.com/office/drawing/2014/main" id="{8B57C7B1-9A80-489E-BA6C-DD819E7A9079}"/>
              </a:ext>
            </a:extLst>
          </p:cNvPr>
          <p:cNvSpPr/>
          <p:nvPr/>
        </p:nvSpPr>
        <p:spPr>
          <a:xfrm>
            <a:off x="778933" y="2246489"/>
            <a:ext cx="2227240" cy="1579562"/>
          </a:xfrm>
          <a:prstGeom prst="wedgeEllipseCallout">
            <a:avLst>
              <a:gd name="adj1" fmla="val 63218"/>
              <a:gd name="adj2" fmla="val 67"/>
            </a:avLst>
          </a:prstGeom>
          <a:solidFill>
            <a:schemeClr val="bg2"/>
          </a:solidFill>
          <a:ln w="28575">
            <a:solidFill>
              <a:srgbClr val="FE0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Глаза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Снижение остроты зрения, нарушение полей зрения, кровоизлияние в глаз </a:t>
            </a:r>
          </a:p>
        </p:txBody>
      </p:sp>
      <p:sp>
        <p:nvSpPr>
          <p:cNvPr id="9" name="Облачко с текстом: овальное 8">
            <a:extLst>
              <a:ext uri="{FF2B5EF4-FFF2-40B4-BE49-F238E27FC236}">
                <a16:creationId xmlns:a16="http://schemas.microsoft.com/office/drawing/2014/main" id="{76ED7E6E-8FBD-47B0-8352-282E44D9805F}"/>
              </a:ext>
            </a:extLst>
          </p:cNvPr>
          <p:cNvSpPr/>
          <p:nvPr/>
        </p:nvSpPr>
        <p:spPr>
          <a:xfrm>
            <a:off x="8722955" y="3533423"/>
            <a:ext cx="2204690" cy="1569707"/>
          </a:xfrm>
          <a:prstGeom prst="wedgeEllipseCallout">
            <a:avLst>
              <a:gd name="adj1" fmla="val -65705"/>
              <a:gd name="adj2" fmla="val -325"/>
            </a:avLst>
          </a:prstGeom>
          <a:solidFill>
            <a:schemeClr val="bg2"/>
          </a:solidFill>
          <a:ln w="28575">
            <a:solidFill>
              <a:srgbClr val="FE0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>
                <a:solidFill>
                  <a:schemeClr val="tx1"/>
                </a:solidFill>
              </a:rPr>
              <a:t>Сосуды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Изменение формы и эластичности артерий, аневризма аорты, синдром «перемежающейся хромоты»</a:t>
            </a:r>
          </a:p>
        </p:txBody>
      </p:sp>
      <p:sp>
        <p:nvSpPr>
          <p:cNvPr id="10" name="Облачко с текстом: овальное 9">
            <a:extLst>
              <a:ext uri="{FF2B5EF4-FFF2-40B4-BE49-F238E27FC236}">
                <a16:creationId xmlns:a16="http://schemas.microsoft.com/office/drawing/2014/main" id="{49B84EED-7C04-402D-9929-6CCD1E659F5F}"/>
              </a:ext>
            </a:extLst>
          </p:cNvPr>
          <p:cNvSpPr/>
          <p:nvPr/>
        </p:nvSpPr>
        <p:spPr>
          <a:xfrm>
            <a:off x="903113" y="4730045"/>
            <a:ext cx="2185992" cy="1591799"/>
          </a:xfrm>
          <a:prstGeom prst="wedgeEllipseCallout">
            <a:avLst>
              <a:gd name="adj1" fmla="val 62407"/>
              <a:gd name="adj2" fmla="val 1153"/>
            </a:avLst>
          </a:prstGeom>
          <a:solidFill>
            <a:schemeClr val="bg2"/>
          </a:solidFill>
          <a:ln w="28575">
            <a:solidFill>
              <a:srgbClr val="FE0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Почки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Частое мочеиспускание, особенно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в ночное время, белок в моче</a:t>
            </a:r>
          </a:p>
        </p:txBody>
      </p:sp>
      <p:sp>
        <p:nvSpPr>
          <p:cNvPr id="11" name="Облачко с текстом: овальное 10">
            <a:extLst>
              <a:ext uri="{FF2B5EF4-FFF2-40B4-BE49-F238E27FC236}">
                <a16:creationId xmlns:a16="http://schemas.microsoft.com/office/drawing/2014/main" id="{4F127D32-D5A8-4D71-85AE-A15617DF7038}"/>
              </a:ext>
            </a:extLst>
          </p:cNvPr>
          <p:cNvSpPr/>
          <p:nvPr/>
        </p:nvSpPr>
        <p:spPr>
          <a:xfrm>
            <a:off x="9049531" y="1896534"/>
            <a:ext cx="2228069" cy="1525268"/>
          </a:xfrm>
          <a:prstGeom prst="wedgeEllipseCallout">
            <a:avLst>
              <a:gd name="adj1" fmla="val -68698"/>
              <a:gd name="adj2" fmla="val 257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Головной мозг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</a:rPr>
              <a:t>Головная боль, головокружение,  тошнота, рвота, ухудшение памяти и внимания</a:t>
            </a:r>
            <a:endParaRPr lang="ru-RU" dirty="0"/>
          </a:p>
        </p:txBody>
      </p:sp>
      <p:sp>
        <p:nvSpPr>
          <p:cNvPr id="12" name="Облачко с текстом: овальное 11">
            <a:extLst>
              <a:ext uri="{FF2B5EF4-FFF2-40B4-BE49-F238E27FC236}">
                <a16:creationId xmlns:a16="http://schemas.microsoft.com/office/drawing/2014/main" id="{9F9A1DF5-A684-4381-A664-8C49E32E9A57}"/>
              </a:ext>
            </a:extLst>
          </p:cNvPr>
          <p:cNvSpPr/>
          <p:nvPr/>
        </p:nvSpPr>
        <p:spPr>
          <a:xfrm>
            <a:off x="8586685" y="5232852"/>
            <a:ext cx="2205491" cy="1546126"/>
          </a:xfrm>
          <a:prstGeom prst="wedgeEllipseCallout">
            <a:avLst>
              <a:gd name="adj1" fmla="val -63382"/>
              <a:gd name="adj2" fmla="val -3137"/>
            </a:avLst>
          </a:prstGeom>
          <a:solidFill>
            <a:schemeClr val="bg2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Сердце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ea typeface="+mn-ea"/>
                <a:cs typeface="+mn-cs"/>
              </a:rPr>
              <a:t>Учащенное сердцебиение, одышка, боли в области сердца, риск инфаркта миокарда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91FD1E9-E208-4500-9BC7-394CA28C9F5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85123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CDAFAA53-ADC2-4B2E-988B-9494A28BD3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9922" y="2810847"/>
            <a:ext cx="5730522" cy="354109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B0DDD510-A5D2-42C4-826F-4F6D59856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4991" y="2023723"/>
            <a:ext cx="6144165" cy="4106143"/>
          </a:xfrm>
        </p:spPr>
        <p:txBody>
          <a:bodyPr>
            <a:noAutofit/>
          </a:bodyPr>
          <a:lstStyle/>
          <a:p>
            <a:pPr marL="342900" indent="-342900" eaLnBrk="1" hangingPunct="1">
              <a:lnSpc>
                <a:spcPct val="100000"/>
              </a:lnSpc>
              <a:spcBef>
                <a:spcPts val="0"/>
              </a:spcBef>
              <a:buAutoNum type="arabicPeriod"/>
              <a:defRPr/>
            </a:pPr>
            <a:r>
              <a:rPr lang="ru-RU" altLang="ru-RU" sz="2000" b="1" dirty="0">
                <a:solidFill>
                  <a:srgbClr val="002060"/>
                </a:solidFill>
              </a:rPr>
              <a:t>Управляемые стрессоры ЗАВИСЯТ ОТ НАС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altLang="ru-RU" sz="2000" b="1" dirty="0">
              <a:solidFill>
                <a:srgbClr val="002060"/>
              </a:solidFill>
            </a:endParaRP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altLang="ru-RU" sz="2000" b="1" dirty="0">
                <a:solidFill>
                  <a:srgbClr val="002060"/>
                </a:solidFill>
              </a:rPr>
              <a:t>2. Неуправляемые стрессоры НЕПОДВЛАСТНЫ НАМ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altLang="ru-RU" sz="2000" b="1" dirty="0">
              <a:solidFill>
                <a:srgbClr val="002060"/>
              </a:solidFill>
            </a:endParaRP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altLang="ru-RU" sz="2000" b="1" dirty="0">
                <a:solidFill>
                  <a:srgbClr val="002060"/>
                </a:solidFill>
              </a:rPr>
              <a:t>3. Факторы, которые вызывают стрессовую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altLang="ru-RU" sz="2000" b="1" dirty="0">
                <a:solidFill>
                  <a:srgbClr val="002060"/>
                </a:solidFill>
              </a:rPr>
              <a:t>    реакцию, не являются стрессорами по сути</a:t>
            </a:r>
            <a:endParaRPr lang="ru-RU" altLang="ru-RU" sz="2000" b="1" i="1" dirty="0">
              <a:solidFill>
                <a:srgbClr val="002060"/>
              </a:solidFill>
            </a:endParaRP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altLang="ru-RU" sz="2000" b="1" i="1" dirty="0"/>
              <a:t>    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altLang="ru-RU" b="1" dirty="0">
                <a:solidFill>
                  <a:srgbClr val="FF0000"/>
                </a:solidFill>
              </a:rPr>
              <a:t>!</a:t>
            </a:r>
            <a:r>
              <a:rPr lang="ru-RU" altLang="ru-RU" sz="2000" b="1" dirty="0">
                <a:solidFill>
                  <a:srgbClr val="FF0000"/>
                </a:solidFill>
              </a:rPr>
              <a:t>  Проблему для здоровья представляет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altLang="ru-RU" sz="2000" b="1" dirty="0">
                <a:solidFill>
                  <a:srgbClr val="FF0000"/>
                </a:solidFill>
              </a:rPr>
              <a:t>     чрезмерный стресс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altLang="ru-RU" sz="2000" b="1" dirty="0"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altLang="ru-RU" b="1" dirty="0">
                <a:solidFill>
                  <a:srgbClr val="FF0000"/>
                </a:solidFill>
              </a:rPr>
              <a:t>!</a:t>
            </a:r>
            <a:r>
              <a:rPr lang="ru-RU" altLang="ru-RU" sz="2000" b="1" dirty="0">
                <a:solidFill>
                  <a:srgbClr val="FF0000"/>
                </a:solidFill>
              </a:rPr>
              <a:t> Если стресс и раздражение не повышают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altLang="ru-RU" sz="2000" b="1" dirty="0">
                <a:solidFill>
                  <a:srgbClr val="FF0000"/>
                </a:solidFill>
              </a:rPr>
              <a:t>    артериальное давление, значит, опасности нет</a:t>
            </a:r>
            <a:endParaRPr lang="ru-RU" altLang="ru-RU" sz="2000" b="1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endParaRPr lang="ru-RU" sz="1800" dirty="0">
              <a:solidFill>
                <a:srgbClr val="FF0000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2A9A63D7-33A9-47A6-8C77-A24F0F21F99A}"/>
              </a:ext>
            </a:extLst>
          </p:cNvPr>
          <p:cNvSpPr txBox="1">
            <a:spLocks/>
          </p:cNvSpPr>
          <p:nvPr/>
        </p:nvSpPr>
        <p:spPr>
          <a:xfrm>
            <a:off x="504991" y="359303"/>
            <a:ext cx="8531433" cy="157109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/>
              <a:t>Стресс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D493D99C-94B2-4990-ACF9-5C4D7FC5FB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/>
          <a:stretch/>
        </p:blipFill>
        <p:spPr bwMode="auto">
          <a:xfrm>
            <a:off x="9431357" y="118533"/>
            <a:ext cx="2389925" cy="181186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56E4C5A-B458-487F-AFD2-BF337C252032}"/>
              </a:ext>
            </a:extLst>
          </p:cNvPr>
          <p:cNvSpPr txBox="1"/>
          <p:nvPr/>
        </p:nvSpPr>
        <p:spPr>
          <a:xfrm>
            <a:off x="7021690" y="2055201"/>
            <a:ext cx="43873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СТРЕССОР </a:t>
            </a:r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Tahoma" panose="020B0604030504040204" pitchFamily="34" charset="0"/>
              </a:rPr>
              <a:t>—</a:t>
            </a:r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это  фактор, </a:t>
            </a:r>
          </a:p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ru-RU" altLang="ru-RU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вызывающий стрессовую реакцию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F1757B6-BCC5-4EC7-89A7-B2B5E936E83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8404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92" name="Rectangle 191">
            <a:extLst>
              <a:ext uri="{FF2B5EF4-FFF2-40B4-BE49-F238E27FC236}">
                <a16:creationId xmlns:a16="http://schemas.microsoft.com/office/drawing/2014/main" id="{2C9A9DA9-7DC8-488B-A882-123947B0F3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93" name="Rectangle 192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6838569" cy="5495925"/>
          </a:xfrm>
          <a:prstGeom prst="rect">
            <a:avLst/>
          </a:pr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dir="2700000" algn="t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92E01D-F629-4133-AB48-767E76D15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50016" y="184848"/>
            <a:ext cx="8608135" cy="562722"/>
          </a:xfrm>
          <a:effectLst/>
        </p:spPr>
        <p:txBody>
          <a:bodyPr>
            <a:normAutofit fontScale="90000"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Факторы риска развития сердечно-сосудистых заболеваний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1300"/>
            <a:ext cx="128016" cy="70408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8" y="2093976"/>
            <a:ext cx="5846683" cy="9144"/>
          </a:xfrm>
          <a:prstGeom prst="rect">
            <a:avLst/>
          </a:prstGeom>
          <a:solidFill>
            <a:schemeClr val="tx2">
              <a:lumMod val="25000"/>
              <a:lumOff val="75000"/>
            </a:schemeClr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Заголовок 1">
            <a:extLst>
              <a:ext uri="{FF2B5EF4-FFF2-40B4-BE49-F238E27FC236}">
                <a16:creationId xmlns:a16="http://schemas.microsoft.com/office/drawing/2014/main" id="{CD6BF488-DA3F-4AAF-92EC-9DB1DAB8BF0A}"/>
              </a:ext>
            </a:extLst>
          </p:cNvPr>
          <p:cNvSpPr txBox="1">
            <a:spLocks/>
          </p:cNvSpPr>
          <p:nvPr/>
        </p:nvSpPr>
        <p:spPr>
          <a:xfrm>
            <a:off x="3467927" y="846996"/>
            <a:ext cx="4685043" cy="424149"/>
          </a:xfrm>
          <a:prstGeom prst="rect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ru-RU" sz="2400" b="1" dirty="0">
                <a:solidFill>
                  <a:schemeClr val="bg2"/>
                </a:solidFill>
              </a:rPr>
              <a:t>Мы можем повлиять</a:t>
            </a:r>
          </a:p>
        </p:txBody>
      </p:sp>
      <p:sp>
        <p:nvSpPr>
          <p:cNvPr id="12" name="Стрелка: изогнутая вниз 11">
            <a:extLst>
              <a:ext uri="{FF2B5EF4-FFF2-40B4-BE49-F238E27FC236}">
                <a16:creationId xmlns:a16="http://schemas.microsoft.com/office/drawing/2014/main" id="{3E328171-359F-482F-B3E0-50AE9EC0C603}"/>
              </a:ext>
            </a:extLst>
          </p:cNvPr>
          <p:cNvSpPr/>
          <p:nvPr/>
        </p:nvSpPr>
        <p:spPr>
          <a:xfrm rot="2349516">
            <a:off x="8462177" y="1092886"/>
            <a:ext cx="801472" cy="465354"/>
          </a:xfrm>
          <a:prstGeom prst="curvedDown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13" name="Стрелка: изогнутая вправо 12">
            <a:extLst>
              <a:ext uri="{FF2B5EF4-FFF2-40B4-BE49-F238E27FC236}">
                <a16:creationId xmlns:a16="http://schemas.microsoft.com/office/drawing/2014/main" id="{FB0A009C-3A95-4BB7-A95F-5C8A8B76F0D2}"/>
              </a:ext>
            </a:extLst>
          </p:cNvPr>
          <p:cNvSpPr/>
          <p:nvPr/>
        </p:nvSpPr>
        <p:spPr>
          <a:xfrm rot="1837532">
            <a:off x="2401522" y="971041"/>
            <a:ext cx="531609" cy="813576"/>
          </a:xfrm>
          <a:prstGeom prst="curvedRightArrow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59" name="Заголовок 1">
            <a:extLst>
              <a:ext uri="{FF2B5EF4-FFF2-40B4-BE49-F238E27FC236}">
                <a16:creationId xmlns:a16="http://schemas.microsoft.com/office/drawing/2014/main" id="{856BFDE1-1544-441B-9F04-C4E3867D83A9}"/>
              </a:ext>
            </a:extLst>
          </p:cNvPr>
          <p:cNvSpPr txBox="1">
            <a:spLocks/>
          </p:cNvSpPr>
          <p:nvPr/>
        </p:nvSpPr>
        <p:spPr>
          <a:xfrm>
            <a:off x="3467927" y="6260857"/>
            <a:ext cx="4685043" cy="489816"/>
          </a:xfrm>
          <a:prstGeom prst="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spcAft>
                <a:spcPts val="600"/>
              </a:spcAft>
            </a:pPr>
            <a:r>
              <a:rPr lang="ru-RU" sz="2400" b="1" dirty="0">
                <a:solidFill>
                  <a:schemeClr val="bg2"/>
                </a:solidFill>
              </a:rPr>
              <a:t>Мы не можем  изменить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F1EA0762-CA26-4802-90AD-BB2CD72D2E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/>
          <a:stretch/>
        </p:blipFill>
        <p:spPr bwMode="auto">
          <a:xfrm>
            <a:off x="3491345" y="1594019"/>
            <a:ext cx="4661626" cy="353410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Выноска: стрелка вверх 61">
            <a:extLst>
              <a:ext uri="{FF2B5EF4-FFF2-40B4-BE49-F238E27FC236}">
                <a16:creationId xmlns:a16="http://schemas.microsoft.com/office/drawing/2014/main" id="{1C5C4F5D-E00C-4683-A34B-09A8131DA1FB}"/>
              </a:ext>
            </a:extLst>
          </p:cNvPr>
          <p:cNvSpPr/>
          <p:nvPr/>
        </p:nvSpPr>
        <p:spPr>
          <a:xfrm>
            <a:off x="4937187" y="5114090"/>
            <a:ext cx="1851350" cy="914400"/>
          </a:xfrm>
          <a:prstGeom prst="upArrowCallou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Пол</a:t>
            </a:r>
          </a:p>
        </p:txBody>
      </p:sp>
      <p:sp>
        <p:nvSpPr>
          <p:cNvPr id="63" name="Выноска: стрелка вверх 62">
            <a:extLst>
              <a:ext uri="{FF2B5EF4-FFF2-40B4-BE49-F238E27FC236}">
                <a16:creationId xmlns:a16="http://schemas.microsoft.com/office/drawing/2014/main" id="{308F0B63-5428-4D08-A758-1D3C3306BA5C}"/>
              </a:ext>
            </a:extLst>
          </p:cNvPr>
          <p:cNvSpPr/>
          <p:nvPr/>
        </p:nvSpPr>
        <p:spPr>
          <a:xfrm>
            <a:off x="6822797" y="5100058"/>
            <a:ext cx="2194242" cy="914400"/>
          </a:xfrm>
          <a:prstGeom prst="upArrowCallou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Наследственность</a:t>
            </a:r>
          </a:p>
        </p:txBody>
      </p:sp>
      <p:sp>
        <p:nvSpPr>
          <p:cNvPr id="14" name="Выноска: стрелка вверх 13">
            <a:extLst>
              <a:ext uri="{FF2B5EF4-FFF2-40B4-BE49-F238E27FC236}">
                <a16:creationId xmlns:a16="http://schemas.microsoft.com/office/drawing/2014/main" id="{10D7C7D0-4AFD-4EEC-BDB2-7D9898081DBE}"/>
              </a:ext>
            </a:extLst>
          </p:cNvPr>
          <p:cNvSpPr/>
          <p:nvPr/>
        </p:nvSpPr>
        <p:spPr>
          <a:xfrm>
            <a:off x="2639291" y="5128123"/>
            <a:ext cx="2194242" cy="886335"/>
          </a:xfrm>
          <a:prstGeom prst="upArrowCallou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Возраст</a:t>
            </a:r>
          </a:p>
        </p:txBody>
      </p:sp>
      <p:sp>
        <p:nvSpPr>
          <p:cNvPr id="41" name="Стрелка: вправо 40">
            <a:extLst>
              <a:ext uri="{FF2B5EF4-FFF2-40B4-BE49-F238E27FC236}">
                <a16:creationId xmlns:a16="http://schemas.microsoft.com/office/drawing/2014/main" id="{3F08AF6F-A865-4D8B-98A7-3D5AE3671153}"/>
              </a:ext>
            </a:extLst>
          </p:cNvPr>
          <p:cNvSpPr/>
          <p:nvPr/>
        </p:nvSpPr>
        <p:spPr>
          <a:xfrm>
            <a:off x="425249" y="2538650"/>
            <a:ext cx="3257818" cy="595495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Нездоровое питание</a:t>
            </a:r>
          </a:p>
        </p:txBody>
      </p:sp>
      <p:sp>
        <p:nvSpPr>
          <p:cNvPr id="46" name="Стрелка: вправо 45">
            <a:extLst>
              <a:ext uri="{FF2B5EF4-FFF2-40B4-BE49-F238E27FC236}">
                <a16:creationId xmlns:a16="http://schemas.microsoft.com/office/drawing/2014/main" id="{2E3F9E92-7200-440F-8D0A-9820681D9DC4}"/>
              </a:ext>
            </a:extLst>
          </p:cNvPr>
          <p:cNvSpPr/>
          <p:nvPr/>
        </p:nvSpPr>
        <p:spPr>
          <a:xfrm>
            <a:off x="418528" y="3460473"/>
            <a:ext cx="3239912" cy="666575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Низкая физическая активность</a:t>
            </a:r>
          </a:p>
        </p:txBody>
      </p:sp>
      <p:sp>
        <p:nvSpPr>
          <p:cNvPr id="47" name="Стрелка: вправо 46">
            <a:extLst>
              <a:ext uri="{FF2B5EF4-FFF2-40B4-BE49-F238E27FC236}">
                <a16:creationId xmlns:a16="http://schemas.microsoft.com/office/drawing/2014/main" id="{6174D079-030D-4881-9350-6C71D59E7BAF}"/>
              </a:ext>
            </a:extLst>
          </p:cNvPr>
          <p:cNvSpPr/>
          <p:nvPr/>
        </p:nvSpPr>
        <p:spPr>
          <a:xfrm>
            <a:off x="409575" y="4242134"/>
            <a:ext cx="3257818" cy="645152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Повышенный </a:t>
            </a:r>
            <a:r>
              <a:rPr lang="ru-RU" sz="1600" b="1" dirty="0"/>
              <a:t>холестерин</a:t>
            </a:r>
          </a:p>
        </p:txBody>
      </p:sp>
      <p:sp>
        <p:nvSpPr>
          <p:cNvPr id="52" name="Стрелка: влево 51">
            <a:extLst>
              <a:ext uri="{FF2B5EF4-FFF2-40B4-BE49-F238E27FC236}">
                <a16:creationId xmlns:a16="http://schemas.microsoft.com/office/drawing/2014/main" id="{DE121CEE-2F05-4B8E-B395-A0F2502977F3}"/>
              </a:ext>
            </a:extLst>
          </p:cNvPr>
          <p:cNvSpPr/>
          <p:nvPr/>
        </p:nvSpPr>
        <p:spPr>
          <a:xfrm>
            <a:off x="7922246" y="1693810"/>
            <a:ext cx="3891190" cy="600450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Артериальная гипертония</a:t>
            </a:r>
          </a:p>
        </p:txBody>
      </p:sp>
      <p:sp>
        <p:nvSpPr>
          <p:cNvPr id="10" name="Стрелка: влево 9">
            <a:extLst>
              <a:ext uri="{FF2B5EF4-FFF2-40B4-BE49-F238E27FC236}">
                <a16:creationId xmlns:a16="http://schemas.microsoft.com/office/drawing/2014/main" id="{A969C608-E4B6-4D57-8D22-A74A42B6FECB}"/>
              </a:ext>
            </a:extLst>
          </p:cNvPr>
          <p:cNvSpPr/>
          <p:nvPr/>
        </p:nvSpPr>
        <p:spPr>
          <a:xfrm>
            <a:off x="7922246" y="2560752"/>
            <a:ext cx="3891190" cy="600450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Стресс, тревога, депрессия</a:t>
            </a:r>
          </a:p>
        </p:txBody>
      </p:sp>
      <p:sp>
        <p:nvSpPr>
          <p:cNvPr id="53" name="Стрелка: влево 52">
            <a:extLst>
              <a:ext uri="{FF2B5EF4-FFF2-40B4-BE49-F238E27FC236}">
                <a16:creationId xmlns:a16="http://schemas.microsoft.com/office/drawing/2014/main" id="{9AC7D430-912C-4133-A438-9D26A4370DB7}"/>
              </a:ext>
            </a:extLst>
          </p:cNvPr>
          <p:cNvSpPr/>
          <p:nvPr/>
        </p:nvSpPr>
        <p:spPr>
          <a:xfrm>
            <a:off x="7919918" y="3437637"/>
            <a:ext cx="3956085" cy="563197"/>
          </a:xfrm>
          <a:prstGeom prst="lef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Ожирение</a:t>
            </a:r>
          </a:p>
        </p:txBody>
      </p:sp>
      <p:sp>
        <p:nvSpPr>
          <p:cNvPr id="54" name="Стрелка: влево 53">
            <a:extLst>
              <a:ext uri="{FF2B5EF4-FFF2-40B4-BE49-F238E27FC236}">
                <a16:creationId xmlns:a16="http://schemas.microsoft.com/office/drawing/2014/main" id="{0C374342-BB58-45A5-BB2D-18B058A285C2}"/>
              </a:ext>
            </a:extLst>
          </p:cNvPr>
          <p:cNvSpPr/>
          <p:nvPr/>
        </p:nvSpPr>
        <p:spPr>
          <a:xfrm>
            <a:off x="7935592" y="4314653"/>
            <a:ext cx="3940411" cy="610819"/>
          </a:xfrm>
          <a:prstGeom prst="leftArrow">
            <a:avLst>
              <a:gd name="adj1" fmla="val 50000"/>
              <a:gd name="adj2" fmla="val 50000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/>
              <a:t>Избыточное потребление алкоголя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AE53672B-D3FD-480D-8F19-4CE41F9625B4}"/>
              </a:ext>
            </a:extLst>
          </p:cNvPr>
          <p:cNvSpPr/>
          <p:nvPr/>
        </p:nvSpPr>
        <p:spPr>
          <a:xfrm>
            <a:off x="341376" y="1036320"/>
            <a:ext cx="170688" cy="84124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sp>
        <p:nvSpPr>
          <p:cNvPr id="39" name="Стрелка: вправо 38">
            <a:extLst>
              <a:ext uri="{FF2B5EF4-FFF2-40B4-BE49-F238E27FC236}">
                <a16:creationId xmlns:a16="http://schemas.microsoft.com/office/drawing/2014/main" id="{EEF9BA28-5D13-4FF5-A6EE-302A978EF9F4}"/>
              </a:ext>
            </a:extLst>
          </p:cNvPr>
          <p:cNvSpPr/>
          <p:nvPr/>
        </p:nvSpPr>
        <p:spPr>
          <a:xfrm>
            <a:off x="400622" y="1706675"/>
            <a:ext cx="3257818" cy="595495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/>
              <a:t>Курение</a:t>
            </a:r>
          </a:p>
        </p:txBody>
      </p:sp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91C48B8-F396-4569-8303-E262024B1B1F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0190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Взрыв: 14 точек 7">
            <a:extLst>
              <a:ext uri="{FF2B5EF4-FFF2-40B4-BE49-F238E27FC236}">
                <a16:creationId xmlns:a16="http://schemas.microsoft.com/office/drawing/2014/main" id="{DABEC7C4-E800-47BF-A970-5C91E4DC8C10}"/>
              </a:ext>
            </a:extLst>
          </p:cNvPr>
          <p:cNvSpPr/>
          <p:nvPr/>
        </p:nvSpPr>
        <p:spPr>
          <a:xfrm>
            <a:off x="370717" y="1600200"/>
            <a:ext cx="4036183" cy="1993900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Перегрузки на работе!</a:t>
            </a:r>
          </a:p>
        </p:txBody>
      </p:sp>
      <p:pic>
        <p:nvPicPr>
          <p:cNvPr id="6" name="Рисунок 5" descr="Изображение выглядит как в позе&#10;&#10;Автоматически созданное описание">
            <a:extLst>
              <a:ext uri="{FF2B5EF4-FFF2-40B4-BE49-F238E27FC236}">
                <a16:creationId xmlns:a16="http://schemas.microsoft.com/office/drawing/2014/main" id="{B1129874-D1BF-4BBF-97EC-CA4F8072880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0254" y="2529191"/>
            <a:ext cx="5297839" cy="3657600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EECC230B-6D26-4058-BAE1-DE19A8E983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17" y="3429000"/>
            <a:ext cx="6900033" cy="2955925"/>
          </a:xfrm>
        </p:spPr>
        <p:txBody>
          <a:bodyPr>
            <a:normAutofit fontScale="77500" lnSpcReduction="20000"/>
          </a:bodyPr>
          <a:lstStyle/>
          <a:p>
            <a:pPr marL="0" indent="0" algn="ctr" eaLnBrk="1" hangingPunct="1">
              <a:lnSpc>
                <a:spcPct val="120000"/>
              </a:lnSpc>
              <a:spcBef>
                <a:spcPts val="0"/>
              </a:spcBef>
              <a:buClr>
                <a:srgbClr val="19B341"/>
              </a:buClr>
              <a:buNone/>
              <a:defRPr/>
            </a:pPr>
            <a:r>
              <a:rPr lang="ru-RU" altLang="ru-RU" sz="2900" b="1" dirty="0">
                <a:solidFill>
                  <a:srgbClr val="FF0000"/>
                </a:solidFill>
              </a:rPr>
              <a:t>Развитие  уверенности в себе и умения</a:t>
            </a:r>
            <a:r>
              <a:rPr lang="ru-RU" altLang="ru-RU" sz="2900" dirty="0">
                <a:solidFill>
                  <a:srgbClr val="FF0000"/>
                </a:solidFill>
              </a:rPr>
              <a:t>:</a:t>
            </a:r>
          </a:p>
          <a:p>
            <a:pPr indent="0" eaLnBrk="1" hangingPunct="1">
              <a:lnSpc>
                <a:spcPct val="120000"/>
              </a:lnSpc>
              <a:spcBef>
                <a:spcPts val="0"/>
              </a:spcBef>
              <a:buClr>
                <a:srgbClr val="C6062F"/>
              </a:buClr>
              <a:buFontTx/>
              <a:buChar char="»"/>
              <a:defRPr/>
            </a:pPr>
            <a:r>
              <a:rPr lang="ru-RU" altLang="ru-RU" sz="2900" dirty="0">
                <a:solidFill>
                  <a:srgbClr val="002060"/>
                </a:solidFill>
              </a:rPr>
              <a:t> </a:t>
            </a:r>
            <a:r>
              <a:rPr lang="ru-RU" altLang="ru-RU" sz="2900" b="1" dirty="0">
                <a:solidFill>
                  <a:srgbClr val="002060"/>
                </a:solidFill>
              </a:rPr>
              <a:t>управлять временем</a:t>
            </a:r>
          </a:p>
          <a:p>
            <a:pPr indent="0" eaLnBrk="1" hangingPunct="1">
              <a:lnSpc>
                <a:spcPct val="120000"/>
              </a:lnSpc>
              <a:spcBef>
                <a:spcPts val="0"/>
              </a:spcBef>
              <a:buClr>
                <a:srgbClr val="C6062F"/>
              </a:buClr>
              <a:buFontTx/>
              <a:buChar char="»"/>
              <a:defRPr/>
            </a:pPr>
            <a:r>
              <a:rPr lang="ru-RU" altLang="ru-RU" sz="2900" b="1" dirty="0">
                <a:solidFill>
                  <a:srgbClr val="002060"/>
                </a:solidFill>
              </a:rPr>
              <a:t> планировать дела</a:t>
            </a:r>
          </a:p>
          <a:p>
            <a:pPr indent="0" eaLnBrk="1" hangingPunct="1">
              <a:lnSpc>
                <a:spcPct val="120000"/>
              </a:lnSpc>
              <a:spcBef>
                <a:spcPts val="0"/>
              </a:spcBef>
              <a:buClr>
                <a:srgbClr val="C6062F"/>
              </a:buClr>
              <a:buFontTx/>
              <a:buChar char="»"/>
              <a:defRPr/>
            </a:pPr>
            <a:r>
              <a:rPr lang="ru-RU" altLang="ru-RU" sz="2900" b="1" dirty="0">
                <a:solidFill>
                  <a:srgbClr val="002060"/>
                </a:solidFill>
              </a:rPr>
              <a:t> работать в коллективе, не брать всю работу на</a:t>
            </a:r>
          </a:p>
          <a:p>
            <a:pPr indent="0" eaLnBrk="1" hangingPunct="1">
              <a:lnSpc>
                <a:spcPct val="120000"/>
              </a:lnSpc>
              <a:spcBef>
                <a:spcPts val="0"/>
              </a:spcBef>
              <a:buClr>
                <a:srgbClr val="C6062F"/>
              </a:buClr>
              <a:buNone/>
              <a:defRPr/>
            </a:pPr>
            <a:r>
              <a:rPr lang="ru-RU" altLang="ru-RU" sz="2900" b="1" dirty="0">
                <a:solidFill>
                  <a:srgbClr val="002060"/>
                </a:solidFill>
              </a:rPr>
              <a:t>   себя, считая, что другие сделают её хуже</a:t>
            </a:r>
          </a:p>
          <a:p>
            <a:pPr indent="0" eaLnBrk="1" hangingPunct="1">
              <a:lnSpc>
                <a:spcPct val="120000"/>
              </a:lnSpc>
              <a:spcBef>
                <a:spcPts val="0"/>
              </a:spcBef>
              <a:buClr>
                <a:srgbClr val="C6062F"/>
              </a:buClr>
              <a:buFontTx/>
              <a:buChar char="»"/>
              <a:defRPr/>
            </a:pPr>
            <a:r>
              <a:rPr lang="ru-RU" altLang="ru-RU" sz="2900" b="1" dirty="0">
                <a:solidFill>
                  <a:srgbClr val="002060"/>
                </a:solidFill>
              </a:rPr>
              <a:t> не делать несколько дел одновременно</a:t>
            </a:r>
          </a:p>
          <a:p>
            <a:pPr indent="0" eaLnBrk="1" hangingPunct="1">
              <a:lnSpc>
                <a:spcPct val="120000"/>
              </a:lnSpc>
              <a:spcBef>
                <a:spcPts val="0"/>
              </a:spcBef>
              <a:buClr>
                <a:srgbClr val="C6062F"/>
              </a:buClr>
              <a:buFontTx/>
              <a:buChar char="»"/>
              <a:defRPr/>
            </a:pPr>
            <a:r>
              <a:rPr lang="ru-RU" altLang="ru-RU" sz="2900" b="1" dirty="0">
                <a:solidFill>
                  <a:srgbClr val="002060"/>
                </a:solidFill>
              </a:rPr>
              <a:t> рационально распределять ресурсы </a:t>
            </a:r>
          </a:p>
          <a:p>
            <a:pPr indent="0" eaLnBrk="1" hangingPunct="1">
              <a:lnSpc>
                <a:spcPct val="120000"/>
              </a:lnSpc>
              <a:spcBef>
                <a:spcPts val="0"/>
              </a:spcBef>
              <a:buClr>
                <a:srgbClr val="C6062F"/>
              </a:buClr>
              <a:buFontTx/>
              <a:buChar char="»"/>
              <a:defRPr/>
            </a:pPr>
            <a:r>
              <a:rPr lang="ru-RU" altLang="ru-RU" sz="2900" b="1" dirty="0">
                <a:solidFill>
                  <a:srgbClr val="002060"/>
                </a:solidFill>
              </a:rPr>
              <a:t> управлять конфликтами</a:t>
            </a:r>
            <a:endParaRPr lang="ru-RU" altLang="ru-RU" sz="2900" dirty="0">
              <a:solidFill>
                <a:srgbClr val="002060"/>
              </a:solidFill>
            </a:endParaRPr>
          </a:p>
          <a:p>
            <a:endParaRPr lang="ru-RU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61F14C91-E355-474E-A4D7-9E49D876C09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0647" y="450497"/>
            <a:ext cx="8926864" cy="1378303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/>
              <a:t>Что поможет преодолеть стресс?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0FEBFCF7-7CA2-4065-B43D-F2BADEF9E5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/>
          <a:stretch/>
        </p:blipFill>
        <p:spPr bwMode="auto">
          <a:xfrm>
            <a:off x="9431357" y="118533"/>
            <a:ext cx="2389925" cy="181186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CA375A1-FBF2-494E-83DC-7D2CA55E133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8638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зрыв: 14 точек 5">
            <a:extLst>
              <a:ext uri="{FF2B5EF4-FFF2-40B4-BE49-F238E27FC236}">
                <a16:creationId xmlns:a16="http://schemas.microsoft.com/office/drawing/2014/main" id="{B58B2E9C-40D9-4519-A372-4321D640A8A8}"/>
              </a:ext>
            </a:extLst>
          </p:cNvPr>
          <p:cNvSpPr/>
          <p:nvPr/>
        </p:nvSpPr>
        <p:spPr>
          <a:xfrm>
            <a:off x="370717" y="1617132"/>
            <a:ext cx="4391783" cy="1811868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Загруженность домашними делами!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97803E1-4D0A-439B-ADF0-AC422D3F7A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3713" y="3145366"/>
            <a:ext cx="6935789" cy="3429211"/>
          </a:xfrm>
        </p:spPr>
        <p:txBody>
          <a:bodyPr>
            <a:noAutofit/>
          </a:bodyPr>
          <a:lstStyle/>
          <a:p>
            <a:pPr marL="0" indent="0" algn="ctr" eaLnBrk="1" hangingPunct="1">
              <a:lnSpc>
                <a:spcPct val="120000"/>
              </a:lnSpc>
              <a:spcBef>
                <a:spcPts val="0"/>
              </a:spcBef>
              <a:buClr>
                <a:srgbClr val="19B341"/>
              </a:buClr>
              <a:buNone/>
              <a:defRPr/>
            </a:pPr>
            <a:r>
              <a:rPr lang="ru-RU" altLang="ru-RU" sz="2200" b="1" dirty="0">
                <a:solidFill>
                  <a:srgbClr val="FF0000"/>
                </a:solidFill>
              </a:rPr>
              <a:t>Развитие  умения</a:t>
            </a:r>
            <a:r>
              <a:rPr lang="ru-RU" altLang="ru-RU" sz="2200" dirty="0">
                <a:solidFill>
                  <a:srgbClr val="FF0000"/>
                </a:solidFill>
              </a:rPr>
              <a:t>: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Clr>
                <a:srgbClr val="C6062F"/>
              </a:buClr>
              <a:buFontTx/>
              <a:buChar char="»"/>
              <a:defRPr/>
            </a:pPr>
            <a:r>
              <a:rPr lang="ru-RU" altLang="ru-RU" sz="2200" dirty="0">
                <a:solidFill>
                  <a:srgbClr val="002060"/>
                </a:solidFill>
              </a:rPr>
              <a:t> </a:t>
            </a:r>
            <a:r>
              <a:rPr lang="ru-RU" altLang="ru-RU" sz="2200" b="1" dirty="0">
                <a:solidFill>
                  <a:srgbClr val="002060"/>
                </a:solidFill>
              </a:rPr>
              <a:t>всё делать вовремя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Clr>
                <a:srgbClr val="C6062F"/>
              </a:buClr>
              <a:buFontTx/>
              <a:buChar char="»"/>
              <a:defRPr/>
            </a:pPr>
            <a:r>
              <a:rPr lang="ru-RU" altLang="ru-RU" sz="2200" b="1" dirty="0">
                <a:solidFill>
                  <a:srgbClr val="002060"/>
                </a:solidFill>
              </a:rPr>
              <a:t> не оставляя мелкие дела на «потом»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Clr>
                <a:srgbClr val="C6062F"/>
              </a:buClr>
              <a:buFontTx/>
              <a:buChar char="»"/>
              <a:defRPr/>
            </a:pPr>
            <a:r>
              <a:rPr lang="ru-RU" altLang="ru-RU" sz="2200" b="1" dirty="0">
                <a:solidFill>
                  <a:srgbClr val="002060"/>
                </a:solidFill>
              </a:rPr>
              <a:t> распределять обязанности в семье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Clr>
                <a:srgbClr val="C6062F"/>
              </a:buClr>
              <a:buFontTx/>
              <a:buChar char="»"/>
              <a:defRPr/>
            </a:pPr>
            <a:r>
              <a:rPr lang="ru-RU" altLang="ru-RU" sz="2200" b="1" dirty="0">
                <a:solidFill>
                  <a:srgbClr val="002060"/>
                </a:solidFill>
              </a:rPr>
              <a:t> планировать домашнюю работу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Clr>
                <a:srgbClr val="C6062F"/>
              </a:buClr>
              <a:buFontTx/>
              <a:buChar char="»"/>
              <a:defRPr/>
            </a:pPr>
            <a:r>
              <a:rPr lang="ru-RU" altLang="ru-RU" sz="2200" b="1" dirty="0">
                <a:solidFill>
                  <a:srgbClr val="002060"/>
                </a:solidFill>
              </a:rPr>
              <a:t> ставить конкретные, достижимые цели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Clr>
                <a:srgbClr val="C6062F"/>
              </a:buClr>
              <a:buFontTx/>
              <a:buChar char="»"/>
              <a:defRPr/>
            </a:pPr>
            <a:r>
              <a:rPr lang="ru-RU" altLang="ru-RU" sz="2200" b="1" dirty="0">
                <a:solidFill>
                  <a:srgbClr val="002060"/>
                </a:solidFill>
              </a:rPr>
              <a:t> научиться «поощрять себя» за их выполнение</a:t>
            </a:r>
          </a:p>
          <a:p>
            <a:pPr marL="0" indent="0" eaLnBrk="1" hangingPunct="1">
              <a:lnSpc>
                <a:spcPct val="120000"/>
              </a:lnSpc>
              <a:spcBef>
                <a:spcPts val="0"/>
              </a:spcBef>
              <a:buClr>
                <a:srgbClr val="C6062F"/>
              </a:buClr>
              <a:buFontTx/>
              <a:buChar char="»"/>
              <a:defRPr/>
            </a:pPr>
            <a:r>
              <a:rPr lang="ru-RU" altLang="ru-RU" sz="2200" b="1" dirty="0">
                <a:solidFill>
                  <a:srgbClr val="002060"/>
                </a:solidFill>
              </a:rPr>
              <a:t> отдыхать</a:t>
            </a:r>
            <a:endParaRPr lang="ru-RU" sz="2200" dirty="0">
              <a:solidFill>
                <a:srgbClr val="002060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E69C20A-B91E-4852-8831-8CF93958E1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3713" y="464609"/>
            <a:ext cx="8876065" cy="1352902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/>
              <a:t>Что поможет преодолеть стресс?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24F1DA88-E62B-4B34-8576-7335D7CC36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/>
          <a:stretch/>
        </p:blipFill>
        <p:spPr bwMode="auto">
          <a:xfrm>
            <a:off x="9431357" y="118533"/>
            <a:ext cx="2389925" cy="181186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Изображение выглядит как человек, внутренний, туалет, спальня&#10;&#10;Автоматически созданное описание">
            <a:extLst>
              <a:ext uri="{FF2B5EF4-FFF2-40B4-BE49-F238E27FC236}">
                <a16:creationId xmlns:a16="http://schemas.microsoft.com/office/drawing/2014/main" id="{B5576D06-1012-4417-9486-B9E30884806C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095" y="1964266"/>
            <a:ext cx="4802187" cy="4576445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5CBC269-8289-4E48-B60D-C86E6B4C36BA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112932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01D3E00-72AA-4907-B7C0-50AF6B71A96E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95125" y="449086"/>
            <a:ext cx="8953676" cy="1368425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/>
              <a:t>Что поможет преодолеть стресс?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AA418F92-1D68-4F9F-AD05-8CC0AF214A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/>
          <a:stretch/>
        </p:blipFill>
        <p:spPr bwMode="auto">
          <a:xfrm>
            <a:off x="9431357" y="118533"/>
            <a:ext cx="2389925" cy="181186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Взрыв: 14 точек 12">
            <a:extLst>
              <a:ext uri="{FF2B5EF4-FFF2-40B4-BE49-F238E27FC236}">
                <a16:creationId xmlns:a16="http://schemas.microsoft.com/office/drawing/2014/main" id="{495ADF95-0FD2-4808-BEC0-21E50FC50CEB}"/>
              </a:ext>
            </a:extLst>
          </p:cNvPr>
          <p:cNvSpPr/>
          <p:nvPr/>
        </p:nvSpPr>
        <p:spPr>
          <a:xfrm>
            <a:off x="370717" y="1617132"/>
            <a:ext cx="4391783" cy="1811867"/>
          </a:xfrm>
          <a:prstGeom prst="irregularSeal2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</a:rPr>
              <a:t>Конфликты с начальством!</a:t>
            </a:r>
          </a:p>
        </p:txBody>
      </p:sp>
      <p:sp>
        <p:nvSpPr>
          <p:cNvPr id="15" name="Объект 2">
            <a:extLst>
              <a:ext uri="{FF2B5EF4-FFF2-40B4-BE49-F238E27FC236}">
                <a16:creationId xmlns:a16="http://schemas.microsoft.com/office/drawing/2014/main" id="{5B12C87A-7B1D-41F2-ABE5-2D5B30A0A1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717" y="3421461"/>
            <a:ext cx="6017383" cy="3215480"/>
          </a:xfrm>
        </p:spPr>
        <p:txBody>
          <a:bodyPr>
            <a:noAutofit/>
          </a:bodyPr>
          <a:lstStyle/>
          <a:p>
            <a:pPr marL="0" indent="0" algn="ctr" eaLnBrk="1" hangingPunct="1">
              <a:lnSpc>
                <a:spcPct val="100000"/>
              </a:lnSpc>
              <a:spcBef>
                <a:spcPts val="0"/>
              </a:spcBef>
              <a:buClr>
                <a:srgbClr val="19B341"/>
              </a:buClr>
              <a:buNone/>
              <a:defRPr/>
            </a:pPr>
            <a:r>
              <a:rPr lang="ru-RU" altLang="ru-RU" sz="2200" b="1" dirty="0">
                <a:solidFill>
                  <a:srgbClr val="FF0000"/>
                </a:solidFill>
              </a:rPr>
              <a:t>Развитие :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Clr>
                <a:srgbClr val="C6062F"/>
              </a:buClr>
              <a:buFontTx/>
              <a:buChar char="»"/>
              <a:defRPr/>
            </a:pPr>
            <a:r>
              <a:rPr lang="ru-RU" altLang="ru-RU" sz="2200" dirty="0">
                <a:solidFill>
                  <a:srgbClr val="002060"/>
                </a:solidFill>
              </a:rPr>
              <a:t> </a:t>
            </a:r>
            <a:r>
              <a:rPr lang="ru-RU" altLang="ru-RU" sz="2200" b="1" dirty="0">
                <a:solidFill>
                  <a:srgbClr val="002060"/>
                </a:solidFill>
              </a:rPr>
              <a:t>навыков общения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Clr>
                <a:srgbClr val="C6062F"/>
              </a:buClr>
              <a:buFontTx/>
              <a:buChar char="»"/>
              <a:defRPr/>
            </a:pPr>
            <a:r>
              <a:rPr lang="ru-RU" altLang="ru-RU" sz="2200" b="1" dirty="0">
                <a:solidFill>
                  <a:srgbClr val="002060"/>
                </a:solidFill>
              </a:rPr>
              <a:t> уверенности (но не самоуверенности!)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Clr>
                <a:srgbClr val="C6062F"/>
              </a:buClr>
              <a:buFontTx/>
              <a:buChar char="»"/>
              <a:defRPr/>
            </a:pPr>
            <a:r>
              <a:rPr lang="ru-RU" altLang="ru-RU" sz="2200" b="1" dirty="0">
                <a:solidFill>
                  <a:srgbClr val="002060"/>
                </a:solidFill>
              </a:rPr>
              <a:t> профессиональной компетентности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Clr>
                <a:srgbClr val="C6062F"/>
              </a:buClr>
              <a:buFontTx/>
              <a:buChar char="»"/>
              <a:defRPr/>
            </a:pPr>
            <a:r>
              <a:rPr lang="ru-RU" altLang="ru-RU" sz="2200" b="1" dirty="0">
                <a:solidFill>
                  <a:srgbClr val="002060"/>
                </a:solidFill>
              </a:rPr>
              <a:t> трудолюбия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Clr>
                <a:srgbClr val="C6062F"/>
              </a:buClr>
              <a:buFontTx/>
              <a:buChar char="»"/>
              <a:defRPr/>
            </a:pPr>
            <a:r>
              <a:rPr lang="ru-RU" altLang="ru-RU" sz="2200" b="1" dirty="0">
                <a:solidFill>
                  <a:srgbClr val="002060"/>
                </a:solidFill>
              </a:rPr>
              <a:t> умения планировать дела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Clr>
                <a:srgbClr val="C6062F"/>
              </a:buClr>
              <a:buFontTx/>
              <a:buChar char="»"/>
              <a:defRPr/>
            </a:pPr>
            <a:r>
              <a:rPr lang="ru-RU" altLang="ru-RU" sz="2200" b="1" dirty="0">
                <a:solidFill>
                  <a:srgbClr val="002060"/>
                </a:solidFill>
              </a:rPr>
              <a:t> умения рационально распределять ресурсы</a:t>
            </a:r>
          </a:p>
          <a:p>
            <a:pPr marL="0" indent="0" eaLnBrk="1" hangingPunct="1">
              <a:lnSpc>
                <a:spcPct val="100000"/>
              </a:lnSpc>
              <a:spcBef>
                <a:spcPts val="0"/>
              </a:spcBef>
              <a:buClr>
                <a:srgbClr val="C6062F"/>
              </a:buClr>
              <a:buFontTx/>
              <a:buChar char="»"/>
              <a:defRPr/>
            </a:pPr>
            <a:r>
              <a:rPr lang="ru-RU" altLang="ru-RU" sz="2200" b="1" dirty="0">
                <a:solidFill>
                  <a:srgbClr val="002060"/>
                </a:solidFill>
              </a:rPr>
              <a:t> умения управлять конфликтами </a:t>
            </a:r>
            <a:endParaRPr lang="ru-RU" sz="2200" b="1" dirty="0">
              <a:solidFill>
                <a:srgbClr val="002060"/>
              </a:solidFill>
            </a:endParaRPr>
          </a:p>
        </p:txBody>
      </p:sp>
      <p:pic>
        <p:nvPicPr>
          <p:cNvPr id="17" name="Рисунок 16" descr="Изображение выглядит как человек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663B4EC6-952F-4718-881E-A240A2F80C2F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9601" y="2170642"/>
            <a:ext cx="6131682" cy="4001558"/>
          </a:xfrm>
          <a:prstGeom prst="rect">
            <a:avLst/>
          </a:prstGeom>
          <a:noFill/>
          <a:ln>
            <a:noFill/>
          </a:ln>
          <a:effectLst>
            <a:softEdge rad="317500"/>
          </a:effec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1D89690-DD61-43E5-A88E-94D123BFD610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1505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BAC0C0-C526-4B1B-8BA5-A0ACD070F6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endParaRPr lang="ru-RU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8DB9672-A338-4ABB-A9D1-4308CAC5EA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7225" y="4753474"/>
            <a:ext cx="4115650" cy="1855303"/>
          </a:xfrm>
          <a:solidFill>
            <a:schemeClr val="bg2">
              <a:lumMod val="8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ru-RU" b="1" dirty="0">
                <a:solidFill>
                  <a:srgbClr val="CC0000"/>
                </a:solidFill>
              </a:rPr>
              <a:t>Осложнения миокардиодистрофии: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C0000"/>
                </a:solidFill>
              </a:rPr>
              <a:t> </a:t>
            </a:r>
            <a:r>
              <a:rPr lang="en-US" b="1" dirty="0">
                <a:solidFill>
                  <a:srgbClr val="CC0000"/>
                </a:solidFill>
              </a:rPr>
              <a:t>~ </a:t>
            </a:r>
            <a:r>
              <a:rPr lang="ru-RU" b="1" dirty="0">
                <a:solidFill>
                  <a:srgbClr val="CC0000"/>
                </a:solidFill>
              </a:rPr>
              <a:t>боли в области сердца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C0000"/>
                </a:solidFill>
              </a:rPr>
              <a:t>~  </a:t>
            </a:r>
            <a:r>
              <a:rPr lang="ru-RU" b="1" dirty="0">
                <a:solidFill>
                  <a:srgbClr val="CC0000"/>
                </a:solidFill>
              </a:rPr>
              <a:t>тромбоэмболии</a:t>
            </a:r>
          </a:p>
          <a:p>
            <a:pPr marL="0" indent="0">
              <a:buNone/>
            </a:pPr>
            <a:r>
              <a:rPr lang="en-US" b="1" dirty="0">
                <a:solidFill>
                  <a:srgbClr val="CC0000"/>
                </a:solidFill>
              </a:rPr>
              <a:t>~  </a:t>
            </a:r>
            <a:r>
              <a:rPr lang="ru-RU" b="1" dirty="0">
                <a:solidFill>
                  <a:srgbClr val="CC0000"/>
                </a:solidFill>
              </a:rPr>
              <a:t>нарушение ритма сердца</a:t>
            </a:r>
          </a:p>
          <a:p>
            <a:pPr marL="0" indent="0">
              <a:buNone/>
            </a:pPr>
            <a:r>
              <a:rPr lang="ru-RU" b="1" dirty="0">
                <a:solidFill>
                  <a:srgbClr val="CC0000"/>
                </a:solidFill>
              </a:rPr>
              <a:t>~ сердечная недостаточность</a:t>
            </a:r>
            <a:endParaRPr lang="ru-RU" dirty="0">
              <a:solidFill>
                <a:srgbClr val="CC00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CC0000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CC0000"/>
              </a:solidFill>
            </a:endParaRPr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AD33211-055A-441D-BEBA-FEFFE6C7180E}"/>
              </a:ext>
            </a:extLst>
          </p:cNvPr>
          <p:cNvSpPr txBox="1">
            <a:spLocks/>
          </p:cNvSpPr>
          <p:nvPr/>
        </p:nvSpPr>
        <p:spPr>
          <a:xfrm>
            <a:off x="467225" y="434249"/>
            <a:ext cx="9086161" cy="1420677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/>
              <a:t>Избыточное потребление алкоголя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77B5F26C-8BE7-498C-9FBF-C2445DC5DA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/>
          <a:stretch/>
        </p:blipFill>
        <p:spPr bwMode="auto">
          <a:xfrm>
            <a:off x="9431357" y="118533"/>
            <a:ext cx="2389925" cy="181186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ъект 2">
            <a:extLst>
              <a:ext uri="{FF2B5EF4-FFF2-40B4-BE49-F238E27FC236}">
                <a16:creationId xmlns:a16="http://schemas.microsoft.com/office/drawing/2014/main" id="{0079791F-3B21-4274-80BE-CF86ED367EB9}"/>
              </a:ext>
            </a:extLst>
          </p:cNvPr>
          <p:cNvSpPr txBox="1">
            <a:spLocks/>
          </p:cNvSpPr>
          <p:nvPr/>
        </p:nvSpPr>
        <p:spPr>
          <a:xfrm>
            <a:off x="474438" y="1837753"/>
            <a:ext cx="4115650" cy="2700496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rgbClr val="CC0000"/>
                </a:solidFill>
              </a:rPr>
              <a:t>Токсическое действие этанола на миокард: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CC0000"/>
                </a:solidFill>
              </a:rPr>
              <a:t>~ </a:t>
            </a:r>
            <a:r>
              <a:rPr lang="ru-RU" sz="1800" b="1" dirty="0">
                <a:solidFill>
                  <a:srgbClr val="CC0000"/>
                </a:solidFill>
              </a:rPr>
              <a:t>нарушение кровоснабжения</a:t>
            </a:r>
            <a:endParaRPr lang="en-US" sz="1800" b="1" dirty="0">
              <a:solidFill>
                <a:srgbClr val="CC000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CC0000"/>
                </a:solidFill>
              </a:rPr>
              <a:t>~ </a:t>
            </a:r>
            <a:r>
              <a:rPr lang="ru-RU" sz="1800" b="1" dirty="0">
                <a:solidFill>
                  <a:srgbClr val="CC0000"/>
                </a:solidFill>
              </a:rPr>
              <a:t>развитие миокардиодистрофии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CC0000"/>
                </a:solidFill>
              </a:rPr>
              <a:t>~ </a:t>
            </a:r>
            <a:r>
              <a:rPr lang="ru-RU" sz="1800" b="1" dirty="0">
                <a:solidFill>
                  <a:srgbClr val="CC0000"/>
                </a:solidFill>
              </a:rPr>
              <a:t>снижение сократительной</a:t>
            </a:r>
            <a:endParaRPr lang="en-US" sz="1800" b="1" dirty="0">
              <a:solidFill>
                <a:srgbClr val="CC000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CC0000"/>
                </a:solidFill>
              </a:rPr>
              <a:t>    </a:t>
            </a:r>
            <a:r>
              <a:rPr lang="ru-RU" sz="1800" b="1" dirty="0">
                <a:solidFill>
                  <a:srgbClr val="CC0000"/>
                </a:solidFill>
              </a:rPr>
              <a:t>способности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CC0000"/>
                </a:solidFill>
              </a:rPr>
              <a:t>~ </a:t>
            </a:r>
            <a:r>
              <a:rPr lang="ru-RU" sz="1800" b="1" dirty="0">
                <a:solidFill>
                  <a:srgbClr val="CC0000"/>
                </a:solidFill>
              </a:rPr>
              <a:t>снижение артериального давления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CC0000"/>
                </a:solidFill>
              </a:rPr>
              <a:t>~ </a:t>
            </a:r>
            <a:r>
              <a:rPr lang="ru-RU" sz="1800" b="1" dirty="0">
                <a:solidFill>
                  <a:srgbClr val="CC0000"/>
                </a:solidFill>
              </a:rPr>
              <a:t>повышение венозного давления</a:t>
            </a:r>
            <a:endParaRPr lang="ru-RU" sz="1800" dirty="0">
              <a:solidFill>
                <a:srgbClr val="CC0000"/>
              </a:solidFill>
            </a:endParaRPr>
          </a:p>
        </p:txBody>
      </p:sp>
      <p:sp>
        <p:nvSpPr>
          <p:cNvPr id="9" name="Объект 2">
            <a:extLst>
              <a:ext uri="{FF2B5EF4-FFF2-40B4-BE49-F238E27FC236}">
                <a16:creationId xmlns:a16="http://schemas.microsoft.com/office/drawing/2014/main" id="{AC88431A-6A85-4F06-ACEE-7E7F647CF4DB}"/>
              </a:ext>
            </a:extLst>
          </p:cNvPr>
          <p:cNvSpPr txBox="1">
            <a:spLocks/>
          </p:cNvSpPr>
          <p:nvPr/>
        </p:nvSpPr>
        <p:spPr>
          <a:xfrm>
            <a:off x="8305595" y="4753474"/>
            <a:ext cx="3694493" cy="1855303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rgbClr val="CC0000"/>
                </a:solidFill>
              </a:rPr>
              <a:t>Действие этанола на кровь: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CC0000"/>
                </a:solidFill>
              </a:rPr>
              <a:t>~ </a:t>
            </a:r>
            <a:r>
              <a:rPr lang="ru-RU" sz="1800" b="1" dirty="0">
                <a:solidFill>
                  <a:srgbClr val="CC0000"/>
                </a:solidFill>
              </a:rPr>
              <a:t>разрушает оболочку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rgbClr val="CC0000"/>
                </a:solidFill>
              </a:rPr>
              <a:t>    эритроцитов</a:t>
            </a:r>
            <a:endParaRPr lang="en-US" sz="1800" b="1" dirty="0">
              <a:solidFill>
                <a:srgbClr val="CC000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CC0000"/>
                </a:solidFill>
              </a:rPr>
              <a:t>~ </a:t>
            </a:r>
            <a:r>
              <a:rPr lang="ru-RU" sz="1800" b="1" dirty="0">
                <a:solidFill>
                  <a:srgbClr val="CC0000"/>
                </a:solidFill>
              </a:rPr>
              <a:t>снижается сахар крови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CC0000"/>
                </a:solidFill>
              </a:rPr>
              <a:t>~ </a:t>
            </a:r>
            <a:r>
              <a:rPr lang="ru-RU" sz="1800" b="1" dirty="0">
                <a:solidFill>
                  <a:srgbClr val="CC0000"/>
                </a:solidFill>
              </a:rPr>
              <a:t>повышает уровень холестерина</a:t>
            </a:r>
            <a:endParaRPr lang="ru-RU" sz="1800" dirty="0">
              <a:solidFill>
                <a:srgbClr val="CC0000"/>
              </a:solidFill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CC110ED9-73AB-421E-87D2-67BDA252A7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870" y="2005533"/>
            <a:ext cx="3354796" cy="2026076"/>
          </a:xfrm>
          <a:prstGeom prst="rect">
            <a:avLst/>
          </a:prstGeom>
          <a:noFill/>
          <a:ln>
            <a:solidFill>
              <a:schemeClr val="bg2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E0FE45-6470-40B0-A870-FD277B6B59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5326" y="4863057"/>
            <a:ext cx="3405225" cy="1582897"/>
          </a:xfrm>
          <a:prstGeom prst="rect">
            <a:avLst/>
          </a:prstGeom>
          <a:ln>
            <a:solidFill>
              <a:schemeClr val="accent5"/>
            </a:solidFill>
          </a:ln>
        </p:spPr>
      </p:pic>
      <p:sp>
        <p:nvSpPr>
          <p:cNvPr id="12" name="Объект 2">
            <a:extLst>
              <a:ext uri="{FF2B5EF4-FFF2-40B4-BE49-F238E27FC236}">
                <a16:creationId xmlns:a16="http://schemas.microsoft.com/office/drawing/2014/main" id="{DFAE3D35-109B-4320-B37A-E7BB271EE3E7}"/>
              </a:ext>
            </a:extLst>
          </p:cNvPr>
          <p:cNvSpPr txBox="1">
            <a:spLocks/>
          </p:cNvSpPr>
          <p:nvPr/>
        </p:nvSpPr>
        <p:spPr>
          <a:xfrm>
            <a:off x="8305596" y="1837752"/>
            <a:ext cx="3694492" cy="2700495"/>
          </a:xfrm>
          <a:prstGeom prst="rect">
            <a:avLst/>
          </a:prstGeom>
          <a:solidFill>
            <a:schemeClr val="bg2">
              <a:lumMod val="85000"/>
            </a:schemeClr>
          </a:solidFill>
          <a:ln>
            <a:solidFill>
              <a:schemeClr val="tx2">
                <a:lumMod val="50000"/>
                <a:lumOff val="50000"/>
              </a:schemeClr>
            </a:solidFill>
          </a:ln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rgbClr val="CC0000"/>
                </a:solidFill>
              </a:rPr>
              <a:t>Заболевания, вызываемые алкоголем: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CC0000"/>
                </a:solidFill>
              </a:rPr>
              <a:t>~ </a:t>
            </a:r>
            <a:r>
              <a:rPr lang="ru-RU" sz="1800" b="1" dirty="0">
                <a:solidFill>
                  <a:srgbClr val="CC0000"/>
                </a:solidFill>
              </a:rPr>
              <a:t>гепатит, цирроз печени</a:t>
            </a:r>
            <a:endParaRPr lang="en-US" sz="1800" b="1" dirty="0">
              <a:solidFill>
                <a:srgbClr val="CC0000"/>
              </a:solidFill>
            </a:endParaRP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CC0000"/>
                </a:solidFill>
              </a:rPr>
              <a:t>~ </a:t>
            </a:r>
            <a:r>
              <a:rPr lang="ru-RU" sz="1800" b="1" dirty="0">
                <a:solidFill>
                  <a:srgbClr val="CC0000"/>
                </a:solidFill>
              </a:rPr>
              <a:t>хронический бронхит,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1800" b="1" dirty="0">
                <a:solidFill>
                  <a:srgbClr val="CC0000"/>
                </a:solidFill>
              </a:rPr>
              <a:t>    эмфизема легких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CC0000"/>
                </a:solidFill>
              </a:rPr>
              <a:t>~ </a:t>
            </a:r>
            <a:r>
              <a:rPr lang="ru-RU" sz="1800" b="1" dirty="0">
                <a:solidFill>
                  <a:srgbClr val="CC0000"/>
                </a:solidFill>
              </a:rPr>
              <a:t>язвенная болезнь желудка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1800" b="1" dirty="0">
                <a:solidFill>
                  <a:srgbClr val="CC0000"/>
                </a:solidFill>
              </a:rPr>
              <a:t>~</a:t>
            </a:r>
            <a:r>
              <a:rPr lang="ru-RU" sz="1800" b="1" dirty="0">
                <a:solidFill>
                  <a:srgbClr val="CC0000"/>
                </a:solidFill>
              </a:rPr>
              <a:t> нефриты, камни почек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1800" dirty="0">
              <a:solidFill>
                <a:srgbClr val="CC0000"/>
              </a:solidFill>
            </a:endParaRP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1E31754-9A95-4CC8-94A2-6588BE1658A5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0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20740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1F398F05-5AFC-4A26-B52E-3D79100BEB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01391" y="2197794"/>
            <a:ext cx="1357138" cy="135713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756FB280-91D5-4FAA-BEC8-26F5BA14BB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5812" y="2993711"/>
            <a:ext cx="1900844" cy="1188027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7295D7A-C55E-4225-A3E6-628CC0373E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0248" y="1905232"/>
            <a:ext cx="1917469" cy="1198418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82887794-AAFB-4186-9861-C4D8794E395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98401" y="3792220"/>
            <a:ext cx="1583983" cy="1737360"/>
          </a:xfrm>
          <a:prstGeom prst="rect">
            <a:avLst/>
          </a:prstGeom>
        </p:spPr>
      </p:pic>
      <p:pic>
        <p:nvPicPr>
          <p:cNvPr id="6" name="Объект 5">
            <a:extLst>
              <a:ext uri="{FF2B5EF4-FFF2-40B4-BE49-F238E27FC236}">
                <a16:creationId xmlns:a16="http://schemas.microsoft.com/office/drawing/2014/main" id="{1ACC7476-A687-4CDB-8FBF-18958929A6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228428" y="1607590"/>
            <a:ext cx="1542010" cy="1542010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F1F9ACA-8460-4789-B204-D8946646F21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3837" y="474134"/>
            <a:ext cx="9055274" cy="1377244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3600" b="1" dirty="0"/>
              <a:t>Здоровые цифры здорового человека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2CB542F-738E-49DF-8FA1-4E1365369F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/>
          <a:stretch/>
        </p:blipFill>
        <p:spPr bwMode="auto">
          <a:xfrm>
            <a:off x="9548587" y="118533"/>
            <a:ext cx="2389925" cy="181186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BF9A9FA-5451-4FD8-A90C-A845FC03E26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19965" y="1954646"/>
            <a:ext cx="972588" cy="97258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2EFC20D9-D608-4321-8D74-6596CE3B390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19743879">
            <a:off x="2684319" y="2604656"/>
            <a:ext cx="1324494" cy="88342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8EDE16B-DAE6-4504-BE9E-B4187B6EE4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1694" y="4132990"/>
            <a:ext cx="1743025" cy="1276287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DBDD6F6C-61C4-4313-B417-0E4D25E9578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436467" y="4210395"/>
            <a:ext cx="2561834" cy="1878678"/>
          </a:xfrm>
          <a:prstGeom prst="rect">
            <a:avLst/>
          </a:prstGeom>
        </p:spPr>
      </p:pic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id="{03DC02E7-BB62-4F34-8A9D-7541670E9737}"/>
              </a:ext>
            </a:extLst>
          </p:cNvPr>
          <p:cNvSpPr/>
          <p:nvPr/>
        </p:nvSpPr>
        <p:spPr>
          <a:xfrm>
            <a:off x="9842500" y="4483100"/>
            <a:ext cx="1930400" cy="1612900"/>
          </a:xfrm>
          <a:prstGeom prst="roundRect">
            <a:avLst/>
          </a:prstGeom>
          <a:solidFill>
            <a:srgbClr val="F42A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highlight>
                  <a:srgbClr val="CC0000"/>
                </a:highlight>
              </a:rPr>
              <a:t>30 </a:t>
            </a:r>
          </a:p>
          <a:p>
            <a:pPr algn="ctr"/>
            <a:r>
              <a:rPr lang="ru-RU" sz="1200" b="1" dirty="0"/>
              <a:t>минут и более в день умеренной физической активности</a:t>
            </a:r>
          </a:p>
          <a:p>
            <a:pPr algn="ctr"/>
            <a:r>
              <a:rPr lang="ru-RU" b="1" dirty="0">
                <a:highlight>
                  <a:srgbClr val="CC0000"/>
                </a:highlight>
              </a:rPr>
              <a:t>или </a:t>
            </a:r>
          </a:p>
          <a:p>
            <a:pPr algn="ctr"/>
            <a:r>
              <a:rPr lang="ru-RU" b="1" dirty="0">
                <a:highlight>
                  <a:srgbClr val="CC0000"/>
                </a:highlight>
              </a:rPr>
              <a:t>10000 </a:t>
            </a:r>
          </a:p>
          <a:p>
            <a:pPr algn="ctr"/>
            <a:r>
              <a:rPr lang="ru-RU" sz="1200" b="1" dirty="0"/>
              <a:t>шагов в день</a:t>
            </a: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id="{741A0CC9-FF29-45D9-B0D4-E2765C3A17E0}"/>
              </a:ext>
            </a:extLst>
          </p:cNvPr>
          <p:cNvSpPr/>
          <p:nvPr/>
        </p:nvSpPr>
        <p:spPr>
          <a:xfrm>
            <a:off x="1905000" y="4699000"/>
            <a:ext cx="1803400" cy="1625600"/>
          </a:xfrm>
          <a:prstGeom prst="roundRect">
            <a:avLst/>
          </a:prstGeom>
          <a:solidFill>
            <a:srgbClr val="F42A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highlight>
                  <a:srgbClr val="CC0000"/>
                </a:highlight>
              </a:rPr>
              <a:t>94 и 80 </a:t>
            </a:r>
          </a:p>
          <a:p>
            <a:pPr algn="ctr"/>
            <a:r>
              <a:rPr lang="ru-RU" sz="1200" b="1" dirty="0"/>
              <a:t>окружность талии </a:t>
            </a:r>
          </a:p>
          <a:p>
            <a:pPr algn="ctr"/>
            <a:r>
              <a:rPr lang="ru-RU" sz="1200" b="1" dirty="0"/>
              <a:t>менее или равно 94 см у мужчин</a:t>
            </a:r>
          </a:p>
          <a:p>
            <a:pPr algn="ctr"/>
            <a:r>
              <a:rPr lang="ru-RU" sz="1200" b="1" dirty="0"/>
              <a:t>менее или равно 80 у женщин</a:t>
            </a:r>
          </a:p>
        </p:txBody>
      </p:sp>
      <p:sp>
        <p:nvSpPr>
          <p:cNvPr id="39" name="Прямоугольник: скругленные углы 38">
            <a:extLst>
              <a:ext uri="{FF2B5EF4-FFF2-40B4-BE49-F238E27FC236}">
                <a16:creationId xmlns:a16="http://schemas.microsoft.com/office/drawing/2014/main" id="{4BB141EB-30D0-4ACC-AA6B-BC0B14B830AC}"/>
              </a:ext>
            </a:extLst>
          </p:cNvPr>
          <p:cNvSpPr/>
          <p:nvPr/>
        </p:nvSpPr>
        <p:spPr>
          <a:xfrm>
            <a:off x="5181601" y="4432300"/>
            <a:ext cx="1968500" cy="1206500"/>
          </a:xfrm>
          <a:prstGeom prst="roundRect">
            <a:avLst/>
          </a:prstGeom>
          <a:solidFill>
            <a:srgbClr val="F42A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C0000"/>
                </a:highlight>
                <a:uLnTx/>
                <a:uFillTx/>
                <a:ea typeface="+mn-ea"/>
                <a:cs typeface="+mn-cs"/>
              </a:rPr>
              <a:t>18,5 – 24,9 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оптимальный индекс массы тела</a:t>
            </a:r>
          </a:p>
        </p:txBody>
      </p:sp>
      <p:sp>
        <p:nvSpPr>
          <p:cNvPr id="42" name="Прямоугольник: скругленные углы 41">
            <a:extLst>
              <a:ext uri="{FF2B5EF4-FFF2-40B4-BE49-F238E27FC236}">
                <a16:creationId xmlns:a16="http://schemas.microsoft.com/office/drawing/2014/main" id="{27B6E104-4182-4EAF-BF55-045874DF9040}"/>
              </a:ext>
            </a:extLst>
          </p:cNvPr>
          <p:cNvSpPr/>
          <p:nvPr/>
        </p:nvSpPr>
        <p:spPr>
          <a:xfrm>
            <a:off x="959555" y="2309988"/>
            <a:ext cx="1593145" cy="1166989"/>
          </a:xfrm>
          <a:prstGeom prst="roundRect">
            <a:avLst/>
          </a:prstGeom>
          <a:solidFill>
            <a:srgbClr val="F42A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C0000"/>
                </a:highlight>
                <a:uLnTx/>
                <a:uFillTx/>
                <a:ea typeface="+mn-ea"/>
                <a:cs typeface="+mn-cs"/>
              </a:rPr>
              <a:t>140/90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давление ниже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140/90 мм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рт</a:t>
            </a:r>
            <a:r>
              <a:rPr kumimoji="0" lang="ru-RU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ru-RU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ст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6" name="Прямоугольник: скругленные углы 45">
            <a:extLst>
              <a:ext uri="{FF2B5EF4-FFF2-40B4-BE49-F238E27FC236}">
                <a16:creationId xmlns:a16="http://schemas.microsoft.com/office/drawing/2014/main" id="{30EEDBCD-6637-45D9-B704-1E16FACC25EA}"/>
              </a:ext>
            </a:extLst>
          </p:cNvPr>
          <p:cNvSpPr/>
          <p:nvPr/>
        </p:nvSpPr>
        <p:spPr>
          <a:xfrm>
            <a:off x="7289801" y="2006600"/>
            <a:ext cx="1244600" cy="1028700"/>
          </a:xfrm>
          <a:prstGeom prst="roundRect">
            <a:avLst/>
          </a:prstGeom>
          <a:solidFill>
            <a:srgbClr val="F42A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white"/>
                </a:solidFill>
                <a:highlight>
                  <a:srgbClr val="CC0000"/>
                </a:highlight>
              </a:rPr>
              <a:t>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prstClr val="white"/>
                </a:solidFill>
                <a:highlight>
                  <a:srgbClr val="FF0000"/>
                </a:highlight>
              </a:rPr>
              <a:t>глюкоза </a:t>
            </a:r>
            <a:r>
              <a:rPr lang="ru-RU" sz="1200" b="1" dirty="0">
                <a:solidFill>
                  <a:prstClr val="white"/>
                </a:solidFill>
                <a:highlight>
                  <a:srgbClr val="F42A02"/>
                </a:highlight>
              </a:rPr>
              <a:t>ниже 6 ммоль/л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42A02"/>
              </a:highlight>
              <a:uLnTx/>
              <a:uFillTx/>
              <a:ea typeface="+mn-ea"/>
              <a:cs typeface="+mn-cs"/>
            </a:endParaRPr>
          </a:p>
        </p:txBody>
      </p:sp>
      <p:sp>
        <p:nvSpPr>
          <p:cNvPr id="47" name="Прямоугольник: скругленные углы 46">
            <a:extLst>
              <a:ext uri="{FF2B5EF4-FFF2-40B4-BE49-F238E27FC236}">
                <a16:creationId xmlns:a16="http://schemas.microsoft.com/office/drawing/2014/main" id="{1F201817-8A7B-4AB1-A71D-45A4C026E817}"/>
              </a:ext>
            </a:extLst>
          </p:cNvPr>
          <p:cNvSpPr/>
          <p:nvPr/>
        </p:nvSpPr>
        <p:spPr>
          <a:xfrm>
            <a:off x="5397501" y="2679700"/>
            <a:ext cx="1231899" cy="914400"/>
          </a:xfrm>
          <a:prstGeom prst="roundRect">
            <a:avLst/>
          </a:prstGeom>
          <a:solidFill>
            <a:srgbClr val="F42A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highlight>
                  <a:srgbClr val="CC0000"/>
                </a:highlight>
                <a:uLnTx/>
                <a:uFillTx/>
                <a:ea typeface="+mn-ea"/>
                <a:cs typeface="+mn-cs"/>
              </a:rPr>
              <a:t>0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950F74C8-BFC0-493C-86EA-85570EBBDA33}"/>
              </a:ext>
            </a:extLst>
          </p:cNvPr>
          <p:cNvSpPr/>
          <p:nvPr/>
        </p:nvSpPr>
        <p:spPr>
          <a:xfrm>
            <a:off x="3454401" y="2006600"/>
            <a:ext cx="1244600" cy="1028700"/>
          </a:xfrm>
          <a:prstGeom prst="roundRect">
            <a:avLst/>
          </a:prstGeom>
          <a:solidFill>
            <a:srgbClr val="F42A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b="1" dirty="0">
                <a:solidFill>
                  <a:prstClr val="white"/>
                </a:solidFill>
                <a:highlight>
                  <a:srgbClr val="CC0000"/>
                </a:highlight>
              </a:rPr>
              <a:t>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b="1" dirty="0">
                <a:solidFill>
                  <a:prstClr val="white"/>
                </a:solidFill>
                <a:highlight>
                  <a:srgbClr val="F42A02"/>
                </a:highlight>
              </a:rPr>
              <a:t>Холестерин ниже 5 ммоль/л</a:t>
            </a:r>
            <a:endParaRPr kumimoji="0" lang="ru-RU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highlight>
                <a:srgbClr val="F42A02"/>
              </a:highlight>
              <a:uLnTx/>
              <a:uFillTx/>
              <a:ea typeface="+mn-ea"/>
              <a:cs typeface="+mn-cs"/>
            </a:endParaRPr>
          </a:p>
        </p:txBody>
      </p:sp>
      <p:sp>
        <p:nvSpPr>
          <p:cNvPr id="49" name="Прямоугольник 48">
            <a:extLst>
              <a:ext uri="{FF2B5EF4-FFF2-40B4-BE49-F238E27FC236}">
                <a16:creationId xmlns:a16="http://schemas.microsoft.com/office/drawing/2014/main" id="{C0D83E1F-18C5-4C73-A0EE-A727899875E3}"/>
              </a:ext>
            </a:extLst>
          </p:cNvPr>
          <p:cNvSpPr/>
          <p:nvPr/>
        </p:nvSpPr>
        <p:spPr>
          <a:xfrm>
            <a:off x="4013200" y="6096000"/>
            <a:ext cx="5029200" cy="4699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rgbClr val="0CCA50"/>
                </a:solidFill>
              </a:rPr>
              <a:t>Это должен знать каждый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id="{73E48CDB-B8F0-4E39-A058-3FEF3767E5B6}"/>
              </a:ext>
            </a:extLst>
          </p:cNvPr>
          <p:cNvSpPr/>
          <p:nvPr/>
        </p:nvSpPr>
        <p:spPr>
          <a:xfrm>
            <a:off x="9931401" y="2314222"/>
            <a:ext cx="1605843" cy="1190978"/>
          </a:xfrm>
          <a:prstGeom prst="roundRect">
            <a:avLst/>
          </a:prstGeom>
          <a:solidFill>
            <a:srgbClr val="F42A0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highlight>
                  <a:srgbClr val="CC0000"/>
                </a:highlight>
              </a:rPr>
              <a:t>400-500 г </a:t>
            </a:r>
          </a:p>
          <a:p>
            <a:pPr algn="ctr"/>
            <a:r>
              <a:rPr lang="ru-RU" sz="1200" b="1" dirty="0"/>
              <a:t>овощей и фруктов</a:t>
            </a:r>
          </a:p>
          <a:p>
            <a:pPr algn="ctr"/>
            <a:r>
              <a:rPr lang="ru-RU" sz="1200" b="1" dirty="0"/>
              <a:t>или </a:t>
            </a:r>
          </a:p>
          <a:p>
            <a:pPr algn="ctr"/>
            <a:r>
              <a:rPr lang="ru-RU" b="1" dirty="0">
                <a:highlight>
                  <a:srgbClr val="CC0000"/>
                </a:highlight>
              </a:rPr>
              <a:t>4-5 </a:t>
            </a:r>
          </a:p>
          <a:p>
            <a:pPr algn="ctr"/>
            <a:r>
              <a:rPr lang="ru-RU" sz="1200" b="1" dirty="0"/>
              <a:t>порций в день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F0FECD00-87D6-4DB9-A339-51681421051F}"/>
              </a:ext>
            </a:extLst>
          </p:cNvPr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0" y="0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56814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2DE37A25-2E93-F5E6-FA5F-6BB0080B2D52}"/>
              </a:ext>
            </a:extLst>
          </p:cNvPr>
          <p:cNvSpPr/>
          <p:nvPr/>
        </p:nvSpPr>
        <p:spPr>
          <a:xfrm>
            <a:off x="-9402" y="4403324"/>
            <a:ext cx="12201401" cy="2454674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692312A-04C4-4AF6-B707-F47D3CDFAC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5362" y="4856784"/>
            <a:ext cx="4898415" cy="176665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2000" b="1" dirty="0">
                <a:solidFill>
                  <a:srgbClr val="014B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Зарегистрируйтесь на сайте</a:t>
            </a:r>
            <a:r>
              <a:rPr lang="en-US" sz="2000" b="1" dirty="0">
                <a:solidFill>
                  <a:srgbClr val="014B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TAKZDOROVO.RU </a:t>
            </a:r>
            <a:r>
              <a:rPr lang="ru-RU" sz="2000" b="1" dirty="0">
                <a:solidFill>
                  <a:srgbClr val="014B9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 получите доступ ко всем сервисам сайта</a:t>
            </a:r>
          </a:p>
        </p:txBody>
      </p:sp>
      <p:pic>
        <p:nvPicPr>
          <p:cNvPr id="14" name="Рисунок 13" descr="Изображение выглядит как шаблон, прямоугольный, искусство, Прямоугольник&#10;&#10;Автоматически созданное описание">
            <a:extLst>
              <a:ext uri="{FF2B5EF4-FFF2-40B4-BE49-F238E27FC236}">
                <a16:creationId xmlns:a16="http://schemas.microsoft.com/office/drawing/2014/main" id="{DF3E68C6-AC5A-E43A-CB43-DEC3C2BD85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0745" y="1491496"/>
            <a:ext cx="2835118" cy="2835118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екст, логотип, Шрифт, Графика&#10;&#10;Автоматически созданное описание">
            <a:extLst>
              <a:ext uri="{FF2B5EF4-FFF2-40B4-BE49-F238E27FC236}">
                <a16:creationId xmlns:a16="http://schemas.microsoft.com/office/drawing/2014/main" id="{B12BEF0D-9015-9C38-7C7A-617020498B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14" t="31540" r="18103" b="31346"/>
          <a:stretch/>
        </p:blipFill>
        <p:spPr>
          <a:xfrm>
            <a:off x="3826931" y="57455"/>
            <a:ext cx="2541405" cy="1053809"/>
          </a:xfrm>
          <a:prstGeom prst="rect">
            <a:avLst/>
          </a:prstGeom>
        </p:spPr>
      </p:pic>
      <p:pic>
        <p:nvPicPr>
          <p:cNvPr id="5" name="Picture 2" descr="C:\Users\user\Downloads\photo1709547805.jpeg">
            <a:extLst>
              <a:ext uri="{FF2B5EF4-FFF2-40B4-BE49-F238E27FC236}">
                <a16:creationId xmlns:a16="http://schemas.microsoft.com/office/drawing/2014/main" id="{71624A2F-252A-5016-1FC4-0029BCB1D6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/>
          <a:srcRect l="26960" t="18584" r="26373" b="17404"/>
          <a:stretch/>
        </p:blipFill>
        <p:spPr bwMode="auto">
          <a:xfrm>
            <a:off x="264681" y="137414"/>
            <a:ext cx="1090115" cy="841119"/>
          </a:xfrm>
          <a:prstGeom prst="rect">
            <a:avLst/>
          </a:prstGeom>
          <a:noFill/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F43B9E8-6AC6-7B8D-E31F-F80A04D1C88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84646" y="302730"/>
            <a:ext cx="1949728" cy="54722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6E0D0A5-CC90-5970-3ACF-A5FC5CFDD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82"/>
          <a:stretch/>
        </p:blipFill>
        <p:spPr>
          <a:xfrm>
            <a:off x="7081900" y="-1"/>
            <a:ext cx="51101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453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6E4C02-474C-41AA-A3AF-58FE53870D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859" y="379306"/>
            <a:ext cx="10965985" cy="73447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>
                <a:solidFill>
                  <a:srgbClr val="FF0000"/>
                </a:solidFill>
              </a:rPr>
              <a:t>Факторы риска являются общими для большинства ХНИЗ</a:t>
            </a:r>
            <a:endParaRPr lang="ru-RU" sz="3200" dirty="0"/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AB873CD4-54CC-4509-9A6B-411A576844A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75562928"/>
              </p:ext>
            </p:extLst>
          </p:nvPr>
        </p:nvGraphicFramePr>
        <p:xfrm>
          <a:off x="677176" y="1513696"/>
          <a:ext cx="11042610" cy="49703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02843">
                  <a:extLst>
                    <a:ext uri="{9D8B030D-6E8A-4147-A177-3AD203B41FA5}">
                      <a16:colId xmlns:a16="http://schemas.microsoft.com/office/drawing/2014/main" val="1385693378"/>
                    </a:ext>
                  </a:extLst>
                </a:gridCol>
                <a:gridCol w="1996993">
                  <a:extLst>
                    <a:ext uri="{9D8B030D-6E8A-4147-A177-3AD203B41FA5}">
                      <a16:colId xmlns:a16="http://schemas.microsoft.com/office/drawing/2014/main" val="2512647396"/>
                    </a:ext>
                  </a:extLst>
                </a:gridCol>
                <a:gridCol w="1173804">
                  <a:extLst>
                    <a:ext uri="{9D8B030D-6E8A-4147-A177-3AD203B41FA5}">
                      <a16:colId xmlns:a16="http://schemas.microsoft.com/office/drawing/2014/main" val="205528301"/>
                    </a:ext>
                  </a:extLst>
                </a:gridCol>
                <a:gridCol w="1478690">
                  <a:extLst>
                    <a:ext uri="{9D8B030D-6E8A-4147-A177-3AD203B41FA5}">
                      <a16:colId xmlns:a16="http://schemas.microsoft.com/office/drawing/2014/main" val="3818233599"/>
                    </a:ext>
                  </a:extLst>
                </a:gridCol>
                <a:gridCol w="1890280">
                  <a:extLst>
                    <a:ext uri="{9D8B030D-6E8A-4147-A177-3AD203B41FA5}">
                      <a16:colId xmlns:a16="http://schemas.microsoft.com/office/drawing/2014/main" val="2452743815"/>
                    </a:ext>
                  </a:extLst>
                </a:gridCol>
              </a:tblGrid>
              <a:tr h="1083847"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Фактор риска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Сердечно-сосудистые заболевания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Диабет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Онкология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900" b="1" dirty="0">
                          <a:solidFill>
                            <a:schemeClr val="accent3">
                              <a:lumMod val="50000"/>
                            </a:schemeClr>
                          </a:solidFill>
                        </a:rPr>
                        <a:t>Респираторные заболевания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59184450"/>
                  </a:ext>
                </a:extLst>
              </a:tr>
              <a:tr h="399600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70C0"/>
                          </a:solidFill>
                        </a:rPr>
                        <a:t>Потребление табака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9223895"/>
                  </a:ext>
                </a:extLst>
              </a:tr>
              <a:tr h="399600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70C0"/>
                          </a:solidFill>
                        </a:rPr>
                        <a:t>Алкоголь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9465102"/>
                  </a:ext>
                </a:extLst>
              </a:tr>
              <a:tr h="399600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70C0"/>
                          </a:solidFill>
                        </a:rPr>
                        <a:t>Низкое потребление фруктов и овощей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59085066"/>
                  </a:ext>
                </a:extLst>
              </a:tr>
              <a:tr h="399600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70C0"/>
                          </a:solidFill>
                        </a:rPr>
                        <a:t>Большое потребление соли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1991858"/>
                  </a:ext>
                </a:extLst>
              </a:tr>
              <a:tr h="399600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70C0"/>
                          </a:solidFill>
                        </a:rPr>
                        <a:t>Низкая физическая активность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7250722"/>
                  </a:ext>
                </a:extLst>
              </a:tr>
              <a:tr h="399600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70C0"/>
                          </a:solidFill>
                        </a:rPr>
                        <a:t>Ожирение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8259414"/>
                  </a:ext>
                </a:extLst>
              </a:tr>
              <a:tr h="399600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70C0"/>
                          </a:solidFill>
                        </a:rPr>
                        <a:t>Повышение АД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3322698"/>
                  </a:ext>
                </a:extLst>
              </a:tr>
              <a:tr h="399600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70C0"/>
                          </a:solidFill>
                        </a:rPr>
                        <a:t>Повышение глюкозы крови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90797190"/>
                  </a:ext>
                </a:extLst>
              </a:tr>
              <a:tr h="689721">
                <a:tc>
                  <a:txBody>
                    <a:bodyPr/>
                    <a:lstStyle/>
                    <a:p>
                      <a:r>
                        <a:rPr lang="ru-RU" b="1" dirty="0">
                          <a:solidFill>
                            <a:srgbClr val="0070C0"/>
                          </a:solidFill>
                        </a:rPr>
                        <a:t>Ненормальное содержание липидов крови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ru-RU" dirty="0">
                        <a:solidFill>
                          <a:srgbClr val="0070C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  <a:alpha val="72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719737"/>
                  </a:ext>
                </a:extLst>
              </a:tr>
            </a:tbl>
          </a:graphicData>
        </a:graphic>
      </p:graphicFrame>
      <p:pic>
        <p:nvPicPr>
          <p:cNvPr id="6" name="Рисунок 5" descr="Флажок со сплошной заливкой">
            <a:extLst>
              <a:ext uri="{FF2B5EF4-FFF2-40B4-BE49-F238E27FC236}">
                <a16:creationId xmlns:a16="http://schemas.microsoft.com/office/drawing/2014/main" id="{E9BA2D85-1468-478D-8F7E-B087C7EE94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77519" y="3444894"/>
            <a:ext cx="285751" cy="285751"/>
          </a:xfrm>
          <a:prstGeom prst="rect">
            <a:avLst/>
          </a:prstGeom>
        </p:spPr>
      </p:pic>
      <p:pic>
        <p:nvPicPr>
          <p:cNvPr id="7" name="Рисунок 6" descr="Флажок со сплошной заливкой">
            <a:extLst>
              <a:ext uri="{FF2B5EF4-FFF2-40B4-BE49-F238E27FC236}">
                <a16:creationId xmlns:a16="http://schemas.microsoft.com/office/drawing/2014/main" id="{E34E7BAA-9715-4A7D-B110-421BA0935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7996" y="3837831"/>
            <a:ext cx="285751" cy="285751"/>
          </a:xfrm>
          <a:prstGeom prst="rect">
            <a:avLst/>
          </a:prstGeom>
        </p:spPr>
      </p:pic>
      <p:pic>
        <p:nvPicPr>
          <p:cNvPr id="8" name="Рисунок 7" descr="Флажок со сплошной заливкой">
            <a:extLst>
              <a:ext uri="{FF2B5EF4-FFF2-40B4-BE49-F238E27FC236}">
                <a16:creationId xmlns:a16="http://schemas.microsoft.com/office/drawing/2014/main" id="{1B67344E-4A1B-44AB-B509-4ECD34B078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82282" y="4252812"/>
            <a:ext cx="285751" cy="285751"/>
          </a:xfrm>
          <a:prstGeom prst="rect">
            <a:avLst/>
          </a:prstGeom>
        </p:spPr>
      </p:pic>
      <p:pic>
        <p:nvPicPr>
          <p:cNvPr id="9" name="Рисунок 8" descr="Флажок со сплошной заливкой">
            <a:extLst>
              <a:ext uri="{FF2B5EF4-FFF2-40B4-BE49-F238E27FC236}">
                <a16:creationId xmlns:a16="http://schemas.microsoft.com/office/drawing/2014/main" id="{AD648F5A-C254-45EF-98A0-DF921EDF22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7996" y="4631497"/>
            <a:ext cx="285751" cy="285751"/>
          </a:xfrm>
          <a:prstGeom prst="rect">
            <a:avLst/>
          </a:prstGeom>
        </p:spPr>
      </p:pic>
      <p:pic>
        <p:nvPicPr>
          <p:cNvPr id="10" name="Рисунок 9" descr="Флажок со сплошной заливкой">
            <a:extLst>
              <a:ext uri="{FF2B5EF4-FFF2-40B4-BE49-F238E27FC236}">
                <a16:creationId xmlns:a16="http://schemas.microsoft.com/office/drawing/2014/main" id="{2D6ECC69-C049-4E46-803A-DAD63A7D03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7995" y="5053329"/>
            <a:ext cx="285751" cy="285751"/>
          </a:xfrm>
          <a:prstGeom prst="rect">
            <a:avLst/>
          </a:prstGeom>
        </p:spPr>
      </p:pic>
      <p:pic>
        <p:nvPicPr>
          <p:cNvPr id="11" name="Рисунок 10" descr="Флажок со сплошной заливкой">
            <a:extLst>
              <a:ext uri="{FF2B5EF4-FFF2-40B4-BE49-F238E27FC236}">
                <a16:creationId xmlns:a16="http://schemas.microsoft.com/office/drawing/2014/main" id="{F3EBA762-DC62-4B39-BE23-61AADAAF52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7994" y="5475161"/>
            <a:ext cx="285751" cy="285751"/>
          </a:xfrm>
          <a:prstGeom prst="rect">
            <a:avLst/>
          </a:prstGeom>
        </p:spPr>
      </p:pic>
      <p:pic>
        <p:nvPicPr>
          <p:cNvPr id="12" name="Рисунок 11" descr="Флажок со сплошной заливкой">
            <a:extLst>
              <a:ext uri="{FF2B5EF4-FFF2-40B4-BE49-F238E27FC236}">
                <a16:creationId xmlns:a16="http://schemas.microsoft.com/office/drawing/2014/main" id="{6F03CB63-B09C-4DA6-99C4-539AC0ECEA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68563" y="5971804"/>
            <a:ext cx="285751" cy="285751"/>
          </a:xfrm>
          <a:prstGeom prst="rect">
            <a:avLst/>
          </a:prstGeom>
        </p:spPr>
      </p:pic>
      <p:pic>
        <p:nvPicPr>
          <p:cNvPr id="13" name="Рисунок 12" descr="Флажок со сплошной заливкой">
            <a:extLst>
              <a:ext uri="{FF2B5EF4-FFF2-40B4-BE49-F238E27FC236}">
                <a16:creationId xmlns:a16="http://schemas.microsoft.com/office/drawing/2014/main" id="{B2442B91-F56C-4872-B2F0-3F5B1EB20C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39054" y="5932970"/>
            <a:ext cx="285751" cy="285751"/>
          </a:xfrm>
          <a:prstGeom prst="rect">
            <a:avLst/>
          </a:prstGeom>
        </p:spPr>
      </p:pic>
      <p:pic>
        <p:nvPicPr>
          <p:cNvPr id="14" name="Рисунок 13" descr="Флажок со сплошной заливкой">
            <a:extLst>
              <a:ext uri="{FF2B5EF4-FFF2-40B4-BE49-F238E27FC236}">
                <a16:creationId xmlns:a16="http://schemas.microsoft.com/office/drawing/2014/main" id="{2BB3DF29-264E-410E-8A19-9FDE8A19B2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8099" y="5489946"/>
            <a:ext cx="285751" cy="285751"/>
          </a:xfrm>
          <a:prstGeom prst="rect">
            <a:avLst/>
          </a:prstGeom>
        </p:spPr>
      </p:pic>
      <p:pic>
        <p:nvPicPr>
          <p:cNvPr id="15" name="Рисунок 14" descr="Флажок со сплошной заливкой">
            <a:extLst>
              <a:ext uri="{FF2B5EF4-FFF2-40B4-BE49-F238E27FC236}">
                <a16:creationId xmlns:a16="http://schemas.microsoft.com/office/drawing/2014/main" id="{AE1316C5-12C6-46A2-8D18-281FCACAF6C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72399" y="5073568"/>
            <a:ext cx="285751" cy="285751"/>
          </a:xfrm>
          <a:prstGeom prst="rect">
            <a:avLst/>
          </a:prstGeom>
        </p:spPr>
      </p:pic>
      <p:pic>
        <p:nvPicPr>
          <p:cNvPr id="16" name="Рисунок 15" descr="Флажок со сплошной заливкой">
            <a:extLst>
              <a:ext uri="{FF2B5EF4-FFF2-40B4-BE49-F238E27FC236}">
                <a16:creationId xmlns:a16="http://schemas.microsoft.com/office/drawing/2014/main" id="{85898528-2EEF-4730-B55A-CF03A7A66C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86681" y="4643867"/>
            <a:ext cx="285751" cy="285751"/>
          </a:xfrm>
          <a:prstGeom prst="rect">
            <a:avLst/>
          </a:prstGeom>
        </p:spPr>
      </p:pic>
      <p:pic>
        <p:nvPicPr>
          <p:cNvPr id="17" name="Рисунок 16" descr="Флажок со сплошной заливкой">
            <a:extLst>
              <a:ext uri="{FF2B5EF4-FFF2-40B4-BE49-F238E27FC236}">
                <a16:creationId xmlns:a16="http://schemas.microsoft.com/office/drawing/2014/main" id="{209B18F2-EC1B-42E3-941B-6357A67E9C1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72399" y="4285639"/>
            <a:ext cx="285751" cy="285751"/>
          </a:xfrm>
          <a:prstGeom prst="rect">
            <a:avLst/>
          </a:prstGeom>
        </p:spPr>
      </p:pic>
      <p:pic>
        <p:nvPicPr>
          <p:cNvPr id="18" name="Рисунок 17" descr="Флажок со сплошной заливкой">
            <a:extLst>
              <a:ext uri="{FF2B5EF4-FFF2-40B4-BE49-F238E27FC236}">
                <a16:creationId xmlns:a16="http://schemas.microsoft.com/office/drawing/2014/main" id="{4B447273-551A-447D-A285-BB1DFC38B2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3347" y="3843018"/>
            <a:ext cx="285751" cy="285751"/>
          </a:xfrm>
          <a:prstGeom prst="rect">
            <a:avLst/>
          </a:prstGeom>
        </p:spPr>
      </p:pic>
      <p:pic>
        <p:nvPicPr>
          <p:cNvPr id="19" name="Рисунок 18" descr="Флажок со сплошной заливкой">
            <a:extLst>
              <a:ext uri="{FF2B5EF4-FFF2-40B4-BE49-F238E27FC236}">
                <a16:creationId xmlns:a16="http://schemas.microsoft.com/office/drawing/2014/main" id="{4192551E-CE65-4576-AD48-40B4D282F2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72399" y="3464892"/>
            <a:ext cx="285751" cy="285751"/>
          </a:xfrm>
          <a:prstGeom prst="rect">
            <a:avLst/>
          </a:prstGeom>
        </p:spPr>
      </p:pic>
      <p:pic>
        <p:nvPicPr>
          <p:cNvPr id="20" name="Рисунок 19" descr="Флажок со сплошной заливкой">
            <a:extLst>
              <a:ext uri="{FF2B5EF4-FFF2-40B4-BE49-F238E27FC236}">
                <a16:creationId xmlns:a16="http://schemas.microsoft.com/office/drawing/2014/main" id="{4C2AFCD3-8980-4CDF-BBF3-D92EE72218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72399" y="3039159"/>
            <a:ext cx="285751" cy="285751"/>
          </a:xfrm>
          <a:prstGeom prst="rect">
            <a:avLst/>
          </a:prstGeom>
        </p:spPr>
      </p:pic>
      <p:pic>
        <p:nvPicPr>
          <p:cNvPr id="21" name="Рисунок 20" descr="Флажок со сплошной заливкой">
            <a:extLst>
              <a:ext uri="{FF2B5EF4-FFF2-40B4-BE49-F238E27FC236}">
                <a16:creationId xmlns:a16="http://schemas.microsoft.com/office/drawing/2014/main" id="{1F245803-31BC-4B04-81DE-E73EAA4C86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753348" y="2588436"/>
            <a:ext cx="285751" cy="285751"/>
          </a:xfrm>
          <a:prstGeom prst="rect">
            <a:avLst/>
          </a:prstGeom>
        </p:spPr>
      </p:pic>
      <p:pic>
        <p:nvPicPr>
          <p:cNvPr id="22" name="Рисунок 21" descr="Флажок со сплошной заливкой">
            <a:extLst>
              <a:ext uri="{FF2B5EF4-FFF2-40B4-BE49-F238E27FC236}">
                <a16:creationId xmlns:a16="http://schemas.microsoft.com/office/drawing/2014/main" id="{76AF1A0F-583C-4AFF-B676-CE7C1FFCC0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72895" y="5971803"/>
            <a:ext cx="285751" cy="285751"/>
          </a:xfrm>
          <a:prstGeom prst="rect">
            <a:avLst/>
          </a:prstGeom>
        </p:spPr>
      </p:pic>
      <p:pic>
        <p:nvPicPr>
          <p:cNvPr id="23" name="Рисунок 22" descr="Флажок со сплошной заливкой">
            <a:extLst>
              <a:ext uri="{FF2B5EF4-FFF2-40B4-BE49-F238E27FC236}">
                <a16:creationId xmlns:a16="http://schemas.microsoft.com/office/drawing/2014/main" id="{74095DEE-79EB-4EBE-8F90-5F2660E2F4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47499" y="5456698"/>
            <a:ext cx="285751" cy="285751"/>
          </a:xfrm>
          <a:prstGeom prst="rect">
            <a:avLst/>
          </a:prstGeom>
        </p:spPr>
      </p:pic>
      <p:pic>
        <p:nvPicPr>
          <p:cNvPr id="24" name="Рисунок 23" descr="Флажок со сплошной заливкой">
            <a:extLst>
              <a:ext uri="{FF2B5EF4-FFF2-40B4-BE49-F238E27FC236}">
                <a16:creationId xmlns:a16="http://schemas.microsoft.com/office/drawing/2014/main" id="{0CD5181C-8D95-48D2-9EA1-9AA92C5314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76694" y="5058969"/>
            <a:ext cx="285751" cy="285751"/>
          </a:xfrm>
          <a:prstGeom prst="rect">
            <a:avLst/>
          </a:prstGeom>
        </p:spPr>
      </p:pic>
      <p:pic>
        <p:nvPicPr>
          <p:cNvPr id="25" name="Рисунок 24" descr="Флажок со сплошной заливкой">
            <a:extLst>
              <a:ext uri="{FF2B5EF4-FFF2-40B4-BE49-F238E27FC236}">
                <a16:creationId xmlns:a16="http://schemas.microsoft.com/office/drawing/2014/main" id="{0E1E0AAB-BAA9-4CAD-95ED-4FA11C4BB3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57643" y="4653987"/>
            <a:ext cx="285751" cy="285751"/>
          </a:xfrm>
          <a:prstGeom prst="rect">
            <a:avLst/>
          </a:prstGeom>
        </p:spPr>
      </p:pic>
      <p:pic>
        <p:nvPicPr>
          <p:cNvPr id="26" name="Рисунок 25" descr="Флажок со сплошной заливкой">
            <a:extLst>
              <a:ext uri="{FF2B5EF4-FFF2-40B4-BE49-F238E27FC236}">
                <a16:creationId xmlns:a16="http://schemas.microsoft.com/office/drawing/2014/main" id="{ADDD113D-24DC-48A0-99E2-2EDD62128D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76694" y="4229961"/>
            <a:ext cx="285751" cy="285751"/>
          </a:xfrm>
          <a:prstGeom prst="rect">
            <a:avLst/>
          </a:prstGeom>
        </p:spPr>
      </p:pic>
      <p:pic>
        <p:nvPicPr>
          <p:cNvPr id="27" name="Рисунок 26" descr="Флажок со сплошной заливкой">
            <a:extLst>
              <a:ext uri="{FF2B5EF4-FFF2-40B4-BE49-F238E27FC236}">
                <a16:creationId xmlns:a16="http://schemas.microsoft.com/office/drawing/2014/main" id="{EF078B51-974A-4EEC-ADA1-35D35B623D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57643" y="3856005"/>
            <a:ext cx="285751" cy="285751"/>
          </a:xfrm>
          <a:prstGeom prst="rect">
            <a:avLst/>
          </a:prstGeom>
        </p:spPr>
      </p:pic>
      <p:pic>
        <p:nvPicPr>
          <p:cNvPr id="28" name="Рисунок 27" descr="Флажок со сплошной заливкой">
            <a:extLst>
              <a:ext uri="{FF2B5EF4-FFF2-40B4-BE49-F238E27FC236}">
                <a16:creationId xmlns:a16="http://schemas.microsoft.com/office/drawing/2014/main" id="{2BD46DCD-88D0-4DE3-B1D8-C544FD706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76695" y="3408294"/>
            <a:ext cx="285751" cy="285751"/>
          </a:xfrm>
          <a:prstGeom prst="rect">
            <a:avLst/>
          </a:prstGeom>
        </p:spPr>
      </p:pic>
      <p:pic>
        <p:nvPicPr>
          <p:cNvPr id="29" name="Рисунок 28" descr="Флажок со сплошной заливкой">
            <a:extLst>
              <a:ext uri="{FF2B5EF4-FFF2-40B4-BE49-F238E27FC236}">
                <a16:creationId xmlns:a16="http://schemas.microsoft.com/office/drawing/2014/main" id="{03924B30-0C7A-474F-B62B-D426368C873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76695" y="3104037"/>
            <a:ext cx="285751" cy="285751"/>
          </a:xfrm>
          <a:prstGeom prst="rect">
            <a:avLst/>
          </a:prstGeom>
        </p:spPr>
      </p:pic>
      <p:pic>
        <p:nvPicPr>
          <p:cNvPr id="30" name="Рисунок 29" descr="Флажок со сплошной заливкой">
            <a:extLst>
              <a:ext uri="{FF2B5EF4-FFF2-40B4-BE49-F238E27FC236}">
                <a16:creationId xmlns:a16="http://schemas.microsoft.com/office/drawing/2014/main" id="{0E515289-BD60-4B6D-9DD2-D15340D674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8982596" y="2568121"/>
            <a:ext cx="285751" cy="285751"/>
          </a:xfrm>
          <a:prstGeom prst="rect">
            <a:avLst/>
          </a:prstGeom>
        </p:spPr>
      </p:pic>
      <p:pic>
        <p:nvPicPr>
          <p:cNvPr id="31" name="Рисунок 30" descr="Флажок со сплошной заливкой">
            <a:extLst>
              <a:ext uri="{FF2B5EF4-FFF2-40B4-BE49-F238E27FC236}">
                <a16:creationId xmlns:a16="http://schemas.microsoft.com/office/drawing/2014/main" id="{119E2FA1-A916-4463-A6F0-653DE6648D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97687" y="4660892"/>
            <a:ext cx="285751" cy="285751"/>
          </a:xfrm>
          <a:prstGeom prst="rect">
            <a:avLst/>
          </a:prstGeom>
        </p:spPr>
      </p:pic>
      <p:pic>
        <p:nvPicPr>
          <p:cNvPr id="32" name="Рисунок 31" descr="Флажок со сплошной заливкой">
            <a:extLst>
              <a:ext uri="{FF2B5EF4-FFF2-40B4-BE49-F238E27FC236}">
                <a16:creationId xmlns:a16="http://schemas.microsoft.com/office/drawing/2014/main" id="{0975ABD8-5460-4E9C-83B7-1AA3FD056D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77494" y="3448045"/>
            <a:ext cx="285751" cy="285751"/>
          </a:xfrm>
          <a:prstGeom prst="rect">
            <a:avLst/>
          </a:prstGeom>
        </p:spPr>
      </p:pic>
      <p:pic>
        <p:nvPicPr>
          <p:cNvPr id="33" name="Рисунок 32" descr="Флажок со сплошной заливкой">
            <a:extLst>
              <a:ext uri="{FF2B5EF4-FFF2-40B4-BE49-F238E27FC236}">
                <a16:creationId xmlns:a16="http://schemas.microsoft.com/office/drawing/2014/main" id="{40546A27-F8D9-47AF-AF8A-7BE4D51EA4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497596" y="2616923"/>
            <a:ext cx="285751" cy="285751"/>
          </a:xfrm>
          <a:prstGeom prst="rect">
            <a:avLst/>
          </a:prstGeom>
        </p:spPr>
      </p:pic>
      <p:pic>
        <p:nvPicPr>
          <p:cNvPr id="34" name="Рисунок 33" descr="Флажок со сплошной заливкой">
            <a:extLst>
              <a:ext uri="{FF2B5EF4-FFF2-40B4-BE49-F238E27FC236}">
                <a16:creationId xmlns:a16="http://schemas.microsoft.com/office/drawing/2014/main" id="{860F8326-15DD-42A4-99B7-4AF87FFFFD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55606" y="2659724"/>
            <a:ext cx="285751" cy="285751"/>
          </a:xfrm>
          <a:prstGeom prst="rect">
            <a:avLst/>
          </a:prstGeom>
        </p:spPr>
      </p:pic>
      <p:pic>
        <p:nvPicPr>
          <p:cNvPr id="35" name="Рисунок 34" descr="Флажок со сплошной заливкой">
            <a:extLst>
              <a:ext uri="{FF2B5EF4-FFF2-40B4-BE49-F238E27FC236}">
                <a16:creationId xmlns:a16="http://schemas.microsoft.com/office/drawing/2014/main" id="{6DE0D71E-929A-4F74-AE6A-BC39ED9C7E9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056753" y="2999068"/>
            <a:ext cx="285751" cy="285751"/>
          </a:xfrm>
          <a:prstGeom prst="rect">
            <a:avLst/>
          </a:prstGeom>
        </p:spPr>
      </p:pic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F4B0F10D-F33A-4160-9285-7C828E63AF1D}"/>
              </a:ext>
            </a:extLst>
          </p:cNvPr>
          <p:cNvSpPr/>
          <p:nvPr/>
        </p:nvSpPr>
        <p:spPr>
          <a:xfrm>
            <a:off x="488131" y="708942"/>
            <a:ext cx="170688" cy="84124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AB1230EC-7009-4132-B056-976F2A3C298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2310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5458082-7851-47CC-860E-5D030A2FB6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3228" y="355599"/>
            <a:ext cx="10168128" cy="573856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FF0000"/>
                </a:solidFill>
              </a:rPr>
              <a:t>Факторы риска в российской популяции</a:t>
            </a:r>
            <a:endParaRPr lang="ru-RU" sz="2800" dirty="0"/>
          </a:p>
        </p:txBody>
      </p:sp>
      <p:pic>
        <p:nvPicPr>
          <p:cNvPr id="8" name="Рисунок 7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1C4CBFE-09D7-44BF-B1A4-5B3D09F65A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735" y="1111887"/>
            <a:ext cx="2234536" cy="133076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2" name="Рисунок 11" descr="Изображение выглядит как человек&#10;&#10;Автоматически созданное описание">
            <a:extLst>
              <a:ext uri="{FF2B5EF4-FFF2-40B4-BE49-F238E27FC236}">
                <a16:creationId xmlns:a16="http://schemas.microsoft.com/office/drawing/2014/main" id="{58A41D2B-6AD5-49A0-9450-9D6FDBB614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1735" y="2505318"/>
            <a:ext cx="2234536" cy="1169406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6" name="Рисунок 15" descr="Изображение выглядит как внутренний, матч&#10;&#10;Автоматически созданное описание">
            <a:extLst>
              <a:ext uri="{FF2B5EF4-FFF2-40B4-BE49-F238E27FC236}">
                <a16:creationId xmlns:a16="http://schemas.microsoft.com/office/drawing/2014/main" id="{779E5E70-1825-40D2-A96F-C90FA3D23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735" y="3869795"/>
            <a:ext cx="2234536" cy="1257241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8" name="Рисунок 17" descr="Изображение выглядит как диван, внутренний, сиденье, мебель&#10;&#10;Автоматически созданное описание">
            <a:extLst>
              <a:ext uri="{FF2B5EF4-FFF2-40B4-BE49-F238E27FC236}">
                <a16:creationId xmlns:a16="http://schemas.microsoft.com/office/drawing/2014/main" id="{330E3251-1ED3-434E-9BFD-4D8CC96CDB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1735" y="5198255"/>
            <a:ext cx="2328665" cy="130987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0" name="Рисунок 19" descr="Изображение выглядит как другой, мясо, разнообразие&#10;&#10;Автоматически созданное описание">
            <a:extLst>
              <a:ext uri="{FF2B5EF4-FFF2-40B4-BE49-F238E27FC236}">
                <a16:creationId xmlns:a16="http://schemas.microsoft.com/office/drawing/2014/main" id="{848F1E48-8732-4407-8546-85A70087478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05802" y="1157015"/>
            <a:ext cx="2433088" cy="127049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22" name="Рисунок 21" descr="Изображение выглядит как еда, овощ, фрукт, разнообразие&#10;&#10;Автоматически созданное описание">
            <a:extLst>
              <a:ext uri="{FF2B5EF4-FFF2-40B4-BE49-F238E27FC236}">
                <a16:creationId xmlns:a16="http://schemas.microsoft.com/office/drawing/2014/main" id="{1AFABEF1-3300-4A74-B5F6-542B8721D55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97089" y="2516147"/>
            <a:ext cx="2441801" cy="122146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0" name="Рисунок 29" descr="Изображение выглядит как пол, внутренний&#10;&#10;Автоматически созданное описание">
            <a:extLst>
              <a:ext uri="{FF2B5EF4-FFF2-40B4-BE49-F238E27FC236}">
                <a16:creationId xmlns:a16="http://schemas.microsoft.com/office/drawing/2014/main" id="{71B80254-6EB1-49B0-A9CD-CFA7A99039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98145" y="3869795"/>
            <a:ext cx="2441801" cy="124038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32" name="Рисунок 31" descr="Изображение выглядит как стол, чашка, внутренний, пить&#10;&#10;Автоматически созданное описание">
            <a:extLst>
              <a:ext uri="{FF2B5EF4-FFF2-40B4-BE49-F238E27FC236}">
                <a16:creationId xmlns:a16="http://schemas.microsoft.com/office/drawing/2014/main" id="{3403791E-6676-4852-BD73-98A6BC7749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05802" y="5202557"/>
            <a:ext cx="2433088" cy="1380529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8F283868-577C-42C7-A33E-DE200022349B}"/>
              </a:ext>
            </a:extLst>
          </p:cNvPr>
          <p:cNvSpPr txBox="1"/>
          <p:nvPr/>
        </p:nvSpPr>
        <p:spPr>
          <a:xfrm>
            <a:off x="8344750" y="6534967"/>
            <a:ext cx="3626314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900" b="1" i="1" dirty="0"/>
              <a:t>ВСЕРОССИЙСКАЯ ФОРУМ ПО ОБЩЕСТВЕННОМУ ЗДОРОВЬЮ,2021 г </a:t>
            </a:r>
          </a:p>
        </p:txBody>
      </p:sp>
      <p:graphicFrame>
        <p:nvGraphicFramePr>
          <p:cNvPr id="4" name="Таблица 4">
            <a:extLst>
              <a:ext uri="{FF2B5EF4-FFF2-40B4-BE49-F238E27FC236}">
                <a16:creationId xmlns:a16="http://schemas.microsoft.com/office/drawing/2014/main" id="{41676321-715D-4AE6-BF34-41749B15593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1860217"/>
              </p:ext>
            </p:extLst>
          </p:nvPr>
        </p:nvGraphicFramePr>
        <p:xfrm>
          <a:off x="729019" y="1236270"/>
          <a:ext cx="10075788" cy="5505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2826">
                  <a:extLst>
                    <a:ext uri="{9D8B030D-6E8A-4147-A177-3AD203B41FA5}">
                      <a16:colId xmlns:a16="http://schemas.microsoft.com/office/drawing/2014/main" val="2339775738"/>
                    </a:ext>
                  </a:extLst>
                </a:gridCol>
                <a:gridCol w="2132522">
                  <a:extLst>
                    <a:ext uri="{9D8B030D-6E8A-4147-A177-3AD203B41FA5}">
                      <a16:colId xmlns:a16="http://schemas.microsoft.com/office/drawing/2014/main" val="3295736699"/>
                    </a:ext>
                  </a:extLst>
                </a:gridCol>
                <a:gridCol w="551329">
                  <a:extLst>
                    <a:ext uri="{9D8B030D-6E8A-4147-A177-3AD203B41FA5}">
                      <a16:colId xmlns:a16="http://schemas.microsoft.com/office/drawing/2014/main" val="229340951"/>
                    </a:ext>
                  </a:extLst>
                </a:gridCol>
                <a:gridCol w="2260493">
                  <a:extLst>
                    <a:ext uri="{9D8B030D-6E8A-4147-A177-3AD203B41FA5}">
                      <a16:colId xmlns:a16="http://schemas.microsoft.com/office/drawing/2014/main" val="3723874540"/>
                    </a:ext>
                  </a:extLst>
                </a:gridCol>
                <a:gridCol w="2568618">
                  <a:extLst>
                    <a:ext uri="{9D8B030D-6E8A-4147-A177-3AD203B41FA5}">
                      <a16:colId xmlns:a16="http://schemas.microsoft.com/office/drawing/2014/main" val="3517677516"/>
                    </a:ext>
                  </a:extLst>
                </a:gridCol>
              </a:tblGrid>
              <a:tr h="1268330">
                <a:tc>
                  <a:txBody>
                    <a:bodyPr/>
                    <a:lstStyle/>
                    <a:p>
                      <a:endParaRPr lang="ru-RU" b="0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</a:rPr>
                        <a:t>Артериальная гипертензия</a:t>
                      </a:r>
                    </a:p>
                    <a:p>
                      <a:pPr algn="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</a:rPr>
                        <a:t>44%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2000" b="1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</a:rPr>
                        <a:t>Недостаток рыбы и морепродуктов</a:t>
                      </a:r>
                    </a:p>
                    <a:p>
                      <a:pPr algn="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</a:rPr>
                        <a:t>36,9%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13846861"/>
                  </a:ext>
                </a:extLst>
              </a:tr>
              <a:tr h="127159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000" b="1" dirty="0"/>
                    </a:p>
                    <a:p>
                      <a:r>
                        <a:rPr lang="ru-RU" sz="2000" b="1" dirty="0"/>
                        <a:t>Ожирение</a:t>
                      </a:r>
                    </a:p>
                    <a:p>
                      <a:pPr algn="r"/>
                      <a:r>
                        <a:rPr lang="ru-RU" sz="2000" b="1" dirty="0"/>
                        <a:t>29,7%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000" b="1" dirty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</a:rPr>
                        <a:t>Недостаток овощей и фруктов </a:t>
                      </a:r>
                    </a:p>
                    <a:p>
                      <a:pPr algn="ct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</a:rPr>
                        <a:t>41,9%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72865080"/>
                  </a:ext>
                </a:extLst>
              </a:tr>
              <a:tr h="1271595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000" b="1" dirty="0"/>
                    </a:p>
                    <a:p>
                      <a:r>
                        <a:rPr lang="ru-RU" sz="2000" b="1" dirty="0"/>
                        <a:t>Курение </a:t>
                      </a:r>
                    </a:p>
                    <a:p>
                      <a:pPr algn="r"/>
                      <a:r>
                        <a:rPr lang="ru-RU" sz="2000" b="1" dirty="0"/>
                        <a:t>27,7%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000" b="1" dirty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</a:rPr>
                        <a:t>Избыточное потребление соли</a:t>
                      </a:r>
                    </a:p>
                    <a:p>
                      <a:pPr algn="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</a:rPr>
                        <a:t> 49,9%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88077621"/>
                  </a:ext>
                </a:extLst>
              </a:tr>
              <a:tr h="127341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000" b="1" dirty="0"/>
                    </a:p>
                    <a:p>
                      <a:r>
                        <a:rPr lang="ru-RU" sz="2000" b="1" dirty="0"/>
                        <a:t>Низкая физическая активность</a:t>
                      </a:r>
                    </a:p>
                    <a:p>
                      <a:pPr algn="r"/>
                      <a:r>
                        <a:rPr lang="ru-RU" sz="2000" b="1" dirty="0"/>
                        <a:t>38,8%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ru-RU" sz="2000" b="1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sz="2000" b="1" dirty="0">
                        <a:solidFill>
                          <a:sysClr val="windowText" lastClr="000000"/>
                        </a:solidFill>
                      </a:endParaRPr>
                    </a:p>
                    <a:p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</a:rPr>
                        <a:t>Избыточное потребление алкоголя</a:t>
                      </a:r>
                    </a:p>
                    <a:p>
                      <a:pPr algn="r"/>
                      <a:r>
                        <a:rPr lang="ru-RU" sz="2000" b="1" dirty="0">
                          <a:solidFill>
                            <a:sysClr val="windowText" lastClr="000000"/>
                          </a:solidFill>
                        </a:rPr>
                        <a:t> 3,8%</a:t>
                      </a: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93427642"/>
                  </a:ext>
                </a:extLst>
              </a:tr>
            </a:tbl>
          </a:graphicData>
        </a:graphic>
      </p:graphicFrame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C328098F-058F-46B3-AE71-70FD354D3E4B}"/>
              </a:ext>
            </a:extLst>
          </p:cNvPr>
          <p:cNvSpPr/>
          <p:nvPr/>
        </p:nvSpPr>
        <p:spPr>
          <a:xfrm>
            <a:off x="465553" y="742809"/>
            <a:ext cx="170688" cy="841248"/>
          </a:xfrm>
          <a:prstGeom prst="rect">
            <a:avLst/>
          </a:prstGeom>
          <a:solidFill>
            <a:schemeClr val="bg2"/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50FC40D4-1B9F-42B1-BEE8-FD145F578C62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27741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82A5ECFD-352C-4818-B871-4E45FE5CCA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7574" y="1756965"/>
            <a:ext cx="3999447" cy="4994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>
            <a:extLst>
              <a:ext uri="{FF2B5EF4-FFF2-40B4-BE49-F238E27FC236}">
                <a16:creationId xmlns:a16="http://schemas.microsoft.com/office/drawing/2014/main" id="{29892E15-445C-4269-AAA3-292FC10377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577" y="2047382"/>
            <a:ext cx="3194756" cy="4414138"/>
          </a:xfrm>
          <a:solidFill>
            <a:srgbClr val="DDDDDD"/>
          </a:solidFill>
        </p:spPr>
        <p:txBody>
          <a:bodyPr>
            <a:noAutofit/>
          </a:bodyPr>
          <a:lstStyle/>
          <a:p>
            <a:pPr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ru-RU" sz="20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Amatic SC Bold" panose="020B0604020202020204" charset="-79"/>
              </a:rPr>
              <a:t>Дети и подростки</a:t>
            </a:r>
            <a:r>
              <a:rPr lang="en-US" sz="20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Amatic SC Bold" panose="020B0604020202020204" charset="-79"/>
              </a:rPr>
              <a:t> </a:t>
            </a:r>
            <a:r>
              <a:rPr lang="ru-RU" sz="20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Amatic SC Bold" panose="020B0604020202020204" charset="-79"/>
              </a:rPr>
              <a:t>считают, что: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2000" b="1" dirty="0">
                <a:solidFill>
                  <a:srgbClr val="FF0000"/>
                </a:solidFill>
                <a:ea typeface="Calibri" panose="020F0502020204030204" pitchFamily="34" charset="0"/>
                <a:cs typeface="Amatic SC Bold" panose="020B0604020202020204" charset="-79"/>
              </a:rPr>
              <a:t>~</a:t>
            </a:r>
            <a:r>
              <a:rPr lang="en-US" sz="2000" b="1" dirty="0">
                <a:solidFill>
                  <a:schemeClr val="tx2"/>
                </a:solidFill>
                <a:ea typeface="Calibri" panose="020F0502020204030204" pitchFamily="34" charset="0"/>
                <a:cs typeface="Amatic SC Bold" panose="020B0604020202020204" charset="-79"/>
              </a:rPr>
              <a:t> </a:t>
            </a:r>
            <a:r>
              <a:rPr lang="ru-RU" sz="20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Amatic SC Bold" panose="020B0604020202020204" charset="-79"/>
              </a:rPr>
              <a:t> это развлечение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2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matic SC Bold" panose="020B0604020202020204" charset="-79"/>
              </a:rPr>
              <a:t>~ </a:t>
            </a:r>
            <a:r>
              <a:rPr lang="ru-RU" sz="20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Amatic SC Bold" panose="020B0604020202020204" charset="-79"/>
              </a:rPr>
              <a:t> помогает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  <a:tabLst>
                <a:tab pos="457200" algn="l"/>
              </a:tabLst>
            </a:pPr>
            <a:r>
              <a:rPr lang="ru-RU" sz="2000" b="1" dirty="0">
                <a:solidFill>
                  <a:schemeClr val="tx2"/>
                </a:solidFill>
                <a:ea typeface="Calibri" panose="020F0502020204030204" pitchFamily="34" charset="0"/>
                <a:cs typeface="Amatic SC Bold" panose="020B0604020202020204" charset="-79"/>
              </a:rPr>
              <a:t>   </a:t>
            </a:r>
            <a:r>
              <a:rPr lang="ru-RU" sz="20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Amatic SC Bold" panose="020B0604020202020204" charset="-79"/>
              </a:rPr>
              <a:t> выглядеть взрослыми,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  <a:tabLst>
                <a:tab pos="457200" algn="l"/>
              </a:tabLst>
            </a:pPr>
            <a:r>
              <a:rPr lang="ru-RU" sz="2000" b="1" dirty="0">
                <a:solidFill>
                  <a:schemeClr val="tx2"/>
                </a:solidFill>
                <a:ea typeface="Calibri" panose="020F0502020204030204" pitchFamily="34" charset="0"/>
                <a:cs typeface="Amatic SC Bold" panose="020B0604020202020204" charset="-79"/>
              </a:rPr>
              <a:t>   </a:t>
            </a:r>
            <a:r>
              <a:rPr lang="ru-RU" sz="20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Amatic SC Bold" panose="020B0604020202020204" charset="-79"/>
              </a:rPr>
              <a:t> независимыми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2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matic SC Bold" panose="020B0604020202020204" charset="-79"/>
              </a:rPr>
              <a:t>~</a:t>
            </a:r>
            <a:r>
              <a:rPr lang="ru-RU" sz="2000" b="1" dirty="0">
                <a:ea typeface="Calibri" panose="020F0502020204030204" pitchFamily="34" charset="0"/>
                <a:cs typeface="Amatic SC Bold" panose="020B0604020202020204" charset="-79"/>
              </a:rPr>
              <a:t> снижает вес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  <a:tabLst>
                <a:tab pos="457200" algn="l"/>
              </a:tabLst>
            </a:pPr>
            <a:r>
              <a:rPr lang="en-US" sz="2000" b="1" dirty="0">
                <a:solidFill>
                  <a:srgbClr val="FF0000"/>
                </a:solidFill>
                <a:effectLst/>
                <a:ea typeface="Calibri" panose="020F0502020204030204" pitchFamily="34" charset="0"/>
                <a:cs typeface="Amatic SC Bold" panose="020B0604020202020204" charset="-79"/>
              </a:rPr>
              <a:t>~ </a:t>
            </a:r>
            <a:r>
              <a:rPr lang="ru-RU" sz="20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Amatic SC Bold" panose="020B0604020202020204" charset="-79"/>
              </a:rPr>
              <a:t>избавляет от чувства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  <a:tabLst>
                <a:tab pos="457200" algn="l"/>
              </a:tabLst>
            </a:pPr>
            <a:r>
              <a:rPr lang="ru-RU" sz="2000" b="1" dirty="0">
                <a:solidFill>
                  <a:schemeClr val="tx2"/>
                </a:solidFill>
                <a:ea typeface="Calibri" panose="020F0502020204030204" pitchFamily="34" charset="0"/>
                <a:cs typeface="Amatic SC Bold" panose="020B0604020202020204" charset="-79"/>
              </a:rPr>
              <a:t>  </a:t>
            </a:r>
            <a:r>
              <a:rPr lang="ru-RU" sz="20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Amatic SC Bold" panose="020B0604020202020204" charset="-79"/>
              </a:rPr>
              <a:t> тревоги и</a:t>
            </a:r>
          </a:p>
          <a:p>
            <a:pPr marL="0" lvl="0" indent="0">
              <a:lnSpc>
                <a:spcPct val="150000"/>
              </a:lnSpc>
              <a:spcBef>
                <a:spcPts val="0"/>
              </a:spcBef>
              <a:buNone/>
              <a:tabLst>
                <a:tab pos="457200" algn="l"/>
              </a:tabLst>
            </a:pPr>
            <a:r>
              <a:rPr lang="ru-RU" sz="2000" b="1" dirty="0">
                <a:solidFill>
                  <a:schemeClr val="tx2"/>
                </a:solidFill>
                <a:ea typeface="Calibri" panose="020F0502020204030204" pitchFamily="34" charset="0"/>
                <a:cs typeface="Amatic SC Bold" panose="020B0604020202020204" charset="-79"/>
              </a:rPr>
              <a:t>  </a:t>
            </a:r>
            <a:r>
              <a:rPr lang="ru-RU" sz="20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Amatic SC Bold" panose="020B0604020202020204" charset="-79"/>
              </a:rPr>
              <a:t> раздражительности</a:t>
            </a:r>
          </a:p>
          <a:p>
            <a:endParaRPr lang="ru-RU" sz="1600" dirty="0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975D9E8E-2BEE-44FE-AB78-13DB5FB33A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86" y="417689"/>
            <a:ext cx="8603947" cy="1433689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600" b="1" dirty="0"/>
              <a:t>Курение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C7E7141E-A4BF-42AB-A756-317AABF556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/>
          <a:stretch/>
        </p:blipFill>
        <p:spPr bwMode="auto">
          <a:xfrm>
            <a:off x="9148925" y="52271"/>
            <a:ext cx="2536889" cy="19232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2E6B6C1-341E-48DC-B2FF-4CD6953196A0}"/>
              </a:ext>
            </a:extLst>
          </p:cNvPr>
          <p:cNvSpPr txBox="1"/>
          <p:nvPr/>
        </p:nvSpPr>
        <p:spPr>
          <a:xfrm>
            <a:off x="8342489" y="2060314"/>
            <a:ext cx="3468511" cy="4401205"/>
          </a:xfrm>
          <a:prstGeom prst="rect">
            <a:avLst/>
          </a:prstGeom>
          <a:solidFill>
            <a:srgbClr val="DDDDDD"/>
          </a:solidFill>
        </p:spPr>
        <p:txBody>
          <a:bodyPr wrap="square">
            <a:spAutoFit/>
          </a:bodyPr>
          <a:lstStyle/>
          <a:p>
            <a:r>
              <a:rPr lang="en-US" sz="20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Amatic SC Bold" panose="020B0604020202020204" charset="-79"/>
              </a:rPr>
              <a:t>     </a:t>
            </a:r>
            <a:r>
              <a:rPr lang="ru-RU" sz="20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Amatic SC Bold" panose="020B0604020202020204" charset="-79"/>
              </a:rPr>
              <a:t>Взрослые люди считают,</a:t>
            </a:r>
          </a:p>
          <a:p>
            <a:r>
              <a:rPr lang="ru-RU" sz="20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Amatic SC Bold" panose="020B0604020202020204" charset="-79"/>
              </a:rPr>
              <a:t> </a:t>
            </a:r>
            <a:r>
              <a:rPr lang="en-US" sz="20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Amatic SC Bold" panose="020B0604020202020204" charset="-79"/>
              </a:rPr>
              <a:t>    </a:t>
            </a:r>
            <a:r>
              <a:rPr lang="ru-RU" sz="20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Amatic SC Bold" panose="020B0604020202020204" charset="-79"/>
              </a:rPr>
              <a:t>что курение помогает:</a:t>
            </a:r>
          </a:p>
          <a:p>
            <a:endParaRPr lang="ru-RU" sz="2000" b="1" dirty="0">
              <a:solidFill>
                <a:schemeClr val="tx2"/>
              </a:solidFill>
              <a:effectLst/>
              <a:ea typeface="Calibri" panose="020F0502020204030204" pitchFamily="34" charset="0"/>
              <a:cs typeface="Amatic SC Bold" panose="020B0604020202020204" charset="-79"/>
            </a:endParaRPr>
          </a:p>
          <a:p>
            <a:r>
              <a:rPr lang="en-US" sz="2000" b="1" dirty="0">
                <a:solidFill>
                  <a:srgbClr val="FF0000"/>
                </a:solidFill>
                <a:ea typeface="Calibri" panose="020F0502020204030204" pitchFamily="34" charset="0"/>
                <a:cs typeface="Amatic SC Bold" panose="020B0604020202020204" charset="-79"/>
              </a:rPr>
              <a:t>~</a:t>
            </a:r>
            <a:r>
              <a:rPr lang="en-US" sz="2000" b="1" dirty="0">
                <a:solidFill>
                  <a:schemeClr val="tx2"/>
                </a:solidFill>
                <a:ea typeface="Calibri" panose="020F0502020204030204" pitchFamily="34" charset="0"/>
                <a:cs typeface="Amatic SC Bold" panose="020B0604020202020204" charset="-79"/>
              </a:rPr>
              <a:t> </a:t>
            </a:r>
            <a:r>
              <a:rPr lang="ru-RU" sz="2000" b="1" dirty="0">
                <a:solidFill>
                  <a:schemeClr val="tx2"/>
                </a:solidFill>
                <a:ea typeface="Calibri" panose="020F0502020204030204" pitchFamily="34" charset="0"/>
                <a:cs typeface="Amatic SC Bold" panose="020B0604020202020204" charset="-79"/>
              </a:rPr>
              <a:t>с</a:t>
            </a:r>
            <a:r>
              <a:rPr lang="ru-RU" sz="20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Amatic SC Bold" panose="020B0604020202020204" charset="-79"/>
              </a:rPr>
              <a:t>осредоточиться на</a:t>
            </a:r>
          </a:p>
          <a:p>
            <a:r>
              <a:rPr lang="ru-RU" sz="2000" b="1" dirty="0">
                <a:solidFill>
                  <a:schemeClr val="tx2"/>
                </a:solidFill>
                <a:ea typeface="Calibri" panose="020F0502020204030204" pitchFamily="34" charset="0"/>
                <a:cs typeface="Amatic SC Bold" panose="020B0604020202020204" charset="-79"/>
              </a:rPr>
              <a:t> </a:t>
            </a:r>
            <a:r>
              <a:rPr lang="ru-RU" sz="20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Amatic SC Bold" panose="020B0604020202020204" charset="-79"/>
              </a:rPr>
              <a:t>   умственной деятельности</a:t>
            </a:r>
          </a:p>
          <a:p>
            <a:endParaRPr lang="ru-RU" sz="2000" b="1" dirty="0">
              <a:solidFill>
                <a:schemeClr val="tx2"/>
              </a:solidFill>
              <a:effectLst/>
              <a:ea typeface="Calibri" panose="020F0502020204030204" pitchFamily="34" charset="0"/>
              <a:cs typeface="Amatic SC Bold" panose="020B0604020202020204" charset="-79"/>
            </a:endParaRPr>
          </a:p>
          <a:p>
            <a:r>
              <a:rPr lang="en-US" sz="2000" b="1" dirty="0">
                <a:solidFill>
                  <a:srgbClr val="FF0000"/>
                </a:solidFill>
                <a:ea typeface="Calibri" panose="020F0502020204030204" pitchFamily="34" charset="0"/>
                <a:cs typeface="Amatic SC Bold" panose="020B0604020202020204" charset="-79"/>
              </a:rPr>
              <a:t>~ </a:t>
            </a:r>
            <a:r>
              <a:rPr lang="ru-RU" sz="2000" b="1" dirty="0">
                <a:solidFill>
                  <a:schemeClr val="tx2"/>
                </a:solidFill>
                <a:ea typeface="Calibri" panose="020F0502020204030204" pitchFamily="34" charset="0"/>
                <a:cs typeface="Amatic SC Bold" panose="020B0604020202020204" charset="-79"/>
              </a:rPr>
              <a:t>с</a:t>
            </a:r>
            <a:r>
              <a:rPr lang="ru-RU" sz="20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Amatic SC Bold" panose="020B0604020202020204" charset="-79"/>
              </a:rPr>
              <a:t>концентрировать</a:t>
            </a:r>
          </a:p>
          <a:p>
            <a:r>
              <a:rPr lang="ru-RU" sz="2000" b="1" dirty="0">
                <a:solidFill>
                  <a:schemeClr val="tx2"/>
                </a:solidFill>
                <a:ea typeface="Calibri" panose="020F0502020204030204" pitchFamily="34" charset="0"/>
                <a:cs typeface="Amatic SC Bold" panose="020B0604020202020204" charset="-79"/>
              </a:rPr>
              <a:t>   </a:t>
            </a:r>
            <a:r>
              <a:rPr lang="ru-RU" sz="20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Amatic SC Bold" panose="020B0604020202020204" charset="-79"/>
              </a:rPr>
              <a:t> внимание</a:t>
            </a:r>
          </a:p>
          <a:p>
            <a:endParaRPr lang="ru-RU" sz="2000" b="1" dirty="0">
              <a:solidFill>
                <a:schemeClr val="tx2"/>
              </a:solidFill>
              <a:effectLst/>
              <a:ea typeface="Calibri" panose="020F0502020204030204" pitchFamily="34" charset="0"/>
              <a:cs typeface="Amatic SC Bold" panose="020B0604020202020204" charset="-79"/>
            </a:endParaRPr>
          </a:p>
          <a:p>
            <a:r>
              <a:rPr lang="en-US" sz="2000" b="1" dirty="0">
                <a:solidFill>
                  <a:srgbClr val="FF0000"/>
                </a:solidFill>
                <a:ea typeface="Calibri" panose="020F0502020204030204" pitchFamily="34" charset="0"/>
                <a:cs typeface="Amatic SC Bold" panose="020B0604020202020204" charset="-79"/>
              </a:rPr>
              <a:t>~</a:t>
            </a:r>
            <a:r>
              <a:rPr lang="en-US" sz="2000" b="1" dirty="0">
                <a:solidFill>
                  <a:schemeClr val="tx2"/>
                </a:solidFill>
                <a:ea typeface="Calibri" panose="020F0502020204030204" pitchFamily="34" charset="0"/>
                <a:cs typeface="Amatic SC Bold" panose="020B0604020202020204" charset="-79"/>
              </a:rPr>
              <a:t> </a:t>
            </a:r>
            <a:r>
              <a:rPr lang="ru-RU" sz="20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Amatic SC Bold" panose="020B0604020202020204" charset="-79"/>
              </a:rPr>
              <a:t>отдохнуть и</a:t>
            </a:r>
            <a:r>
              <a:rPr lang="ru-RU" sz="2000" b="1" dirty="0">
                <a:solidFill>
                  <a:schemeClr val="tx2"/>
                </a:solidFill>
                <a:ea typeface="Calibri" panose="020F0502020204030204" pitchFamily="34" charset="0"/>
                <a:cs typeface="Amatic SC Bold" panose="020B0604020202020204" charset="-79"/>
              </a:rPr>
              <a:t>  </a:t>
            </a:r>
            <a:r>
              <a:rPr lang="ru-RU" sz="20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Amatic SC Bold" panose="020B0604020202020204" charset="-79"/>
              </a:rPr>
              <a:t> расслабиться</a:t>
            </a:r>
          </a:p>
          <a:p>
            <a:r>
              <a:rPr lang="en-US" sz="2000" b="1" dirty="0">
                <a:solidFill>
                  <a:srgbClr val="FF0000"/>
                </a:solidFill>
                <a:ea typeface="Calibri" panose="020F0502020204030204" pitchFamily="34" charset="0"/>
                <a:cs typeface="Amatic SC Bold" panose="020B0604020202020204" charset="-79"/>
              </a:rPr>
              <a:t>~</a:t>
            </a:r>
            <a:r>
              <a:rPr lang="en-US" sz="2000" b="1" dirty="0">
                <a:solidFill>
                  <a:schemeClr val="tx2"/>
                </a:solidFill>
                <a:ea typeface="Calibri" panose="020F0502020204030204" pitchFamily="34" charset="0"/>
                <a:cs typeface="Amatic SC Bold" panose="020B0604020202020204" charset="-79"/>
              </a:rPr>
              <a:t> </a:t>
            </a:r>
            <a:r>
              <a:rPr lang="ru-RU" sz="2000" b="1" dirty="0">
                <a:solidFill>
                  <a:schemeClr val="tx2"/>
                </a:solidFill>
                <a:ea typeface="Calibri" panose="020F0502020204030204" pitchFamily="34" charset="0"/>
                <a:cs typeface="Amatic SC Bold" panose="020B0604020202020204" charset="-79"/>
              </a:rPr>
              <a:t>с</a:t>
            </a:r>
            <a:r>
              <a:rPr lang="ru-RU" sz="20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Amatic SC Bold" panose="020B0604020202020204" charset="-79"/>
              </a:rPr>
              <a:t>пособствует общению</a:t>
            </a:r>
          </a:p>
          <a:p>
            <a:r>
              <a:rPr lang="en-US" sz="2000" b="1" dirty="0">
                <a:solidFill>
                  <a:srgbClr val="FF0000"/>
                </a:solidFill>
                <a:ea typeface="Calibri" panose="020F0502020204030204" pitchFamily="34" charset="0"/>
                <a:cs typeface="Amatic SC Bold" panose="020B0604020202020204" charset="-79"/>
              </a:rPr>
              <a:t>~ </a:t>
            </a:r>
            <a:r>
              <a:rPr lang="ru-RU" sz="20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Amatic SC Bold" panose="020B0604020202020204" charset="-79"/>
              </a:rPr>
              <a:t>снижает вес</a:t>
            </a:r>
          </a:p>
          <a:p>
            <a:r>
              <a:rPr lang="en-US" sz="2000" b="1" dirty="0">
                <a:solidFill>
                  <a:srgbClr val="FF0000"/>
                </a:solidFill>
                <a:ea typeface="Calibri" panose="020F0502020204030204" pitchFamily="34" charset="0"/>
                <a:cs typeface="Amatic SC Bold" panose="020B0604020202020204" charset="-79"/>
              </a:rPr>
              <a:t>~ </a:t>
            </a:r>
            <a:r>
              <a:rPr lang="ru-RU" sz="2000" b="1" dirty="0">
                <a:solidFill>
                  <a:schemeClr val="tx2"/>
                </a:solidFill>
                <a:ea typeface="Calibri" panose="020F0502020204030204" pitchFamily="34" charset="0"/>
                <a:cs typeface="Amatic SC Bold" panose="020B0604020202020204" charset="-79"/>
              </a:rPr>
              <a:t>п</a:t>
            </a:r>
            <a:r>
              <a:rPr lang="ru-RU" sz="2000" b="1" dirty="0">
                <a:solidFill>
                  <a:schemeClr val="tx2"/>
                </a:solidFill>
                <a:effectLst/>
                <a:ea typeface="Calibri" panose="020F0502020204030204" pitchFamily="34" charset="0"/>
                <a:cs typeface="Amatic SC Bold" panose="020B0604020202020204" charset="-79"/>
              </a:rPr>
              <a:t>риносит удовольствие</a:t>
            </a:r>
          </a:p>
          <a:p>
            <a:endParaRPr lang="ru-RU" sz="2000" b="1" dirty="0">
              <a:solidFill>
                <a:schemeClr val="tx2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CBEDB7-0DF4-45CD-BF68-BE5F9EA72CC5}"/>
              </a:ext>
            </a:extLst>
          </p:cNvPr>
          <p:cNvSpPr txBox="1"/>
          <p:nvPr/>
        </p:nvSpPr>
        <p:spPr>
          <a:xfrm>
            <a:off x="4355096" y="1842868"/>
            <a:ext cx="32898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chemeClr val="bg2"/>
                </a:solidFill>
                <a:latin typeface="+mj-lt"/>
              </a:rPr>
              <a:t>Почему люди курят?</a:t>
            </a:r>
            <a:endParaRPr lang="en-US" sz="2400" b="1" dirty="0">
              <a:solidFill>
                <a:schemeClr val="bg2"/>
              </a:solidFill>
              <a:latin typeface="+mj-lt"/>
            </a:endParaRPr>
          </a:p>
        </p:txBody>
      </p:sp>
      <p:sp>
        <p:nvSpPr>
          <p:cNvPr id="22" name="TextBox 11">
            <a:extLst>
              <a:ext uri="{FF2B5EF4-FFF2-40B4-BE49-F238E27FC236}">
                <a16:creationId xmlns:a16="http://schemas.microsoft.com/office/drawing/2014/main" id="{39CC417E-10C7-42A6-8439-CED38DED31F8}"/>
              </a:ext>
            </a:extLst>
          </p:cNvPr>
          <p:cNvSpPr txBox="1"/>
          <p:nvPr/>
        </p:nvSpPr>
        <p:spPr>
          <a:xfrm>
            <a:off x="4077573" y="5309930"/>
            <a:ext cx="3999447" cy="1477328"/>
          </a:xfrm>
          <a:prstGeom prst="rect">
            <a:avLst/>
          </a:prstGeom>
          <a:solidFill>
            <a:schemeClr val="tx1"/>
          </a:solidFill>
        </p:spPr>
        <p:txBody>
          <a:bodyPr wrap="square" lIns="0" tIns="0" rIns="0" bIns="0" rtlCol="0" anchor="t">
            <a:spAutoFit/>
          </a:bodyPr>
          <a:lstStyle/>
          <a:p>
            <a:pPr algn="ctr"/>
            <a:endParaRPr lang="ru-RU" sz="1600" b="1" dirty="0">
              <a:solidFill>
                <a:schemeClr val="bg2"/>
              </a:solidFill>
            </a:endParaRPr>
          </a:p>
          <a:p>
            <a:pPr algn="ctr"/>
            <a:r>
              <a:rPr lang="ru-RU" sz="1600" b="1" dirty="0">
                <a:solidFill>
                  <a:schemeClr val="bg2"/>
                </a:solidFill>
              </a:rPr>
              <a:t>Употребление табака приводит к более 8 млн смертей в год в мире</a:t>
            </a:r>
          </a:p>
          <a:p>
            <a:pPr algn="ctr"/>
            <a:r>
              <a:rPr lang="ru-RU" sz="1600" b="1" dirty="0">
                <a:solidFill>
                  <a:schemeClr val="bg2"/>
                </a:solidFill>
              </a:rPr>
              <a:t>Каждый пятый в нашей стране – </a:t>
            </a:r>
          </a:p>
          <a:p>
            <a:pPr algn="ctr"/>
            <a:r>
              <a:rPr lang="ru-RU" sz="1600" b="1" dirty="0">
                <a:solidFill>
                  <a:schemeClr val="bg2"/>
                </a:solidFill>
              </a:rPr>
              <a:t>курильщик</a:t>
            </a:r>
          </a:p>
          <a:p>
            <a:pPr algn="ctr"/>
            <a:endParaRPr lang="en-US" sz="1600" b="1" dirty="0">
              <a:solidFill>
                <a:srgbClr val="00000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1981D3F-9371-47CE-B5C7-4D4C8FD459E3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0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3130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F1460FD-AB54-4862-968A-EE9C4F43B82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46" y="1614310"/>
            <a:ext cx="6539696" cy="4949924"/>
          </a:xfrm>
          <a:prstGeom prst="rect">
            <a:avLst/>
          </a:prstGeom>
        </p:spPr>
      </p:pic>
      <p:graphicFrame>
        <p:nvGraphicFramePr>
          <p:cNvPr id="14" name="Объект 2">
            <a:extLst>
              <a:ext uri="{FF2B5EF4-FFF2-40B4-BE49-F238E27FC236}">
                <a16:creationId xmlns:a16="http://schemas.microsoft.com/office/drawing/2014/main" id="{B2272EB4-4B35-4C11-8A11-79AE16FBC4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10981886"/>
              </p:ext>
            </p:extLst>
          </p:nvPr>
        </p:nvGraphicFramePr>
        <p:xfrm>
          <a:off x="6547556" y="1145821"/>
          <a:ext cx="4927460" cy="541841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Заголовок 3">
            <a:extLst>
              <a:ext uri="{FF2B5EF4-FFF2-40B4-BE49-F238E27FC236}">
                <a16:creationId xmlns:a16="http://schemas.microsoft.com/office/drawing/2014/main" id="{EA4E1096-D561-41A6-8D65-DBFBE7553F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919" y="417689"/>
            <a:ext cx="8810838" cy="1456266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600" b="1" dirty="0"/>
              <a:t>Влияние курения на организм</a:t>
            </a:r>
          </a:p>
        </p:txBody>
      </p:sp>
      <p:pic>
        <p:nvPicPr>
          <p:cNvPr id="12" name="Picture 2" descr="Изображение выглядит как яркий&#10;&#10;Автоматически созданное описание">
            <a:extLst>
              <a:ext uri="{FF2B5EF4-FFF2-40B4-BE49-F238E27FC236}">
                <a16:creationId xmlns:a16="http://schemas.microsoft.com/office/drawing/2014/main" id="{623FF428-823A-45BE-A234-506E34187B0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/>
          <a:stretch/>
        </p:blipFill>
        <p:spPr bwMode="auto">
          <a:xfrm>
            <a:off x="9357394" y="155015"/>
            <a:ext cx="2328421" cy="1765239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B40A04A-0D23-48DD-AD11-5B2AE942CCE7}"/>
              </a:ext>
            </a:extLst>
          </p:cNvPr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0" y="0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59566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4B4479C-6594-4FF2-A2BB-D37F390CF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3713" y="431801"/>
            <a:ext cx="8904287" cy="137160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600" b="1" dirty="0"/>
              <a:t>Пассивное курение </a:t>
            </a:r>
          </a:p>
        </p:txBody>
      </p:sp>
      <p:pic>
        <p:nvPicPr>
          <p:cNvPr id="5" name="Picture 2" descr="Изображение выглядит как яркий&#10;&#10;Автоматически созданное описание">
            <a:extLst>
              <a:ext uri="{FF2B5EF4-FFF2-40B4-BE49-F238E27FC236}">
                <a16:creationId xmlns:a16="http://schemas.microsoft.com/office/drawing/2014/main" id="{11A6F706-4364-4BAE-84D6-33A67CA816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/>
          <a:stretch/>
        </p:blipFill>
        <p:spPr bwMode="auto">
          <a:xfrm>
            <a:off x="9563531" y="176449"/>
            <a:ext cx="2122283" cy="160896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A5020977-CC90-4CC0-83A9-93E7531E08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4090" y="2452687"/>
            <a:ext cx="5429024" cy="385780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Облачко с текстом: овальное 7">
            <a:extLst>
              <a:ext uri="{FF2B5EF4-FFF2-40B4-BE49-F238E27FC236}">
                <a16:creationId xmlns:a16="http://schemas.microsoft.com/office/drawing/2014/main" id="{1674364A-AD3E-4115-9EFB-4B98AD345F18}"/>
              </a:ext>
            </a:extLst>
          </p:cNvPr>
          <p:cNvSpPr/>
          <p:nvPr/>
        </p:nvSpPr>
        <p:spPr>
          <a:xfrm>
            <a:off x="8969569" y="1887538"/>
            <a:ext cx="2895600" cy="1371600"/>
          </a:xfrm>
          <a:prstGeom prst="wedgeEllipseCallout">
            <a:avLst>
              <a:gd name="adj1" fmla="val -73026"/>
              <a:gd name="adj2" fmla="val 57926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0" dirty="0">
                <a:solidFill>
                  <a:schemeClr val="tx1"/>
                </a:solidFill>
                <a:effectLst/>
              </a:rPr>
              <a:t>Пассивные курильщики подвергаются воздействию тех же токсинов, что и активные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0" name="Облачко с текстом: овальное 9">
            <a:extLst>
              <a:ext uri="{FF2B5EF4-FFF2-40B4-BE49-F238E27FC236}">
                <a16:creationId xmlns:a16="http://schemas.microsoft.com/office/drawing/2014/main" id="{A7002EF8-7E5A-4DE8-84AF-E8B66B8E7348}"/>
              </a:ext>
            </a:extLst>
          </p:cNvPr>
          <p:cNvSpPr/>
          <p:nvPr/>
        </p:nvSpPr>
        <p:spPr>
          <a:xfrm>
            <a:off x="8969569" y="3429000"/>
            <a:ext cx="2895600" cy="1608960"/>
          </a:xfrm>
          <a:prstGeom prst="wedgeEllipseCallout">
            <a:avLst>
              <a:gd name="adj1" fmla="val -78288"/>
              <a:gd name="adj2" fmla="val 6863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В</a:t>
            </a:r>
            <a:r>
              <a:rPr lang="ru-RU" sz="1400" b="1" i="0" dirty="0">
                <a:solidFill>
                  <a:schemeClr val="tx1"/>
                </a:solidFill>
                <a:effectLst/>
              </a:rPr>
              <a:t> дыме 1 сигареты </a:t>
            </a:r>
          </a:p>
          <a:p>
            <a:pPr algn="ctr"/>
            <a:r>
              <a:rPr lang="ru-RU" sz="1400" b="1" i="0" dirty="0">
                <a:solidFill>
                  <a:schemeClr val="tx1"/>
                </a:solidFill>
                <a:effectLst/>
              </a:rPr>
              <a:t> 4-7 тыс.  химических веществ, 69  </a:t>
            </a:r>
            <a:r>
              <a:rPr lang="ru-RU" sz="1400" b="1" i="0" u="sng" strike="noStrike" dirty="0">
                <a:solidFill>
                  <a:schemeClr val="tx1"/>
                </a:solidFill>
                <a:effectLst/>
                <a:hlinkClick r:id="rId4" tooltip="Канцероген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канцерогенов</a:t>
            </a:r>
            <a:r>
              <a:rPr lang="ru-RU" sz="1400" b="1" i="0" u="sng" dirty="0">
                <a:solidFill>
                  <a:schemeClr val="tx1"/>
                </a:solidFill>
                <a:effectLst/>
              </a:rPr>
              <a:t> </a:t>
            </a:r>
            <a:r>
              <a:rPr lang="ru-RU" sz="1400" b="1" i="0" dirty="0">
                <a:solidFill>
                  <a:schemeClr val="tx1"/>
                </a:solidFill>
                <a:effectLst/>
              </a:rPr>
              <a:t>и</a:t>
            </a:r>
          </a:p>
          <a:p>
            <a:pPr algn="ctr"/>
            <a:r>
              <a:rPr lang="ru-RU" sz="1400" b="1" i="0" dirty="0">
                <a:solidFill>
                  <a:schemeClr val="tx1"/>
                </a:solidFill>
                <a:effectLst/>
              </a:rPr>
              <a:t> 250 компонентов с </a:t>
            </a:r>
            <a:r>
              <a:rPr lang="ru-RU" sz="1400" b="1" i="0" u="none" strike="noStrike" dirty="0">
                <a:solidFill>
                  <a:schemeClr val="tx1"/>
                </a:solidFill>
                <a:effectLst/>
                <a:hlinkClick r:id="rId5" tooltip="Цитотоксические препараты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цитотоксическим</a:t>
            </a:r>
            <a:r>
              <a:rPr lang="ru-RU" sz="1400" b="1" i="0" dirty="0">
                <a:solidFill>
                  <a:schemeClr val="tx1"/>
                </a:solidFill>
                <a:effectLst/>
              </a:rPr>
              <a:t> </a:t>
            </a:r>
          </a:p>
          <a:p>
            <a:pPr algn="ctr"/>
            <a:r>
              <a:rPr lang="ru-RU" sz="1400" b="1" i="0" dirty="0">
                <a:solidFill>
                  <a:schemeClr val="tx1"/>
                </a:solidFill>
                <a:effectLst/>
              </a:rPr>
              <a:t>действием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3" name="Облачко с текстом: овальное 12">
            <a:extLst>
              <a:ext uri="{FF2B5EF4-FFF2-40B4-BE49-F238E27FC236}">
                <a16:creationId xmlns:a16="http://schemas.microsoft.com/office/drawing/2014/main" id="{DB19A1F4-62C9-45B1-95A2-D5F4588B3C4E}"/>
              </a:ext>
            </a:extLst>
          </p:cNvPr>
          <p:cNvSpPr/>
          <p:nvPr/>
        </p:nvSpPr>
        <p:spPr>
          <a:xfrm>
            <a:off x="8997836" y="5185538"/>
            <a:ext cx="2895600" cy="1460499"/>
          </a:xfrm>
          <a:prstGeom prst="wedgeEllipseCallout">
            <a:avLst>
              <a:gd name="adj1" fmla="val -78289"/>
              <a:gd name="adj2" fmla="val -50407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dirty="0">
                <a:solidFill>
                  <a:schemeClr val="tx1"/>
                </a:solidFill>
              </a:rPr>
              <a:t>П</a:t>
            </a:r>
            <a:r>
              <a:rPr lang="ru-RU" sz="1400" b="1" i="0" dirty="0">
                <a:solidFill>
                  <a:schemeClr val="tx1"/>
                </a:solidFill>
                <a:effectLst/>
              </a:rPr>
              <a:t>ассивное курение- причина около 200 тыс. смертей от ССЗ </a:t>
            </a:r>
          </a:p>
          <a:p>
            <a:pPr algn="ctr"/>
            <a:r>
              <a:rPr lang="ru-RU" sz="1400" b="1" i="0" dirty="0">
                <a:solidFill>
                  <a:schemeClr val="tx1"/>
                </a:solidFill>
                <a:effectLst/>
              </a:rPr>
              <a:t>(ВОЗ, 2017)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4" name="Облачко с текстом: овальное 13">
            <a:extLst>
              <a:ext uri="{FF2B5EF4-FFF2-40B4-BE49-F238E27FC236}">
                <a16:creationId xmlns:a16="http://schemas.microsoft.com/office/drawing/2014/main" id="{9402BA32-768E-4205-B2FF-D87D5C7E1ADD}"/>
              </a:ext>
            </a:extLst>
          </p:cNvPr>
          <p:cNvSpPr/>
          <p:nvPr/>
        </p:nvSpPr>
        <p:spPr>
          <a:xfrm>
            <a:off x="298563" y="1892300"/>
            <a:ext cx="2895600" cy="1371600"/>
          </a:xfrm>
          <a:prstGeom prst="wedgeEllipseCallout">
            <a:avLst>
              <a:gd name="adj1" fmla="val 85746"/>
              <a:gd name="adj2" fmla="val 59778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0" dirty="0">
                <a:solidFill>
                  <a:srgbClr val="202122"/>
                </a:solidFill>
                <a:effectLst/>
              </a:rPr>
              <a:t>Генетический вред от табачных канцерогенов проявляется через несколько поколений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5" name="Облачко с текстом: овальное 14">
            <a:extLst>
              <a:ext uri="{FF2B5EF4-FFF2-40B4-BE49-F238E27FC236}">
                <a16:creationId xmlns:a16="http://schemas.microsoft.com/office/drawing/2014/main" id="{E7DEBFE4-D025-4875-9F0F-623E19E793C6}"/>
              </a:ext>
            </a:extLst>
          </p:cNvPr>
          <p:cNvSpPr/>
          <p:nvPr/>
        </p:nvSpPr>
        <p:spPr>
          <a:xfrm>
            <a:off x="326830" y="3420239"/>
            <a:ext cx="2895601" cy="1608960"/>
          </a:xfrm>
          <a:prstGeom prst="wedgeEllipseCallout">
            <a:avLst>
              <a:gd name="adj1" fmla="val 80484"/>
              <a:gd name="adj2" fmla="val 10810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0" dirty="0">
                <a:solidFill>
                  <a:schemeClr val="tx1"/>
                </a:solidFill>
                <a:effectLst/>
              </a:rPr>
              <a:t>Дети курящих </a:t>
            </a:r>
          </a:p>
          <a:p>
            <a:pPr algn="ctr"/>
            <a:r>
              <a:rPr lang="ru-RU" sz="1400" b="1" i="0" dirty="0">
                <a:solidFill>
                  <a:schemeClr val="tx1"/>
                </a:solidFill>
                <a:effectLst/>
              </a:rPr>
              <a:t>родителей рискуют развитием </a:t>
            </a:r>
            <a:r>
              <a:rPr lang="ru-RU" sz="1400" b="1" i="0" strike="noStrike" dirty="0">
                <a:solidFill>
                  <a:schemeClr val="tx1"/>
                </a:solidFill>
                <a:effectLst/>
                <a:hlinkClick r:id="rId6" tooltip="Синдром внезапной детской смерти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синдрома внезапной детской смерти</a:t>
            </a:r>
            <a:r>
              <a:rPr lang="ru-RU" sz="1400" b="1" i="0" dirty="0">
                <a:solidFill>
                  <a:schemeClr val="tx1"/>
                </a:solidFill>
                <a:effectLst/>
              </a:rPr>
              <a:t>, </a:t>
            </a:r>
            <a:r>
              <a:rPr lang="ru-RU" sz="1400" b="1" dirty="0">
                <a:solidFill>
                  <a:schemeClr val="tx1"/>
                </a:solidFill>
              </a:rPr>
              <a:t>ОРИ </a:t>
            </a:r>
            <a:r>
              <a:rPr lang="ru-RU" sz="1400" b="1" i="0" dirty="0">
                <a:solidFill>
                  <a:schemeClr val="tx1"/>
                </a:solidFill>
                <a:effectLst/>
              </a:rPr>
              <a:t>и тяжелой </a:t>
            </a:r>
            <a:r>
              <a:rPr lang="ru-RU" sz="1400" b="1" i="0" strike="noStrike" dirty="0">
                <a:solidFill>
                  <a:schemeClr val="tx1"/>
                </a:solidFill>
                <a:effectLst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астмы</a:t>
            </a:r>
            <a:endParaRPr lang="ru-RU" sz="1400" b="1" dirty="0">
              <a:solidFill>
                <a:schemeClr val="tx1"/>
              </a:solidFill>
            </a:endParaRPr>
          </a:p>
        </p:txBody>
      </p:sp>
      <p:sp>
        <p:nvSpPr>
          <p:cNvPr id="18" name="Облачко с текстом: овальное 17">
            <a:extLst>
              <a:ext uri="{FF2B5EF4-FFF2-40B4-BE49-F238E27FC236}">
                <a16:creationId xmlns:a16="http://schemas.microsoft.com/office/drawing/2014/main" id="{6B3A8D9C-B200-4F2B-BF7D-60A833A5FAE2}"/>
              </a:ext>
            </a:extLst>
          </p:cNvPr>
          <p:cNvSpPr/>
          <p:nvPr/>
        </p:nvSpPr>
        <p:spPr>
          <a:xfrm>
            <a:off x="326830" y="5185538"/>
            <a:ext cx="2895600" cy="1460499"/>
          </a:xfrm>
          <a:prstGeom prst="wedgeEllipseCallout">
            <a:avLst>
              <a:gd name="adj1" fmla="val 90571"/>
              <a:gd name="adj2" fmla="val -53185"/>
            </a:avLst>
          </a:prstGeom>
          <a:solidFill>
            <a:schemeClr val="tx2">
              <a:lumMod val="10000"/>
              <a:lumOff val="90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b="1" i="0" dirty="0">
                <a:solidFill>
                  <a:schemeClr val="tx1"/>
                </a:solidFill>
                <a:effectLst/>
              </a:rPr>
              <a:t>У беременных</a:t>
            </a:r>
            <a:r>
              <a:rPr lang="ru-RU" sz="1400" b="1" dirty="0">
                <a:solidFill>
                  <a:schemeClr val="tx1"/>
                </a:solidFill>
              </a:rPr>
              <a:t> </a:t>
            </a:r>
            <a:r>
              <a:rPr lang="ru-RU" sz="1400" b="1" i="0" dirty="0">
                <a:solidFill>
                  <a:schemeClr val="tx1"/>
                </a:solidFill>
                <a:effectLst/>
              </a:rPr>
              <a:t>повышается вероятность рождения </a:t>
            </a:r>
            <a:r>
              <a:rPr lang="ru-RU" sz="1400" b="1" dirty="0">
                <a:solidFill>
                  <a:schemeClr val="tx1"/>
                </a:solidFill>
              </a:rPr>
              <a:t>недоношенного </a:t>
            </a:r>
            <a:r>
              <a:rPr lang="ru-RU" sz="1400" b="1" i="0" dirty="0">
                <a:solidFill>
                  <a:schemeClr val="tx1"/>
                </a:solidFill>
                <a:effectLst/>
              </a:rPr>
              <a:t>или маловесного ребёнка </a:t>
            </a:r>
            <a:endParaRPr lang="ru-RU" sz="1400" b="1" dirty="0">
              <a:solidFill>
                <a:schemeClr val="tx1"/>
              </a:solidFill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9B2DEDD5-377B-4213-9BFC-B8B974DA992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0" y="0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2584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E69BD1CF-E339-4D35-886A-A2A1112839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6185" y="391795"/>
            <a:ext cx="8876965" cy="1465140"/>
          </a:xfrm>
          <a:prstGeom prst="right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algn="ctr"/>
            <a:r>
              <a:rPr lang="ru-RU" sz="3600" b="1" dirty="0"/>
              <a:t>Нездоровое питание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1722936-A4BD-4332-BB90-AA7792375B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4"/>
          <a:stretch/>
        </p:blipFill>
        <p:spPr bwMode="auto">
          <a:xfrm>
            <a:off x="9536255" y="153871"/>
            <a:ext cx="2160848" cy="1638197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682C64C0-C357-4FF5-A9E9-D3F687FCE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421" y="2140014"/>
            <a:ext cx="2224018" cy="2117171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8DC8474B-EF29-4754-BF7B-DE76D6EDFA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567" y="4303245"/>
            <a:ext cx="2212247" cy="221224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</p:pic>
      <p:pic>
        <p:nvPicPr>
          <p:cNvPr id="1034" name="Picture 10">
            <a:extLst>
              <a:ext uri="{FF2B5EF4-FFF2-40B4-BE49-F238E27FC236}">
                <a16:creationId xmlns:a16="http://schemas.microsoft.com/office/drawing/2014/main" id="{94E3EB46-651C-482D-8B41-73FBFB65D4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3567" y="2122040"/>
            <a:ext cx="2183075" cy="1943214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2" name="Таблица 4">
            <a:extLst>
              <a:ext uri="{FF2B5EF4-FFF2-40B4-BE49-F238E27FC236}">
                <a16:creationId xmlns:a16="http://schemas.microsoft.com/office/drawing/2014/main" id="{18D521A4-DFA3-4120-A9E3-3A955F9BAE5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4885770"/>
              </p:ext>
            </p:extLst>
          </p:nvPr>
        </p:nvGraphicFramePr>
        <p:xfrm>
          <a:off x="3106937" y="2186864"/>
          <a:ext cx="5914233" cy="1737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77930">
                  <a:extLst>
                    <a:ext uri="{9D8B030D-6E8A-4147-A177-3AD203B41FA5}">
                      <a16:colId xmlns:a16="http://schemas.microsoft.com/office/drawing/2014/main" val="3425512666"/>
                    </a:ext>
                  </a:extLst>
                </a:gridCol>
                <a:gridCol w="3036303">
                  <a:extLst>
                    <a:ext uri="{9D8B030D-6E8A-4147-A177-3AD203B41FA5}">
                      <a16:colId xmlns:a16="http://schemas.microsoft.com/office/drawing/2014/main" val="2784209968"/>
                    </a:ext>
                  </a:extLst>
                </a:gridCol>
              </a:tblGrid>
              <a:tr h="529675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~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«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</a:rPr>
                        <a:t>фаст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 </a:t>
                      </a:r>
                      <a:r>
                        <a:rPr lang="ru-RU" sz="1800" b="1" dirty="0" err="1">
                          <a:solidFill>
                            <a:schemeClr val="tx1"/>
                          </a:solidFill>
                        </a:rPr>
                        <a:t>фуд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» 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~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гамбургеры 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~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хот доги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~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картофель фри, чипсы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~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кока-кола, сладкие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   напитки  </a:t>
                      </a:r>
                      <a:endParaRPr lang="ru-RU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dirty="0">
                          <a:solidFill>
                            <a:schemeClr val="tx1"/>
                          </a:solidFill>
                        </a:rPr>
                        <a:t>~ </a:t>
                      </a:r>
                      <a:r>
                        <a:rPr lang="ru-RU" dirty="0">
                          <a:solidFill>
                            <a:schemeClr val="tx1"/>
                          </a:solidFill>
                        </a:rPr>
                        <a:t>«порошковая» еда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~ 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жареная пища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~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 отсутствие культуры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    питания </a:t>
                      </a:r>
                      <a:endParaRPr lang="en-US" sz="1800" b="1" dirty="0">
                        <a:solidFill>
                          <a:schemeClr val="tx1"/>
                        </a:solidFill>
                      </a:endParaRP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~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 нездоровые пищевые</a:t>
                      </a:r>
                    </a:p>
                    <a:p>
                      <a:pPr>
                        <a:lnSpc>
                          <a:spcPct val="100000"/>
                        </a:lnSpc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    привычки, еда на ходу 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52371540"/>
                  </a:ext>
                </a:extLst>
              </a:tr>
            </a:tbl>
          </a:graphicData>
        </a:graphic>
      </p:graphicFrame>
      <p:sp>
        <p:nvSpPr>
          <p:cNvPr id="11" name="Объект 2">
            <a:extLst>
              <a:ext uri="{FF2B5EF4-FFF2-40B4-BE49-F238E27FC236}">
                <a16:creationId xmlns:a16="http://schemas.microsoft.com/office/drawing/2014/main" id="{63F6304E-4E1A-41E5-A1C5-562FCC78E8CE}"/>
              </a:ext>
            </a:extLst>
          </p:cNvPr>
          <p:cNvSpPr txBox="1">
            <a:spLocks/>
          </p:cNvSpPr>
          <p:nvPr/>
        </p:nvSpPr>
        <p:spPr>
          <a:xfrm>
            <a:off x="4896402" y="1563039"/>
            <a:ext cx="2003661" cy="412551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b="1" dirty="0"/>
              <a:t> </a:t>
            </a:r>
            <a:r>
              <a:rPr lang="ru-RU" sz="8000" b="1" dirty="0"/>
              <a:t>Причины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7200" b="1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7200" b="1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7200" b="1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7200" b="1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7200" b="1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7200" b="1" dirty="0"/>
          </a:p>
          <a:p>
            <a:pPr marL="0" indent="0" algn="ctr">
              <a:buFont typeface="Arial" panose="020B0604020202020204" pitchFamily="34" charset="0"/>
              <a:buNone/>
            </a:pPr>
            <a:endParaRPr lang="ru-RU" sz="7200" b="1" dirty="0"/>
          </a:p>
        </p:txBody>
      </p:sp>
      <p:sp>
        <p:nvSpPr>
          <p:cNvPr id="12" name="Объект 2">
            <a:extLst>
              <a:ext uri="{FF2B5EF4-FFF2-40B4-BE49-F238E27FC236}">
                <a16:creationId xmlns:a16="http://schemas.microsoft.com/office/drawing/2014/main" id="{CACB4C48-5C74-45AE-AFAD-4BD1708C6343}"/>
              </a:ext>
            </a:extLst>
          </p:cNvPr>
          <p:cNvSpPr txBox="1">
            <a:spLocks/>
          </p:cNvSpPr>
          <p:nvPr/>
        </p:nvSpPr>
        <p:spPr>
          <a:xfrm>
            <a:off x="4944667" y="4054558"/>
            <a:ext cx="1907133" cy="349235"/>
          </a:xfrm>
          <a:prstGeom prst="rect">
            <a:avLst/>
          </a:prstGeom>
        </p:spPr>
        <p:txBody>
          <a:bodyPr vert="horz" lIns="91440" tIns="45720" rIns="91440" bIns="45720" rtlCol="0">
            <a:normAutofit fontScale="25000" lnSpcReduction="20000"/>
          </a:bodyPr>
          <a:lstStyle>
            <a:lvl1pPr marL="228600" indent="-22860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b="1" dirty="0"/>
              <a:t> </a:t>
            </a:r>
            <a:r>
              <a:rPr lang="ru-RU" sz="8000" b="1" dirty="0"/>
              <a:t>Последствия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ru-RU" sz="7200" b="1" dirty="0"/>
              <a:t> 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72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72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72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72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72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ru-RU" sz="7200" b="1" dirty="0"/>
          </a:p>
          <a:p>
            <a:pPr marL="0" indent="0">
              <a:buFont typeface="Arial" panose="020B0604020202020204" pitchFamily="34" charset="0"/>
              <a:buNone/>
            </a:pPr>
            <a:endParaRPr lang="ru-RU" sz="7200" b="1" dirty="0"/>
          </a:p>
        </p:txBody>
      </p:sp>
      <p:pic>
        <p:nvPicPr>
          <p:cNvPr id="1036" name="Picture 12">
            <a:extLst>
              <a:ext uri="{FF2B5EF4-FFF2-40B4-BE49-F238E27FC236}">
                <a16:creationId xmlns:a16="http://schemas.microsoft.com/office/drawing/2014/main" id="{77A0FCF8-53FC-4F6E-B1FC-8BEDC44AAF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426" y="4398701"/>
            <a:ext cx="2235172" cy="2235172"/>
          </a:xfrm>
          <a:prstGeom prst="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Таблица 7">
            <a:extLst>
              <a:ext uri="{FF2B5EF4-FFF2-40B4-BE49-F238E27FC236}">
                <a16:creationId xmlns:a16="http://schemas.microsoft.com/office/drawing/2014/main" id="{0F7D56AD-9A00-43FB-84E6-8CA460F6189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020372"/>
              </p:ext>
            </p:extLst>
          </p:nvPr>
        </p:nvGraphicFramePr>
        <p:xfrm>
          <a:off x="3106937" y="4574086"/>
          <a:ext cx="5978126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89063">
                  <a:extLst>
                    <a:ext uri="{9D8B030D-6E8A-4147-A177-3AD203B41FA5}">
                      <a16:colId xmlns:a16="http://schemas.microsoft.com/office/drawing/2014/main" val="3230245721"/>
                    </a:ext>
                  </a:extLst>
                </a:gridCol>
                <a:gridCol w="2989063">
                  <a:extLst>
                    <a:ext uri="{9D8B030D-6E8A-4147-A177-3AD203B41FA5}">
                      <a16:colId xmlns:a16="http://schemas.microsoft.com/office/drawing/2014/main" val="4143805832"/>
                    </a:ext>
                  </a:extLst>
                </a:gridCol>
              </a:tblGrid>
              <a:tr h="1735464"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~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 лишний вес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~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 повышенный холестерин</a:t>
                      </a:r>
                    </a:p>
                    <a:p>
                      <a:pPr marL="0" indent="0">
                        <a:lnSpc>
                          <a:spcPct val="100000"/>
                        </a:lnSpc>
                        <a:spcBef>
                          <a:spcPts val="0"/>
                        </a:spcBef>
                        <a:buNone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~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 повышенный сахар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~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 риск артериальной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    гипертонии и других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    сердечно-сосудистых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    заболеваний  </a:t>
                      </a:r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~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 нарушение пищеварения</a:t>
                      </a:r>
                    </a:p>
                    <a:p>
                      <a:pPr indent="0">
                        <a:lnSpc>
                          <a:spcPct val="100000"/>
                        </a:lnSpc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~ болезни желудка, печени</a:t>
                      </a:r>
                    </a:p>
                    <a:p>
                      <a:pPr indent="0">
                        <a:lnSpc>
                          <a:spcPct val="100000"/>
                        </a:lnSpc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~ проблемы с зубами</a:t>
                      </a:r>
                    </a:p>
                    <a:p>
                      <a:pPr indent="0">
                        <a:lnSpc>
                          <a:spcPct val="100000"/>
                        </a:lnSpc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~ ослабление иммунитета</a:t>
                      </a:r>
                    </a:p>
                    <a:p>
                      <a:pPr indent="0">
                        <a:lnSpc>
                          <a:spcPct val="100000"/>
                        </a:lnSpc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~ авитаминоз</a:t>
                      </a:r>
                    </a:p>
                    <a:p>
                      <a:pPr indent="0">
                        <a:lnSpc>
                          <a:spcPct val="100000"/>
                        </a:lnSpc>
                      </a:pPr>
                      <a:r>
                        <a:rPr lang="ru-RU" sz="1800" dirty="0">
                          <a:solidFill>
                            <a:schemeClr val="tx1"/>
                          </a:solidFill>
                        </a:rPr>
                        <a:t>~ отсутствие энергии</a:t>
                      </a:r>
                    </a:p>
                    <a:p>
                      <a:pPr indent="0">
                        <a:lnSpc>
                          <a:spcPct val="100000"/>
                        </a:lnSpc>
                      </a:pPr>
                      <a:r>
                        <a:rPr lang="en-US" sz="1800" b="1" dirty="0">
                          <a:solidFill>
                            <a:schemeClr val="tx1"/>
                          </a:solidFill>
                        </a:rPr>
                        <a:t>~</a:t>
                      </a:r>
                      <a:r>
                        <a:rPr lang="ru-RU" sz="1800" b="1" dirty="0">
                          <a:solidFill>
                            <a:schemeClr val="tx1"/>
                          </a:solidFill>
                        </a:rPr>
                        <a:t> депрессия</a:t>
                      </a:r>
                      <a:endParaRPr lang="ru-RU" sz="1800" dirty="0"/>
                    </a:p>
                  </a:txBody>
                  <a:tcP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51477957"/>
                  </a:ext>
                </a:extLst>
              </a:tr>
            </a:tbl>
          </a:graphicData>
        </a:graphic>
      </p:graphicFrame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86FCD01-4071-4A7E-9DD5-995887AA27A9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1949728" cy="547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808115"/>
      </p:ext>
    </p:extLst>
  </p:cSld>
  <p:clrMapOvr>
    <a:masterClrMapping/>
  </p:clrMapOvr>
</p:sld>
</file>

<file path=ppt/theme/theme1.xml><?xml version="1.0" encoding="utf-8"?>
<a:theme xmlns:a="http://schemas.openxmlformats.org/drawingml/2006/main" name="AccentBoxVTI">
  <a:themeElements>
    <a:clrScheme name="AccentBoxVTI">
      <a:dk1>
        <a:srgbClr val="000000"/>
      </a:dk1>
      <a:lt1>
        <a:sysClr val="window" lastClr="FFFFFF"/>
      </a:lt1>
      <a:dk2>
        <a:srgbClr val="262626"/>
      </a:dk2>
      <a:lt2>
        <a:srgbClr val="FFFFFF"/>
      </a:lt2>
      <a:accent1>
        <a:srgbClr val="F5A700"/>
      </a:accent1>
      <a:accent2>
        <a:srgbClr val="00A5AB"/>
      </a:accent2>
      <a:accent3>
        <a:srgbClr val="09963B"/>
      </a:accent3>
      <a:accent4>
        <a:srgbClr val="E64823"/>
      </a:accent4>
      <a:accent5>
        <a:srgbClr val="9C6A6A"/>
      </a:accent5>
      <a:accent6>
        <a:srgbClr val="824F8C"/>
      </a:accent6>
      <a:hlink>
        <a:srgbClr val="2998E3"/>
      </a:hlink>
      <a:folHlink>
        <a:srgbClr val="7F723D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centBoxVTI" id="{9F778A78-DC9A-453A-A82D-A75CAD503E15}" vid="{EA961113-7CC4-4569-8A6A-7BC2C1E2F401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3025</TotalTime>
  <Words>2315</Words>
  <Application>Microsoft Office PowerPoint</Application>
  <PresentationFormat>Широкоэкранный</PresentationFormat>
  <Paragraphs>526</Paragraphs>
  <Slides>35</Slides>
  <Notes>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2" baseType="lpstr">
      <vt:lpstr>Abadi</vt:lpstr>
      <vt:lpstr>Arial</vt:lpstr>
      <vt:lpstr>Avenir Next LT Pro</vt:lpstr>
      <vt:lpstr>Calibri</vt:lpstr>
      <vt:lpstr>Tahoma</vt:lpstr>
      <vt:lpstr>Times New Roman</vt:lpstr>
      <vt:lpstr>AccentBoxVTI</vt:lpstr>
      <vt:lpstr>Неделя ответственного отношения к сердцу </vt:lpstr>
      <vt:lpstr>Цель:   Повышение выявляемости заболеваний сердца Повышение приверженности граждан лекарственной терапии Повышение охвата профилактическим консультированием Повышение информированности и мотивированности по вопросу профилактики, диагностики и лечения заболеваний сердца. Неделя ответственного отношения к сердцу </vt:lpstr>
      <vt:lpstr>Факторы риска развития сердечно-сосудистых заболеваний</vt:lpstr>
      <vt:lpstr>Факторы риска являются общими для большинства ХНИЗ</vt:lpstr>
      <vt:lpstr>Факторы риска в российской популяции</vt:lpstr>
      <vt:lpstr>Курение</vt:lpstr>
      <vt:lpstr>Влияние курения на организм</vt:lpstr>
      <vt:lpstr>Пассивное курение </vt:lpstr>
      <vt:lpstr>Нездоровое питание</vt:lpstr>
      <vt:lpstr>Нездоровое питание</vt:lpstr>
      <vt:lpstr>Здоровое питание</vt:lpstr>
      <vt:lpstr>Рекомендации по здоровому питанию</vt:lpstr>
      <vt:lpstr>Тарелка здорового питания</vt:lpstr>
      <vt:lpstr>Презентация PowerPoint</vt:lpstr>
      <vt:lpstr>Низкая физическая активность</vt:lpstr>
      <vt:lpstr>Умеренная физическая активность</vt:lpstr>
      <vt:lpstr>Интенсивная  физическая активность</vt:lpstr>
      <vt:lpstr>Рекомендации  по физической активности</vt:lpstr>
      <vt:lpstr>Физическая активность и здоровье</vt:lpstr>
      <vt:lpstr>Повышенный холестерин</vt:lpstr>
      <vt:lpstr>Знайте свои результаты!</vt:lpstr>
      <vt:lpstr>Знайте свои результаты!</vt:lpstr>
      <vt:lpstr>Снижайте уровень холестерина!</vt:lpstr>
      <vt:lpstr>Презентация PowerPoint</vt:lpstr>
      <vt:lpstr>Риск ССЗ в зависимости от индекса массы тела</vt:lpstr>
      <vt:lpstr>Презентация PowerPoint</vt:lpstr>
      <vt:lpstr>Презентация PowerPoint</vt:lpstr>
      <vt:lpstr>Презентация PowerPoint</vt:lpstr>
      <vt:lpstr>Презентация PowerPoint</vt:lpstr>
      <vt:lpstr>Что поможет преодолеть стресс?</vt:lpstr>
      <vt:lpstr>Что поможет преодолеть стресс?</vt:lpstr>
      <vt:lpstr>Что поможет преодолеть стресс?</vt:lpstr>
      <vt:lpstr> </vt:lpstr>
      <vt:lpstr>Здоровые цифры здорового человека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Профилактика факторов риска развития сердечно-сосудистых заболеваний</dc:title>
  <dc:creator>KIN</dc:creator>
  <cp:lastModifiedBy>Ольга</cp:lastModifiedBy>
  <cp:revision>240</cp:revision>
  <cp:lastPrinted>2021-09-24T08:05:00Z</cp:lastPrinted>
  <dcterms:created xsi:type="dcterms:W3CDTF">2021-09-23T03:02:36Z</dcterms:created>
  <dcterms:modified xsi:type="dcterms:W3CDTF">2024-09-19T03:33:21Z</dcterms:modified>
</cp:coreProperties>
</file>