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sldIdLst>
    <p:sldId id="336" r:id="rId2"/>
    <p:sldId id="257" r:id="rId3"/>
    <p:sldId id="258" r:id="rId4"/>
    <p:sldId id="261" r:id="rId5"/>
    <p:sldId id="330" r:id="rId6"/>
    <p:sldId id="331" r:id="rId7"/>
    <p:sldId id="262" r:id="rId8"/>
    <p:sldId id="332" r:id="rId9"/>
    <p:sldId id="333" r:id="rId10"/>
    <p:sldId id="334" r:id="rId11"/>
    <p:sldId id="335" r:id="rId12"/>
    <p:sldId id="329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2E9AC0"/>
    <a:srgbClr val="31A4CD"/>
    <a:srgbClr val="4D4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86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54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39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1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59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0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0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61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8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2EF69-1211-47FB-BFA3-4A86C125BB8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5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mailto:ocmp@kuzdrav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53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BE8EA-6781-41CB-B209-C8CED50BB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516" y="3151222"/>
            <a:ext cx="7101120" cy="182509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 ответственно относиться к своему здоровью?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D9823F-693C-4874-A6D3-EFF7109BA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876" y="1701932"/>
            <a:ext cx="7010400" cy="658661"/>
          </a:xfrm>
        </p:spPr>
        <p:txBody>
          <a:bodyPr>
            <a:noAutofit/>
          </a:bodyPr>
          <a:lstStyle/>
          <a:p>
            <a:r>
              <a:rPr lang="ru-RU" sz="2000" dirty="0"/>
              <a:t>Неделя ответственного отношения к здоровью</a:t>
            </a:r>
          </a:p>
          <a:p>
            <a:r>
              <a:rPr lang="ru-RU" sz="2000" dirty="0"/>
              <a:t>11-17 декабря 2023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3FF5FC7-6E64-4CDC-AF82-041B1DC503D3}"/>
              </a:ext>
            </a:extLst>
          </p:cNvPr>
          <p:cNvSpPr txBox="1">
            <a:spLocks/>
          </p:cNvSpPr>
          <p:nvPr/>
        </p:nvSpPr>
        <p:spPr>
          <a:xfrm>
            <a:off x="7720734" y="5381624"/>
            <a:ext cx="3753568" cy="714375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/>
                </a:solidFill>
              </a:rPr>
              <a:t>ПСИХОЛОГ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ТКАЧЕНКО Екатерина Евгеньевна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F83C0C-313B-4B24-8BF1-AF6858AAA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7" y="295671"/>
            <a:ext cx="3127519" cy="867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9E2B7E-0B0F-4DE2-BABD-93DA46ED69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8585" y="630574"/>
            <a:ext cx="507786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4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65E668-CFD6-4D5D-915B-A2BDC8B83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09" y="2013070"/>
            <a:ext cx="6879232" cy="26190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Регулирует психологический климат в семье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Создает условия для правильного питания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Обучает правилам здорового образа жизни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Инициатор семейной активности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Контролер физического здоровья</a:t>
            </a:r>
          </a:p>
          <a:p>
            <a:pPr marL="0" indent="0">
              <a:buNone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b="1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317F32-116F-4438-8204-BC2DCD9433D7}"/>
              </a:ext>
            </a:extLst>
          </p:cNvPr>
          <p:cNvSpPr txBox="1">
            <a:spLocks/>
          </p:cNvSpPr>
          <p:nvPr/>
        </p:nvSpPr>
        <p:spPr>
          <a:xfrm>
            <a:off x="545909" y="365125"/>
            <a:ext cx="10617960" cy="20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Роль женщины в формировании ответственного отношения к здоровью всех членов семьи</a:t>
            </a:r>
          </a:p>
          <a:p>
            <a:r>
              <a:rPr lang="ru-RU" sz="1800" b="1" dirty="0"/>
              <a:t>Она несет на себе огромную ответственность за заботу о здоровье мужа и детей.</a:t>
            </a:r>
          </a:p>
          <a:p>
            <a:pPr algn="r"/>
            <a:endParaRPr lang="ru-RU" sz="1800" b="1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A68BF3D-94EE-4E90-AC2B-0B408DC97940}"/>
              </a:ext>
            </a:extLst>
          </p:cNvPr>
          <p:cNvSpPr txBox="1">
            <a:spLocks/>
          </p:cNvSpPr>
          <p:nvPr/>
        </p:nvSpPr>
        <p:spPr>
          <a:xfrm>
            <a:off x="392267" y="4632169"/>
            <a:ext cx="6417365" cy="2060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Женщина в семье играет ключевую роль в создании здоровой среды для всех членов семьи. А семья, в таком случае, выступает для женщины, поддержкой, мотиватором счастья ее самой, ну, и конечно, ресурсом в осуществлении проекта по поддержанию семейного счастья.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F2E745-34CC-4FAF-864B-65C0EC0ECB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2468" y="2886075"/>
            <a:ext cx="5705629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2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95BE9-F6DE-4167-9C67-68AE9D74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Первые шаги к ответственному отношению к своему здоровью: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0DC3D0-BE70-4401-B737-EF12E5F4A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Физические упражнения от 5 минут в день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Овощи (2/3) и фрукты (1/3) 500 </a:t>
            </a:r>
            <a:r>
              <a:rPr lang="ru-RU" dirty="0" err="1"/>
              <a:t>гр</a:t>
            </a:r>
            <a:r>
              <a:rPr lang="ru-RU" dirty="0"/>
              <a:t> в день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Ложиться спать раньше на 30 мин чем последнее время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15 минутная прогулка после ужина каждый день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Ежегодный медицинский осмотр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Изменение вредных привычек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Сокращение употребления сладкого/соленого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Снижение времени в гаджетах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*Выберите 2 привычки, которые вы начнете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внедрять в свою жизнь сегодня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6370F9-93C0-470E-8B2B-62D98A70D6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325133" y="2343514"/>
            <a:ext cx="3590783" cy="44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5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F533AF-23E3-A7E9-B8FA-C781B9D8B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578"/>
          <a:stretch/>
        </p:blipFill>
        <p:spPr>
          <a:xfrm>
            <a:off x="1126435" y="603687"/>
            <a:ext cx="9536882" cy="5044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C1C0E-0AAE-853F-EE02-44D8122CE8C9}"/>
              </a:ext>
            </a:extLst>
          </p:cNvPr>
          <p:cNvSpPr txBox="1"/>
          <p:nvPr/>
        </p:nvSpPr>
        <p:spPr>
          <a:xfrm>
            <a:off x="1229711" y="5565338"/>
            <a:ext cx="43355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Адрес: г. Кемерово, ул. Рукавишникова, 1</a:t>
            </a:r>
          </a:p>
          <a:p>
            <a:r>
              <a:rPr lang="ru-RU" sz="1400" b="1" dirty="0"/>
              <a:t>Телефон: 8(3842) 44 22 70</a:t>
            </a:r>
          </a:p>
          <a:p>
            <a:r>
              <a:rPr lang="ru-RU" sz="1400" b="1" dirty="0"/>
              <a:t>Электронный адрес: </a:t>
            </a:r>
            <a:r>
              <a:rPr lang="en-US" sz="1400" b="1" dirty="0">
                <a:solidFill>
                  <a:srgbClr val="002060"/>
                </a:solidFill>
                <a:hlinkClick r:id="rId4"/>
              </a:rPr>
              <a:t>ocmp@kuzdrav.ru</a:t>
            </a:r>
            <a:endParaRPr lang="en-US" sz="1400" b="1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D0413E-8FAF-E2DF-BC72-439D8DD3F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275" y="5648057"/>
            <a:ext cx="312751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2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CD21-EA1F-44B4-87A1-A7B59758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35612"/>
            <a:ext cx="10515600" cy="1325563"/>
          </a:xfrm>
        </p:spPr>
        <p:txBody>
          <a:bodyPr/>
          <a:lstStyle/>
          <a:p>
            <a:r>
              <a:rPr lang="ru-RU" b="1" dirty="0"/>
              <a:t>Ответственное отношение к здоровью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B0293-6F31-4D8F-AD26-47C2A1D56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90856"/>
            <a:ext cx="5807764" cy="4631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- это осознанное решение </a:t>
            </a:r>
          </a:p>
          <a:p>
            <a:pPr marL="0" indent="0">
              <a:buNone/>
            </a:pPr>
            <a:r>
              <a:rPr lang="ru-RU" sz="3200" dirty="0"/>
              <a:t>вести здоровый образ жизни и </a:t>
            </a:r>
          </a:p>
          <a:p>
            <a:pPr marL="0" indent="0">
              <a:buNone/>
            </a:pPr>
            <a:r>
              <a:rPr lang="ru-RU" sz="3200" dirty="0"/>
              <a:t>заботиться о физическом и </a:t>
            </a:r>
          </a:p>
          <a:p>
            <a:pPr marL="0" indent="0">
              <a:buNone/>
            </a:pPr>
            <a:r>
              <a:rPr lang="ru-RU" sz="3200" dirty="0"/>
              <a:t>психическом благополучии </a:t>
            </a:r>
          </a:p>
          <a:p>
            <a:pPr marL="0" indent="0">
              <a:buNone/>
            </a:pPr>
            <a:r>
              <a:rPr lang="ru-RU" sz="3200" dirty="0"/>
              <a:t>сегодня с заделом в счастливое </a:t>
            </a:r>
          </a:p>
          <a:p>
            <a:pPr marL="0" indent="0">
              <a:buNone/>
            </a:pPr>
            <a:r>
              <a:rPr lang="ru-RU" sz="3200" dirty="0"/>
              <a:t>будущее.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EBDF2F-5106-4AD1-AD71-A40CA1C4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9063" y="2647951"/>
            <a:ext cx="5807763" cy="42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77E53-26B9-4BE5-81DC-042D35CA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Как осознать ответственность?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BE820-11CA-4B97-9A19-66FE21714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217" y="2076450"/>
            <a:ext cx="6059557" cy="44148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i="1" dirty="0"/>
              <a:t>Личный пример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/>
              <a:t>Опыт положительный и отрицательный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/>
              <a:t>Мотивация и цели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/>
              <a:t>Поддержка окружающих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/>
              <a:t>Медицинские обследования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959871-18CE-4102-93BF-8FD45FFB7290}"/>
              </a:ext>
            </a:extLst>
          </p:cNvPr>
          <p:cNvSpPr/>
          <p:nvPr/>
        </p:nvSpPr>
        <p:spPr>
          <a:xfrm>
            <a:off x="561976" y="1876425"/>
            <a:ext cx="2381250" cy="35242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74A504-EBD5-4D45-89E0-FE775D9A7E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6100" y="2286000"/>
            <a:ext cx="3145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9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29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62D3B-DD39-4C30-AC32-EBE045CC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Составляющие: </a:t>
            </a:r>
            <a:r>
              <a:rPr lang="ru-RU" b="1" dirty="0"/>
              <a:t>Осознанное питание</a:t>
            </a:r>
            <a:br>
              <a:rPr lang="ru-RU" dirty="0"/>
            </a:br>
            <a:r>
              <a:rPr lang="ru-RU" sz="2700" b="1" dirty="0"/>
              <a:t>м</a:t>
            </a:r>
            <a:r>
              <a:rPr lang="ru-RU" sz="2000" b="1" dirty="0"/>
              <a:t>ы есть то, что мы едим</a:t>
            </a:r>
            <a:r>
              <a:rPr lang="ru-RU" sz="2700" b="1" dirty="0"/>
              <a:t>! </a:t>
            </a:r>
            <a:r>
              <a:rPr lang="ru-RU" sz="2700" b="1" dirty="0" err="1"/>
              <a:t>гиппократ</a:t>
            </a:r>
            <a:endParaRPr lang="ru-RU" sz="27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0F52D-FE72-4DC6-A74B-40C93DC4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28" y="1540013"/>
            <a:ext cx="7772813" cy="377797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Реальный голод=физический голод (головная боль/головокружение, урчание живота, «сосет под ложечкой»)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Тщательно пережевываем пищу, употребляем воду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«Когда я ем, я слеп, глух и нем!»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Учитываем соотношение белков/жиров/углеводов и калорий (или ≈ 35% овощи, 15% фрукты, 25% белок, 25% углеводы)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 Следим за индексом массы тела (ИМТ) и окружностью талии         (Ж до 80 см, М до 94 см)</a:t>
            </a:r>
            <a:r>
              <a:rPr lang="en-US" sz="2200" dirty="0"/>
              <a:t> </a:t>
            </a:r>
            <a:endParaRPr lang="ru-RU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Отдаем предпочтение положительным опциям продуктов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Снижаем уровень потребления соли, сахара</a:t>
            </a:r>
            <a:endParaRPr lang="ru-RU" sz="2200" dirty="0">
              <a:solidFill>
                <a:srgbClr val="00B0F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1B7CC-1068-4ED6-B088-A026AE43B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494" y="393285"/>
            <a:ext cx="1599416" cy="15944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823A0A-547A-459B-AB4E-FF2B02883F1E}"/>
              </a:ext>
            </a:extLst>
          </p:cNvPr>
          <p:cNvSpPr/>
          <p:nvPr/>
        </p:nvSpPr>
        <p:spPr>
          <a:xfrm>
            <a:off x="7728066" y="1933218"/>
            <a:ext cx="4463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Осознать свои пищевые привычки </a:t>
            </a:r>
          </a:p>
          <a:p>
            <a:pPr algn="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поможет дневник питания.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DC643A-249D-433C-8CE1-8582E5CE9098}"/>
              </a:ext>
            </a:extLst>
          </p:cNvPr>
          <p:cNvSpPr/>
          <p:nvPr/>
        </p:nvSpPr>
        <p:spPr>
          <a:xfrm>
            <a:off x="158066" y="5251249"/>
            <a:ext cx="86117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Неправильное питание приводит к заболеваниям сердечно-сосудистой системы, диабету второго типа, определенным видам рака и др.</a:t>
            </a:r>
          </a:p>
          <a:p>
            <a:endParaRPr lang="ru-RU" i="1" dirty="0">
              <a:solidFill>
                <a:srgbClr val="4D421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Так же существенно снижает уровень энергии, вызывает хроническую усталость и влияет на эмоциональное состояние и ухудшает психическое здоровье.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78F298-01CA-4FCB-BCAB-A9BD6C2DBA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0745" y="2831814"/>
            <a:ext cx="3212165" cy="6896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1D7F92-198A-4679-9C6A-A2D8868B7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390" t="-2092" r="72873" b="14494"/>
          <a:stretch/>
        </p:blipFill>
        <p:spPr>
          <a:xfrm>
            <a:off x="9007839" y="4137322"/>
            <a:ext cx="1306117" cy="2637200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FEE5EC-FF6B-44DB-82E1-B099C8631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468" b="13771"/>
          <a:stretch/>
        </p:blipFill>
        <p:spPr>
          <a:xfrm>
            <a:off x="10551991" y="4119482"/>
            <a:ext cx="1342422" cy="2507777"/>
          </a:xfrm>
          <a:prstGeom prst="ellipse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74DC846-6D24-47E7-9E3A-E6E868C3CE7A}"/>
              </a:ext>
            </a:extLst>
          </p:cNvPr>
          <p:cNvSpPr/>
          <p:nvPr/>
        </p:nvSpPr>
        <p:spPr>
          <a:xfrm>
            <a:off x="8965053" y="3628938"/>
            <a:ext cx="2523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2E9A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18,5-24,9</a:t>
            </a:r>
          </a:p>
        </p:txBody>
      </p:sp>
    </p:spTree>
    <p:extLst>
      <p:ext uri="{BB962C8B-B14F-4D97-AF65-F5344CB8AC3E}">
        <p14:creationId xmlns:p14="http://schemas.microsoft.com/office/powerpoint/2010/main" val="77918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62D3B-DD39-4C30-AC32-EBE045CC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151711"/>
            <a:ext cx="9376012" cy="1754326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Составляющие: </a:t>
            </a:r>
            <a:r>
              <a:rPr lang="ru-RU" b="1" dirty="0"/>
              <a:t>Физическая активность</a:t>
            </a:r>
            <a:br>
              <a:rPr lang="ru-RU" b="1" dirty="0"/>
            </a:br>
            <a:r>
              <a:rPr lang="ru-RU" sz="1800" b="1" dirty="0"/>
              <a:t>укрепит иммунитет, ускорит метаболизм, снизит выработку стрессовых гормонов </a:t>
            </a:r>
            <a:br>
              <a:rPr lang="ru-RU" sz="1800" b="1" dirty="0"/>
            </a:br>
            <a:r>
              <a:rPr lang="ru-RU" sz="1800" b="1" dirty="0"/>
              <a:t>и улучшит физическое и эмоциональное состояние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0F52D-FE72-4DC6-A74B-40C93DC4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10" y="1938148"/>
            <a:ext cx="7772813" cy="2267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Взрослый: от 150 минут в неделю минимум </a:t>
            </a:r>
          </a:p>
          <a:p>
            <a:pPr marL="0" indent="0">
              <a:buNone/>
            </a:pPr>
            <a:r>
              <a:rPr lang="ru-RU" sz="2400" dirty="0"/>
              <a:t>в 2 подхода (20 мин в день, 50 через день и пр.)</a:t>
            </a:r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r>
              <a:rPr lang="ru-RU" sz="2400" dirty="0"/>
              <a:t>Ребенок: от 60 минут активности в день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71EED5-CE3A-4DDB-AC26-DE59D5EBCD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1186" y="3020118"/>
            <a:ext cx="5170813" cy="383788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0FDD19-5951-417D-B57D-133AAE130A8E}"/>
              </a:ext>
            </a:extLst>
          </p:cNvPr>
          <p:cNvSpPr/>
          <p:nvPr/>
        </p:nvSpPr>
        <p:spPr>
          <a:xfrm>
            <a:off x="7152015" y="2277397"/>
            <a:ext cx="4876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Совместные занятия спором мотивируют и 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сплачивают близких людей!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DC643A-249D-433C-8CE1-8582E5CE9098}"/>
              </a:ext>
            </a:extLst>
          </p:cNvPr>
          <p:cNvSpPr/>
          <p:nvPr/>
        </p:nvSpPr>
        <p:spPr>
          <a:xfrm>
            <a:off x="207540" y="4000945"/>
            <a:ext cx="7152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Отсутствие физической активности: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ухудшает физическое состояние и самочувствие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увеличивает риск развития ожирения,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приводит к депрессии и сердечно-сосудистым заболеваниям,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снижает иммунитет и уровень энергии. </a:t>
            </a:r>
          </a:p>
        </p:txBody>
      </p:sp>
    </p:spTree>
    <p:extLst>
      <p:ext uri="{BB962C8B-B14F-4D97-AF65-F5344CB8AC3E}">
        <p14:creationId xmlns:p14="http://schemas.microsoft.com/office/powerpoint/2010/main" val="921366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52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5A1DA1-234E-4EF2-8A62-F06A15937F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814872"/>
            <a:ext cx="6079890" cy="4043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62D3B-DD39-4C30-AC32-EBE045CC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179036"/>
            <a:ext cx="9376012" cy="1940415"/>
          </a:xfrm>
        </p:spPr>
        <p:txBody>
          <a:bodyPr>
            <a:normAutofit/>
          </a:bodyPr>
          <a:lstStyle/>
          <a:p>
            <a:r>
              <a:rPr lang="ru-RU" dirty="0"/>
              <a:t>Составляющие: </a:t>
            </a:r>
            <a:r>
              <a:rPr lang="ru-RU" b="1" dirty="0"/>
              <a:t>Сон</a:t>
            </a:r>
            <a:br>
              <a:rPr lang="ru-RU" b="1" dirty="0"/>
            </a:br>
            <a:r>
              <a:rPr lang="ru-RU" sz="1800" b="1" dirty="0"/>
              <a:t>восстановление и общее расслабление организма, улучшение когнитивных функций (память, мышление), общее улучшение физического и психического состояния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0F52D-FE72-4DC6-A74B-40C93DC4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26" y="1987760"/>
            <a:ext cx="7772813" cy="2267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Норма: глубокий сон 7-9 часов в сутки</a:t>
            </a:r>
          </a:p>
          <a:p>
            <a:pPr marL="0" indent="0">
              <a:buNone/>
            </a:pPr>
            <a:r>
              <a:rPr lang="ru-RU" sz="2400" dirty="0"/>
              <a:t>При повышенной нагрузке: увеличение нормы до 1 часа</a:t>
            </a:r>
          </a:p>
          <a:p>
            <a:pPr marL="0" indent="0">
              <a:buNone/>
            </a:pPr>
            <a:r>
              <a:rPr lang="ru-RU" sz="2400" dirty="0"/>
              <a:t>Больше времени для сна: дети и женщины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0FDD19-5951-417D-B57D-133AAE130A8E}"/>
              </a:ext>
            </a:extLst>
          </p:cNvPr>
          <p:cNvSpPr/>
          <p:nvPr/>
        </p:nvSpPr>
        <p:spPr>
          <a:xfrm>
            <a:off x="809767" y="3091476"/>
            <a:ext cx="11382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Универсальные условия здорового сна: 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свежий воздух без посторонних запахов, прохладное помещение, 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полная темнота и тишина, отсутствие вибраций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DC643A-249D-433C-8CE1-8582E5CE9098}"/>
              </a:ext>
            </a:extLst>
          </p:cNvPr>
          <p:cNvSpPr/>
          <p:nvPr/>
        </p:nvSpPr>
        <p:spPr>
          <a:xfrm>
            <a:off x="16110" y="4532076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Отсутствие необходимого сна ведет: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большая подверженность стрессу, 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снижение иммунитета,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риск развития различных заболеваний, 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снижение памяти, реакции, мыслительной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670288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65E668-CFD6-4D5D-915B-A2BDC8B83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09" y="2013070"/>
            <a:ext cx="6879232" cy="26190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b="1" dirty="0"/>
              <a:t>Алгоритм отказа от ВП:</a:t>
            </a:r>
          </a:p>
          <a:p>
            <a:pPr marL="457200" indent="-457200">
              <a:buAutoNum type="arabicPeriod"/>
            </a:pPr>
            <a:r>
              <a:rPr lang="ru-RU" sz="2400" b="1" dirty="0"/>
              <a:t>Уменьшись … (ВП) с … до … (количество) в … (период) к 00.00.0000 (конкретная дата)</a:t>
            </a:r>
          </a:p>
          <a:p>
            <a:pPr marL="457200" indent="-457200">
              <a:buAutoNum type="arabicPeriod"/>
            </a:pPr>
            <a:r>
              <a:rPr lang="ru-RU" sz="2400" b="1" dirty="0"/>
              <a:t>Учесть реальную достижимость результата </a:t>
            </a:r>
          </a:p>
          <a:p>
            <a:pPr marL="457200" indent="-457200">
              <a:buAutoNum type="arabicPeriod"/>
            </a:pPr>
            <a:r>
              <a:rPr lang="ru-RU" sz="2400" b="1" dirty="0"/>
              <a:t>Вести наблюдение за прогрессом и фиксировать его</a:t>
            </a:r>
          </a:p>
          <a:p>
            <a:pPr marL="457200" indent="-457200">
              <a:buAutoNum type="arabicPeriod"/>
            </a:pPr>
            <a:r>
              <a:rPr lang="ru-RU" sz="2400" b="1" dirty="0"/>
              <a:t>Видеть конечную цель: отказ от ВП, улучшение физического здоровья и самочувствия, рост качества жизни</a:t>
            </a:r>
          </a:p>
          <a:p>
            <a:pPr marL="0" indent="0">
              <a:buNone/>
            </a:pPr>
            <a:r>
              <a:rPr lang="ru-RU" sz="2400" b="1" dirty="0"/>
              <a:t>*- не бояться срывов: шаг назад, два вперед!</a:t>
            </a:r>
          </a:p>
          <a:p>
            <a:pPr marL="0" indent="0">
              <a:buNone/>
            </a:pPr>
            <a:r>
              <a:rPr lang="ru-RU" sz="2400" b="1" dirty="0"/>
              <a:t>**-заручиться поддержкой близких</a:t>
            </a:r>
          </a:p>
          <a:p>
            <a:pPr marL="457200" indent="-457200">
              <a:buAutoNum type="arabicPeriod"/>
            </a:pPr>
            <a:endParaRPr lang="ru-RU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CF5B03-3EDF-44BF-B8E2-E2E7D17F29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0334" y="2661313"/>
            <a:ext cx="4136132" cy="408952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317F32-116F-4438-8204-BC2DCD9433D7}"/>
              </a:ext>
            </a:extLst>
          </p:cNvPr>
          <p:cNvSpPr txBox="1">
            <a:spLocks/>
          </p:cNvSpPr>
          <p:nvPr/>
        </p:nvSpPr>
        <p:spPr>
          <a:xfrm>
            <a:off x="545909" y="365125"/>
            <a:ext cx="10467834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Составляющие: </a:t>
            </a:r>
            <a:r>
              <a:rPr lang="ru-RU" b="1" dirty="0"/>
              <a:t>Отказ от вредных привычек</a:t>
            </a:r>
          </a:p>
          <a:p>
            <a:r>
              <a:rPr lang="ru-RU" sz="1800" b="1" dirty="0"/>
              <a:t>ЗАВИСИМОСТЬ - Это опасное состояние, характеризующееся непреодолимым психическим и вынужденным физическим стремлением постоянно употреблять.</a:t>
            </a:r>
          </a:p>
          <a:p>
            <a:pPr algn="r"/>
            <a:endParaRPr lang="ru-RU" sz="1800" b="1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A68BF3D-94EE-4E90-AC2B-0B408DC97940}"/>
              </a:ext>
            </a:extLst>
          </p:cNvPr>
          <p:cNvSpPr txBox="1">
            <a:spLocks/>
          </p:cNvSpPr>
          <p:nvPr/>
        </p:nvSpPr>
        <p:spPr>
          <a:xfrm>
            <a:off x="708603" y="4797965"/>
            <a:ext cx="6417365" cy="2060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Употребление неизменно влечет физические последствия (повреждение органов, болезни, уязвимость к инфекциям) и психические (депрессия, разрушение головного мозга, влияющее на мыслительный процесс и общее функционирование организма).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8BF64B-F5F4-49D6-9EBA-E0167850F18B}"/>
              </a:ext>
            </a:extLst>
          </p:cNvPr>
          <p:cNvSpPr/>
          <p:nvPr/>
        </p:nvSpPr>
        <p:spPr>
          <a:xfrm>
            <a:off x="7425141" y="1830316"/>
            <a:ext cx="467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При невозможности самостоятельного отказа 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от вредных привычек, необходимо 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обратиться к специалисту!</a:t>
            </a:r>
          </a:p>
        </p:txBody>
      </p:sp>
    </p:spTree>
    <p:extLst>
      <p:ext uri="{BB962C8B-B14F-4D97-AF65-F5344CB8AC3E}">
        <p14:creationId xmlns:p14="http://schemas.microsoft.com/office/powerpoint/2010/main" val="3958713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65E668-CFD6-4D5D-915B-A2BDC8B83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09" y="2013070"/>
            <a:ext cx="6879232" cy="2619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На что обратить внимание: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Регулярность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Собственное самочувствие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Наследственные заболевания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Прием медикаментов и выполнение рекомендаций врача</a:t>
            </a:r>
          </a:p>
          <a:p>
            <a:pPr marL="0" indent="0">
              <a:buNone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b="1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317F32-116F-4438-8204-BC2DCD9433D7}"/>
              </a:ext>
            </a:extLst>
          </p:cNvPr>
          <p:cNvSpPr txBox="1">
            <a:spLocks/>
          </p:cNvSpPr>
          <p:nvPr/>
        </p:nvSpPr>
        <p:spPr>
          <a:xfrm>
            <a:off x="545909" y="365125"/>
            <a:ext cx="10617960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Составляющие: </a:t>
            </a:r>
            <a:r>
              <a:rPr lang="ru-RU" b="1" dirty="0"/>
              <a:t>Контроль показателей</a:t>
            </a:r>
          </a:p>
          <a:p>
            <a:r>
              <a:rPr lang="ru-RU" sz="1800" b="1" dirty="0"/>
              <a:t>Медицинские осмотры, диспансеризация помогают выявить проблемы здоровья на разных стадиях, что позволяет начать лечение своевременно и обеспечить качественную жизнь на более продолжительный срок</a:t>
            </a:r>
          </a:p>
          <a:p>
            <a:pPr algn="r"/>
            <a:endParaRPr lang="ru-RU" sz="1800" b="1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A68BF3D-94EE-4E90-AC2B-0B408DC97940}"/>
              </a:ext>
            </a:extLst>
          </p:cNvPr>
          <p:cNvSpPr txBox="1">
            <a:spLocks/>
          </p:cNvSpPr>
          <p:nvPr/>
        </p:nvSpPr>
        <p:spPr>
          <a:xfrm>
            <a:off x="708603" y="4797965"/>
            <a:ext cx="6417365" cy="2060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Упущение предпосылок и ранних признаков заболеваний, приводят к их прогрессированию, тяжелому течению заболевания, ухудшению прогноза лечения и даже к сокращению продолжительности жизни.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0B44DF-96C6-4172-895E-5C8FED9242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4632" y="2535721"/>
            <a:ext cx="4330890" cy="41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8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317F32-116F-4438-8204-BC2DCD9433D7}"/>
              </a:ext>
            </a:extLst>
          </p:cNvPr>
          <p:cNvSpPr txBox="1">
            <a:spLocks/>
          </p:cNvSpPr>
          <p:nvPr/>
        </p:nvSpPr>
        <p:spPr>
          <a:xfrm>
            <a:off x="545909" y="365125"/>
            <a:ext cx="10617960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Составляющие: </a:t>
            </a:r>
            <a:r>
              <a:rPr lang="ru-RU" b="1" dirty="0"/>
              <a:t>Эмоциональное состояние</a:t>
            </a:r>
          </a:p>
          <a:p>
            <a:r>
              <a:rPr lang="ru-RU" sz="1900" b="1" dirty="0"/>
              <a:t>Позитивное эмоциональное состояние способствует улучшению общего физического здоровья. Это снижает уровень стресса, улучшает качество сна, повышает иммунитет и способствует общему физическому здоровью</a:t>
            </a:r>
            <a:endParaRPr lang="ru-RU" sz="1800" b="1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A68BF3D-94EE-4E90-AC2B-0B408DC97940}"/>
              </a:ext>
            </a:extLst>
          </p:cNvPr>
          <p:cNvSpPr txBox="1">
            <a:spLocks/>
          </p:cNvSpPr>
          <p:nvPr/>
        </p:nvSpPr>
        <p:spPr>
          <a:xfrm>
            <a:off x="545909" y="5516557"/>
            <a:ext cx="6417365" cy="1341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Негативное эмоциональное состояние ухудшает физическое здоровье!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i="1" dirty="0">
                <a:solidFill>
                  <a:srgbClr val="4D42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Плохое физическое состояние ведет к стрессу!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FF379E4-CC68-4C77-9140-BC44BDE9C0A9}"/>
              </a:ext>
            </a:extLst>
          </p:cNvPr>
          <p:cNvSpPr txBox="1">
            <a:spLocks/>
          </p:cNvSpPr>
          <p:nvPr/>
        </p:nvSpPr>
        <p:spPr>
          <a:xfrm>
            <a:off x="803368" y="2003624"/>
            <a:ext cx="10103041" cy="351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Не концентрируйтесь на негативной информации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В сложной ситуации, на ряду с негативными последствиями, постарайтесь увидеть и положительные стороны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Создавайте комфортную среду вокруг себя, избавьтесь от лишнего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Найдите поддержку в лице друзей и близких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Избегайте ненужных стрессовых ситуаций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Планируйте свое время и дела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Смена деятельности, интересы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Мотивируйте себя целями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AA0D02-944F-4E39-95D9-7CBDFA5321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3063798"/>
            <a:ext cx="7127984" cy="37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24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28322</TotalTime>
  <Words>903</Words>
  <Application>Microsoft Office PowerPoint</Application>
  <PresentationFormat>Широкоэкранный</PresentationFormat>
  <Paragraphs>111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Тема Office</vt:lpstr>
      <vt:lpstr>Как ответственно относиться к своему здоровью?</vt:lpstr>
      <vt:lpstr>Ответственное отношение к здоровью </vt:lpstr>
      <vt:lpstr>Как осознать ответственность?</vt:lpstr>
      <vt:lpstr>Составляющие: Осознанное питание мы есть то, что мы едим! гиппократ</vt:lpstr>
      <vt:lpstr>Составляющие: Физическая активность укрепит иммунитет, ускорит метаболизм, снизит выработку стрессовых гормонов  и улучшит физическое и эмоциональное состояние</vt:lpstr>
      <vt:lpstr>Составляющие: Сон восстановление и общее расслабление организма, улучшение когнитивных функций (память, мышление), общее улучшение физического и психического состояния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шаги к ответственному отношению к своему здоровью: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Сохранение и укрепление психического здоровья</dc:title>
  <dc:creator>User</dc:creator>
  <cp:lastModifiedBy>ОЦМП12</cp:lastModifiedBy>
  <cp:revision>11</cp:revision>
  <cp:lastPrinted>2023-10-02T03:16:54Z</cp:lastPrinted>
  <dcterms:created xsi:type="dcterms:W3CDTF">2023-10-02T02:06:09Z</dcterms:created>
  <dcterms:modified xsi:type="dcterms:W3CDTF">2023-12-06T05:55:13Z</dcterms:modified>
</cp:coreProperties>
</file>