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notesMasterIdLst>
    <p:notesMasterId r:id="rId33"/>
  </p:notesMasterIdLst>
  <p:sldIdLst>
    <p:sldId id="256" r:id="rId12"/>
    <p:sldId id="258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5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</a:p>
        </p:txBody>
      </p:sp>
      <p:sp>
        <p:nvSpPr>
          <p:cNvPr id="52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53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54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43C56F12-40B3-46F6-A4A5-1AD581EDF2ED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216000" indent="-21600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137F6F1-34D4-4DD5-A8DB-6B75D604C871}" type="slidenum">
              <a:rPr lang="ru-RU" sz="1200" b="0" strike="noStrike" spc="-1">
                <a:solidFill>
                  <a:srgbClr val="000000"/>
                </a:solidFill>
                <a:latin typeface="Arial"/>
              </a:rPr>
              <a:t>1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71D695D-87E0-448F-988E-1B4519BF1FC8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AE7C1476-5C98-4F88-B6F5-2D8D962D459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40112074-5413-4313-91EC-E3C129F33B8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8F817FA-9D27-4A82-828D-1A41161E7B6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84E6E40-3B9E-45EA-BF0E-84ECC4FDAD7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E20CFC8-D738-4EEC-A644-58C5112731A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E2E9692B-48D9-4357-9F47-BDA1782E5CA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232DFEC0-F103-4A09-9B85-5348534B9E9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F085EBCA-A172-4FBA-AA8A-B8FE9FB6840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7B3B1B0F-C7B4-45B6-B448-FF10F9A032C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C51B970A-C4B1-40DB-9546-E48468340F3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5739CE1-0611-495C-A690-8A18CD10EED7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ftr" idx="28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sldNum" idx="29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EBDD990-1D78-409B-843E-22F0395E8659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 idx="30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ftr" idx="31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7" name="PlaceHolder 2"/>
          <p:cNvSpPr>
            <a:spLocks noGrp="1"/>
          </p:cNvSpPr>
          <p:nvPr>
            <p:ph type="sldNum" idx="32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7FB8F55-B224-4148-AED2-83083CF472E1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dt" idx="33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6DEB3AE-80B7-444E-9265-3F095EC11488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CC0FC67-1D17-4221-AA5A-54FB9E3B84D2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15" name="PlaceHolder 3"/>
          <p:cNvSpPr>
            <a:spLocks noGrp="1"/>
          </p:cNvSpPr>
          <p:nvPr>
            <p:ph type="ftr" idx="10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6" name="PlaceHolder 4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98CBBAD-F5A4-4028-8ED2-F8EADC02FC4D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dt" idx="12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ftr" idx="13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21" name="PlaceHolder 2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C9C34F0-FBFE-4B0B-9D93-1B6E9579B265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dt" idx="15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26" name="PlaceHolder 4"/>
          <p:cNvSpPr>
            <a:spLocks noGrp="1"/>
          </p:cNvSpPr>
          <p:nvPr>
            <p:ph type="ftr" idx="16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27" name="PlaceHolder 5"/>
          <p:cNvSpPr>
            <a:spLocks noGrp="1"/>
          </p:cNvSpPr>
          <p:nvPr>
            <p:ph type="sldNum" idx="17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3DE8D6F-5935-48F2-97F5-3B46D24C476B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6"/>
          <p:cNvSpPr>
            <a:spLocks noGrp="1"/>
          </p:cNvSpPr>
          <p:nvPr>
            <p:ph type="dt" idx="18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ftr" idx="19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3" name="PlaceHolder 2"/>
          <p:cNvSpPr>
            <a:spLocks noGrp="1"/>
          </p:cNvSpPr>
          <p:nvPr>
            <p:ph type="sldNum" idx="20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4C590F7-BA73-411A-8F19-0F64BE0E7E5D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dt" idx="21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6" name="PlaceHolder 2"/>
          <p:cNvSpPr>
            <a:spLocks noGrp="1"/>
          </p:cNvSpPr>
          <p:nvPr>
            <p:ph type="ftr" idx="22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7" name="PlaceHolder 3"/>
          <p:cNvSpPr>
            <a:spLocks noGrp="1"/>
          </p:cNvSpPr>
          <p:nvPr>
            <p:ph type="sldNum" idx="23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44DC3B0-7282-44CA-8E45-A3A065C0C5F9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dt" idx="24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ftr" idx="25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sldNum" idx="26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B843487-3489-4A9F-9921-6872FC344F7F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27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https://static.ohga.it/wp-content/uploads/sites/24/2018/09/istock-494639164.jpg"/>
          <p:cNvPicPr/>
          <p:nvPr/>
        </p:nvPicPr>
        <p:blipFill>
          <a:blip r:embed="rId3"/>
          <a:srcRect l="17723"/>
          <a:stretch/>
        </p:blipFill>
        <p:spPr>
          <a:xfrm flipH="1">
            <a:off x="4337640" y="0"/>
            <a:ext cx="7854480" cy="6856200"/>
          </a:xfrm>
          <a:prstGeom prst="rect">
            <a:avLst/>
          </a:prstGeom>
          <a:ln w="0">
            <a:noFill/>
          </a:ln>
        </p:spPr>
      </p:pic>
      <p:sp>
        <p:nvSpPr>
          <p:cNvPr id="56" name="Прямоугольник 1"/>
          <p:cNvSpPr/>
          <p:nvPr/>
        </p:nvSpPr>
        <p:spPr>
          <a:xfrm>
            <a:off x="360" y="-17640"/>
            <a:ext cx="12190320" cy="6856200"/>
          </a:xfrm>
          <a:prstGeom prst="rect">
            <a:avLst/>
          </a:prstGeom>
          <a:gradFill rotWithShape="0">
            <a:gsLst>
              <a:gs pos="42000">
                <a:srgbClr val="FFFFFF"/>
              </a:gs>
              <a:gs pos="68000">
                <a:srgbClr val="FFFFFF">
                  <a:alpha val="85000"/>
                </a:srgbClr>
              </a:gs>
              <a:gs pos="100000">
                <a:srgbClr val="FFFFFF">
                  <a:alpha val="2000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7" name="TextBox 4"/>
          <p:cNvSpPr/>
          <p:nvPr/>
        </p:nvSpPr>
        <p:spPr>
          <a:xfrm>
            <a:off x="2171520" y="2342880"/>
            <a:ext cx="3484080" cy="82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395280">
              <a:lnSpc>
                <a:spcPct val="100000"/>
              </a:lnSpc>
            </a:pPr>
            <a:endParaRPr lang="ru-RU" sz="4760" b="0" strike="noStrike" spc="-1">
              <a:solidFill>
                <a:srgbClr val="3B4555"/>
              </a:solidFill>
              <a:latin typeface="Futura PT Medium"/>
            </a:endParaRPr>
          </a:p>
        </p:txBody>
      </p:sp>
      <p:sp>
        <p:nvSpPr>
          <p:cNvPr id="58" name="Прямоугольник 1"/>
          <p:cNvSpPr/>
          <p:nvPr/>
        </p:nvSpPr>
        <p:spPr>
          <a:xfrm>
            <a:off x="2171520" y="2400840"/>
            <a:ext cx="3398400" cy="82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395280">
              <a:lnSpc>
                <a:spcPct val="100000"/>
              </a:lnSpc>
            </a:pPr>
            <a:endParaRPr lang="ru-RU" sz="4760" b="0" strike="noStrike" spc="-1">
              <a:solidFill>
                <a:srgbClr val="3B4555"/>
              </a:solidFill>
              <a:latin typeface="Futura PT Medium"/>
            </a:endParaRPr>
          </a:p>
        </p:txBody>
      </p:sp>
      <p:sp>
        <p:nvSpPr>
          <p:cNvPr id="59" name="TextBox 7"/>
          <p:cNvSpPr/>
          <p:nvPr/>
        </p:nvSpPr>
        <p:spPr>
          <a:xfrm>
            <a:off x="407520" y="1917000"/>
            <a:ext cx="1084572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400" b="1" strike="noStrike" spc="-1">
                <a:solidFill>
                  <a:srgbClr val="014B92"/>
                </a:solidFill>
                <a:latin typeface="Arial"/>
              </a:rPr>
              <a:t>ГБУЗ «КУЗБАССКИЙ ЦЕНТР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1" strike="noStrike" spc="-1">
                <a:solidFill>
                  <a:srgbClr val="014B92"/>
                </a:solidFill>
                <a:latin typeface="Arial"/>
              </a:rPr>
              <a:t>ОБЩЕСТВЕННОГО ЗДОРОВЬЯ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1" strike="noStrike" spc="-1">
                <a:solidFill>
                  <a:srgbClr val="014B92"/>
                </a:solidFill>
                <a:latin typeface="Arial"/>
              </a:rPr>
              <a:t>И МЕДИЦИНСКОЙ ПРОФИЛАКТИКИ»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1" strike="noStrike" spc="-1">
                <a:solidFill>
                  <a:srgbClr val="FF0000"/>
                </a:solidFill>
                <a:latin typeface="Arial"/>
              </a:rPr>
              <a:t>НЕДЕЛЯ ПОПУЛЯРИЗАЦИИ ПОДСЧЕТА КАЛОРИЙ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1" strike="noStrike" spc="-1">
                <a:solidFill>
                  <a:srgbClr val="FF0000"/>
                </a:solidFill>
                <a:latin typeface="Arial"/>
              </a:rPr>
              <a:t>с 13 января по 19 января  2025 года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" name="Рисунок 2"/>
          <p:cNvPicPr/>
          <p:nvPr/>
        </p:nvPicPr>
        <p:blipFill>
          <a:blip r:embed="rId4"/>
          <a:stretch/>
        </p:blipFill>
        <p:spPr>
          <a:xfrm>
            <a:off x="180000" y="160920"/>
            <a:ext cx="2629800" cy="737640"/>
          </a:xfrm>
          <a:prstGeom prst="rect">
            <a:avLst/>
          </a:prstGeom>
          <a:ln w="0">
            <a:noFill/>
          </a:ln>
        </p:spPr>
      </p:pic>
      <p:cxnSp>
        <p:nvCxnSpPr>
          <p:cNvPr id="61" name="Прямая соединительная линия 8"/>
          <p:cNvCxnSpPr/>
          <p:nvPr/>
        </p:nvCxnSpPr>
        <p:spPr>
          <a:xfrm>
            <a:off x="0" y="4368600"/>
            <a:ext cx="8522280" cy="92520"/>
          </a:xfrm>
          <a:prstGeom prst="straightConnector1">
            <a:avLst/>
          </a:prstGeom>
          <a:ln w="57150">
            <a:solidFill>
              <a:srgbClr val="76C5F0"/>
            </a:solidFill>
            <a:round/>
          </a:ln>
        </p:spPr>
      </p:cxnSp>
      <p:sp>
        <p:nvSpPr>
          <p:cNvPr id="62" name="Заголовок 1"/>
          <p:cNvSpPr/>
          <p:nvPr/>
        </p:nvSpPr>
        <p:spPr>
          <a:xfrm>
            <a:off x="540000" y="5040000"/>
            <a:ext cx="6242040" cy="109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4722" lnSpcReduction="10000"/>
          </a:bodyPr>
          <a:lstStyle/>
          <a:p>
            <a:pPr defTabSz="914400">
              <a:lnSpc>
                <a:spcPct val="90000"/>
              </a:lnSpc>
            </a:pPr>
            <a:r>
              <a:rPr lang="ru-RU" sz="1600" b="1" strike="noStrike" spc="-1">
                <a:solidFill>
                  <a:srgbClr val="2B71B7"/>
                </a:solidFill>
                <a:latin typeface="Arial"/>
              </a:rPr>
              <a:t>КОЖИНОВА ИРИНА НИКОЛАЕВНА</a:t>
            </a:r>
            <a:br>
              <a:rPr sz="1600"/>
            </a:br>
            <a:r>
              <a:rPr lang="ru-RU" sz="1600" b="1" strike="noStrike" spc="-1">
                <a:solidFill>
                  <a:srgbClr val="2B71B7"/>
                </a:solidFill>
                <a:latin typeface="Arial"/>
              </a:rPr>
              <a:t>к.м.н., заведующая отделом </a:t>
            </a:r>
            <a:r>
              <a:rPr lang="ru-RU" sz="1600" b="1" strike="noStrike" spc="-1">
                <a:solidFill>
                  <a:srgbClr val="2B71B7"/>
                </a:solidFill>
                <a:latin typeface="Arial"/>
                <a:ea typeface="Calibri"/>
              </a:rPr>
              <a:t>разработки, реализации и мониторинга корпоративных программ </a:t>
            </a:r>
            <a:br>
              <a:rPr sz="1600"/>
            </a:br>
            <a:r>
              <a:rPr lang="ru-RU" sz="1600" b="1" strike="noStrike" spc="-1">
                <a:solidFill>
                  <a:srgbClr val="2B71B7"/>
                </a:solidFill>
                <a:latin typeface="Arial"/>
                <a:ea typeface="Calibri"/>
              </a:rPr>
              <a:t>ГБУЗ «Кузбасский центр общественного здоровья и медицинской профилактики»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/>
          </p:nvPr>
        </p:nvSpPr>
        <p:spPr>
          <a:xfrm>
            <a:off x="5131292" y="1265342"/>
            <a:ext cx="6438387" cy="287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8611" lnSpcReduction="20000"/>
          </a:bodyPr>
          <a:lstStyle/>
          <a:p>
            <a:pPr marL="228600" indent="-228600" algn="just" defTabSz="914400">
              <a:lnSpc>
                <a:spcPct val="12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200" b="0" strike="noStrike" spc="-1" dirty="0">
                <a:solidFill>
                  <a:schemeClr val="dk1"/>
                </a:solidFill>
                <a:latin typeface="Calibri"/>
              </a:rPr>
              <a:t>При оценке калорийности своего питания необходимо учитывать, что средняя суточная калорийность пищи при нормальной массе тела составляет </a:t>
            </a:r>
            <a:r>
              <a:rPr lang="ru-RU" sz="2200" b="1" strike="noStrike" spc="-1" dirty="0">
                <a:solidFill>
                  <a:srgbClr val="FF0000"/>
                </a:solidFill>
                <a:latin typeface="Calibri"/>
              </a:rPr>
              <a:t>для мужчин 2500 ккал</a:t>
            </a:r>
            <a:r>
              <a:rPr lang="ru-RU" sz="2200" b="0" strike="noStrike" spc="-1" dirty="0">
                <a:solidFill>
                  <a:schemeClr val="dk1"/>
                </a:solidFill>
                <a:latin typeface="Calibri"/>
              </a:rPr>
              <a:t>, </a:t>
            </a:r>
            <a:r>
              <a:rPr lang="ru-RU" sz="2200" b="1" strike="noStrike" spc="-1" dirty="0">
                <a:solidFill>
                  <a:srgbClr val="FF0000"/>
                </a:solidFill>
                <a:latin typeface="Calibri"/>
              </a:rPr>
              <a:t>для женщин – 2000 ккал</a:t>
            </a:r>
            <a:endParaRPr lang="ru-RU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 algn="just" defTabSz="914400">
              <a:lnSpc>
                <a:spcPct val="12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200" b="0" strike="noStrike" spc="-1" dirty="0">
                <a:solidFill>
                  <a:schemeClr val="dk1"/>
                </a:solidFill>
                <a:latin typeface="Calibri"/>
              </a:rPr>
              <a:t>Для того, чтобы уменьшить массу тела, следует снизить калорийность рациона до </a:t>
            </a:r>
            <a:r>
              <a:rPr lang="ru-RU" sz="2200" b="1" strike="noStrike" spc="-1" dirty="0">
                <a:solidFill>
                  <a:srgbClr val="FF0000"/>
                </a:solidFill>
                <a:latin typeface="Calibri"/>
              </a:rPr>
              <a:t>1800 – 1200 ккал/сутки</a:t>
            </a:r>
            <a:r>
              <a:rPr lang="ru-RU" sz="2200" b="0" strike="noStrike" spc="-1" dirty="0">
                <a:solidFill>
                  <a:schemeClr val="dk1"/>
                </a:solidFill>
                <a:latin typeface="Calibri"/>
              </a:rPr>
              <a:t>, то есть примерно на одну треть</a:t>
            </a:r>
            <a:endParaRPr lang="ru-RU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 algn="just" defTabSz="914400">
              <a:lnSpc>
                <a:spcPct val="12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200" b="0" strike="noStrike" spc="-1" dirty="0">
                <a:solidFill>
                  <a:schemeClr val="dk1"/>
                </a:solidFill>
                <a:latin typeface="Calibri"/>
              </a:rPr>
              <a:t>Снижение веса должно быть медленным: на </a:t>
            </a:r>
            <a:r>
              <a:rPr lang="ru-RU" sz="2200" b="1" strike="noStrike" spc="-1" dirty="0">
                <a:solidFill>
                  <a:srgbClr val="FF0000"/>
                </a:solidFill>
                <a:latin typeface="Calibri"/>
              </a:rPr>
              <a:t>400 – 800 г в неделю</a:t>
            </a:r>
            <a:endParaRPr lang="ru-RU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Объект 2"/>
          <p:cNvSpPr/>
          <p:nvPr/>
        </p:nvSpPr>
        <p:spPr>
          <a:xfrm>
            <a:off x="5131292" y="4153378"/>
            <a:ext cx="6338658" cy="227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marL="228600" indent="-2286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1-й шаг: </a:t>
            </a: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уменьшение порции употребляемых блюд на одну четвертую – одну третью часть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2-й шаг: </a:t>
            </a: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переход</a:t>
            </a: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 </a:t>
            </a: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на низкокалорийные продукты питания и напитки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3-й шаг: </a:t>
            </a: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соблюдение режима питания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" name="Рисунок 5"/>
          <p:cNvPicPr/>
          <p:nvPr/>
        </p:nvPicPr>
        <p:blipFill>
          <a:blip r:embed="rId2"/>
          <a:stretch/>
        </p:blipFill>
        <p:spPr>
          <a:xfrm>
            <a:off x="484118" y="1835157"/>
            <a:ext cx="4251521" cy="287856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36" name="Рисунок 28"/>
          <p:cNvPicPr/>
          <p:nvPr/>
        </p:nvPicPr>
        <p:blipFill>
          <a:blip r:embed="rId3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  <p:sp>
        <p:nvSpPr>
          <p:cNvPr id="137" name="Заголовок 4"/>
          <p:cNvSpPr/>
          <p:nvPr/>
        </p:nvSpPr>
        <p:spPr>
          <a:xfrm>
            <a:off x="1055880" y="189000"/>
            <a:ext cx="10513800" cy="75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90000"/>
              </a:lnSpc>
            </a:pPr>
            <a:r>
              <a:rPr lang="ru-RU" sz="4400" b="1" strike="noStrike" spc="-1">
                <a:solidFill>
                  <a:srgbClr val="FF0000"/>
                </a:solidFill>
                <a:latin typeface="Calibri"/>
              </a:rPr>
              <a:t>Рекомендации по снижению веса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199520" y="116640"/>
            <a:ext cx="10513800" cy="1078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strike="noStrike" spc="-1">
                <a:solidFill>
                  <a:srgbClr val="FF0000"/>
                </a:solidFill>
                <a:latin typeface="Calibri"/>
              </a:rPr>
              <a:t>1-й шаг: измеряйте размер порции!</a:t>
            </a:r>
            <a:br>
              <a:rPr sz="4400"/>
            </a:b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Рисунок 11"/>
          <p:cNvPicPr/>
          <p:nvPr/>
        </p:nvPicPr>
        <p:blipFill>
          <a:blip r:embed="rId2"/>
          <a:stretch/>
        </p:blipFill>
        <p:spPr>
          <a:xfrm>
            <a:off x="7151040" y="1196280"/>
            <a:ext cx="4727520" cy="539892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40" name="TextBox 13"/>
          <p:cNvSpPr/>
          <p:nvPr/>
        </p:nvSpPr>
        <p:spPr>
          <a:xfrm>
            <a:off x="335520" y="1347120"/>
            <a:ext cx="6622920" cy="45228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 dirty="0">
                <a:solidFill>
                  <a:schemeClr val="dk1"/>
                </a:solidFill>
                <a:latin typeface="Calibri"/>
              </a:rPr>
              <a:t>		Основной источник </a:t>
            </a:r>
            <a:r>
              <a:rPr lang="ru-RU" sz="1600" b="1" strike="noStrike" spc="-1" dirty="0">
                <a:solidFill>
                  <a:srgbClr val="FF0000"/>
                </a:solidFill>
                <a:latin typeface="Calibri"/>
              </a:rPr>
              <a:t>белка</a:t>
            </a:r>
            <a:r>
              <a:rPr lang="ru-RU" sz="1600" b="0" strike="noStrike" spc="-1" dirty="0">
                <a:solidFill>
                  <a:srgbClr val="FF0000"/>
                </a:solidFill>
                <a:latin typeface="Calibri"/>
              </a:rPr>
              <a:t> </a:t>
            </a:r>
            <a:r>
              <a:rPr lang="ru-RU" sz="1600" b="0" strike="noStrike" spc="-1" dirty="0">
                <a:solidFill>
                  <a:schemeClr val="dk1"/>
                </a:solidFill>
                <a:latin typeface="Calibri"/>
              </a:rPr>
              <a:t>— мясо, рыба, яйца, молочные продукты, фасоль и другие бобовые.</a:t>
            </a:r>
            <a:r>
              <a:rPr lang="en-US" sz="16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ru-RU" sz="1600" b="0" strike="noStrike" spc="-1" dirty="0">
                <a:solidFill>
                  <a:schemeClr val="dk1"/>
                </a:solidFill>
                <a:latin typeface="Calibri"/>
              </a:rPr>
              <a:t>Размер порции белковых продуктов: ваша ладонь, от основания пальцев до запястья:  кусок мяса или рыбы должен быть не только не больше ее, но и не толще! Порция белковых продуктов для женщины — ладонь, для мужчины — две ладони в каждый прием пищи.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 dirty="0">
                <a:solidFill>
                  <a:schemeClr val="dk1"/>
                </a:solidFill>
                <a:latin typeface="Calibri"/>
              </a:rPr>
              <a:t>		Порция </a:t>
            </a:r>
            <a:r>
              <a:rPr lang="ru-RU" sz="1600" b="1" strike="noStrike" spc="-1" dirty="0">
                <a:solidFill>
                  <a:srgbClr val="FF0000"/>
                </a:solidFill>
                <a:latin typeface="Calibri"/>
              </a:rPr>
              <a:t>овощей</a:t>
            </a:r>
            <a:r>
              <a:rPr lang="ru-RU" sz="1600" b="0" strike="noStrike" spc="-1" dirty="0">
                <a:solidFill>
                  <a:schemeClr val="dk1"/>
                </a:solidFill>
                <a:latin typeface="Calibri"/>
              </a:rPr>
              <a:t> измеряется в кулачках: ее объем составляет для женщин — один, для мужчины — два кулака в каждый прием пищи.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 dirty="0">
                <a:solidFill>
                  <a:srgbClr val="FF0000"/>
                </a:solidFill>
                <a:latin typeface="Calibri"/>
              </a:rPr>
              <a:t>		Углеводы</a:t>
            </a:r>
            <a:r>
              <a:rPr lang="ru-RU" sz="1600" b="0" strike="noStrike" spc="-1" dirty="0">
                <a:solidFill>
                  <a:schemeClr val="dk1"/>
                </a:solidFill>
                <a:latin typeface="Calibri"/>
              </a:rPr>
              <a:t> - зерновые продукты (крупы, мюсли), а также фрукты и ягоды. Эквивалент порции для них — горсть, то есть ладонь, сложенная лодочкой. Порция зерновых для женщины — одна горсть, для мужчины — две пригоршни в сутки. Углеводы усваиваются организмом небыстро, не стоит употреблять их в больших количествах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 dirty="0">
                <a:solidFill>
                  <a:schemeClr val="dk1"/>
                </a:solidFill>
                <a:latin typeface="Calibri"/>
              </a:rPr>
              <a:t>		Источник </a:t>
            </a:r>
            <a:r>
              <a:rPr lang="ru-RU" sz="1600" b="1" strike="noStrike" spc="-1" dirty="0">
                <a:solidFill>
                  <a:srgbClr val="FF0000"/>
                </a:solidFill>
                <a:latin typeface="Calibri"/>
              </a:rPr>
              <a:t>жира </a:t>
            </a:r>
            <a:r>
              <a:rPr lang="ru-RU" sz="1600" b="0" strike="noStrike" spc="-1" dirty="0">
                <a:solidFill>
                  <a:schemeClr val="dk1"/>
                </a:solidFill>
                <a:latin typeface="Calibri"/>
              </a:rPr>
              <a:t>— растительное и сливочное масло, а также любые орехи и семечки. Эквивалент порции: большой палец. Например, верхняя фаланга большого пальца — это то количество масла, орехов или черного шоколада, которое может употребить и мужчина, и женщина за день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1" name="Рисунок 29"/>
          <p:cNvPicPr/>
          <p:nvPr/>
        </p:nvPicPr>
        <p:blipFill>
          <a:blip r:embed="rId3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900000" y="549000"/>
            <a:ext cx="10513800" cy="1006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strike="noStrike" spc="-1">
                <a:solidFill>
                  <a:srgbClr val="FF0000"/>
                </a:solidFill>
                <a:latin typeface="Calibri"/>
              </a:rPr>
              <a:t>2-й шаг: употребляйте низкокалорийные продукты питания и напитки!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" name="Рисунок 13"/>
          <p:cNvPicPr/>
          <p:nvPr/>
        </p:nvPicPr>
        <p:blipFill>
          <a:blip r:embed="rId2"/>
          <a:stretch/>
        </p:blipFill>
        <p:spPr>
          <a:xfrm>
            <a:off x="1980000" y="1800000"/>
            <a:ext cx="8101080" cy="4499640"/>
          </a:xfrm>
          <a:prstGeom prst="rect">
            <a:avLst/>
          </a:prstGeom>
          <a:ln w="0">
            <a:noFill/>
          </a:ln>
          <a:effectLst>
            <a:outerShdw blurRad="19044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8" name="Рисунок 31"/>
          <p:cNvPicPr/>
          <p:nvPr/>
        </p:nvPicPr>
        <p:blipFill>
          <a:blip r:embed="rId3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900000" y="540000"/>
            <a:ext cx="10655280" cy="685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strike="noStrike" spc="-1">
                <a:solidFill>
                  <a:srgbClr val="FF0000"/>
                </a:solidFill>
                <a:latin typeface="Calibri"/>
              </a:rPr>
              <a:t>3-й шаг: соблюдайте режим питания!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363984" y="1414884"/>
            <a:ext cx="6522456" cy="4894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32000" indent="2304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 Для здоровых людей рекомендуется 3-х – 4-х разовое питание с 4-х – 5-ти часовыми промежутками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2304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Четырех разовое питание наиболее благоприятствует умственной и физической работе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2304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Сокращение числа приемов отрицательно сказывается на здоровье человека, приводит к заболеваниям желудочно-кишечного тракта, повышению уровня холестерина крови, снижению усвоения белка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2304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Интервалы между приемами пищи не должны превышать 4-5 часов, т.к. в это время пища покидает желудок и появляется голодная перистальтика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2304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На ужин не рекомендуется принимать жирные, жареные и соленые блюда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2304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На ночь можно выпить стакан кефира или йогурта, съесть яблоко или немного творога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10000"/>
              </a:lnSpc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" name="Рисунок 4"/>
          <p:cNvPicPr/>
          <p:nvPr/>
        </p:nvPicPr>
        <p:blipFill>
          <a:blip r:embed="rId2"/>
          <a:srcRect l="16500" t="26856" r="16201" b="11722"/>
          <a:stretch/>
        </p:blipFill>
        <p:spPr>
          <a:xfrm>
            <a:off x="7320240" y="1917000"/>
            <a:ext cx="4286880" cy="2933280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pic>
        <p:nvPicPr>
          <p:cNvPr id="152" name="Рисунок 32"/>
          <p:cNvPicPr/>
          <p:nvPr/>
        </p:nvPicPr>
        <p:blipFill>
          <a:blip r:embed="rId3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055520" y="260640"/>
            <a:ext cx="10513800" cy="757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000" b="1" strike="noStrike" spc="-1">
                <a:solidFill>
                  <a:srgbClr val="FF0000"/>
                </a:solidFill>
                <a:latin typeface="Calibri"/>
              </a:rPr>
              <a:t>Как считать калории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5663953" y="2243339"/>
            <a:ext cx="5577872" cy="2737033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8888"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"/>
            </a:pPr>
            <a:r>
              <a:rPr lang="ru-RU" sz="2400" b="0" strike="noStrike" spc="-1" dirty="0">
                <a:solidFill>
                  <a:schemeClr val="dk1"/>
                </a:solidFill>
                <a:latin typeface="Calibri"/>
              </a:rPr>
              <a:t>Считаем калорийность всех продуктов, кроме воды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"/>
            </a:pPr>
            <a:r>
              <a:rPr lang="ru-RU" sz="2400" b="0" strike="noStrike" spc="-1" dirty="0">
                <a:solidFill>
                  <a:schemeClr val="dk1"/>
                </a:solidFill>
                <a:latin typeface="Calibri"/>
              </a:rPr>
              <a:t>Делаем перерасчет килокалорий на вес продукта в граммах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"/>
            </a:pPr>
            <a:r>
              <a:rPr lang="ru-RU" sz="2400" b="0" strike="noStrike" spc="-1" dirty="0">
                <a:solidFill>
                  <a:schemeClr val="dk1"/>
                </a:solidFill>
                <a:latin typeface="Calibri"/>
              </a:rPr>
              <a:t>Рацион: завтрак, обед, ужин, два перекуса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Объект 2"/>
          <p:cNvSpPr/>
          <p:nvPr/>
        </p:nvSpPr>
        <p:spPr>
          <a:xfrm>
            <a:off x="1703520" y="4221000"/>
            <a:ext cx="7702920" cy="244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Рисунок 11"/>
          <p:cNvPicPr/>
          <p:nvPr/>
        </p:nvPicPr>
        <p:blipFill>
          <a:blip r:embed="rId2"/>
          <a:stretch/>
        </p:blipFill>
        <p:spPr>
          <a:xfrm>
            <a:off x="587420" y="1451677"/>
            <a:ext cx="4526118" cy="4327686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pic>
        <p:nvPicPr>
          <p:cNvPr id="159" name="Рисунок 33"/>
          <p:cNvPicPr/>
          <p:nvPr/>
        </p:nvPicPr>
        <p:blipFill>
          <a:blip r:embed="rId3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98680" y="0"/>
            <a:ext cx="11591640" cy="1323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000" b="1" strike="noStrike" spc="-1">
                <a:solidFill>
                  <a:srgbClr val="FF0000"/>
                </a:solidFill>
                <a:latin typeface="Calibri"/>
              </a:rPr>
              <a:t>Расход энергии </a:t>
            </a:r>
            <a:br>
              <a:rPr sz="4000"/>
            </a:br>
            <a:r>
              <a:rPr lang="ru-RU" sz="4000" b="1" strike="noStrike" spc="-1">
                <a:solidFill>
                  <a:srgbClr val="FF0000"/>
                </a:solidFill>
                <a:latin typeface="Calibri"/>
              </a:rPr>
              <a:t>при разной физической активности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Объект 4"/>
          <p:cNvPicPr/>
          <p:nvPr/>
        </p:nvPicPr>
        <p:blipFill>
          <a:blip r:embed="rId2"/>
          <a:stretch/>
        </p:blipFill>
        <p:spPr>
          <a:xfrm>
            <a:off x="1389060" y="1323720"/>
            <a:ext cx="10010880" cy="5254920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pic>
        <p:nvPicPr>
          <p:cNvPr id="162" name="Рисунок 35"/>
          <p:cNvPicPr/>
          <p:nvPr/>
        </p:nvPicPr>
        <p:blipFill>
          <a:blip r:embed="rId3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98680" y="0"/>
            <a:ext cx="11591640" cy="1323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000" b="1" strike="noStrike" spc="-1">
                <a:solidFill>
                  <a:srgbClr val="FF0000"/>
                </a:solidFill>
                <a:latin typeface="Calibri"/>
              </a:rPr>
              <a:t>Расход энергии </a:t>
            </a:r>
            <a:br>
              <a:rPr sz="4000"/>
            </a:br>
            <a:r>
              <a:rPr lang="ru-RU" sz="4000" b="1" strike="noStrike" spc="-1">
                <a:solidFill>
                  <a:srgbClr val="FF0000"/>
                </a:solidFill>
                <a:latin typeface="Calibri"/>
              </a:rPr>
              <a:t>при разной физической активности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4" name="Объект 6"/>
          <p:cNvPicPr/>
          <p:nvPr/>
        </p:nvPicPr>
        <p:blipFill>
          <a:blip r:embed="rId2"/>
          <a:stretch/>
        </p:blipFill>
        <p:spPr>
          <a:xfrm>
            <a:off x="1055520" y="1412640"/>
            <a:ext cx="9618480" cy="5270040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pic>
        <p:nvPicPr>
          <p:cNvPr id="165" name="Рисунок 36"/>
          <p:cNvPicPr/>
          <p:nvPr/>
        </p:nvPicPr>
        <p:blipFill>
          <a:blip r:embed="rId3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95520" y="1628640"/>
            <a:ext cx="3960000" cy="2230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strike="noStrike" spc="-1">
                <a:solidFill>
                  <a:srgbClr val="FF0000"/>
                </a:solidFill>
                <a:latin typeface="Calibri"/>
              </a:rPr>
              <a:t>Расход энергии </a:t>
            </a:r>
            <a:br>
              <a:rPr sz="4400"/>
            </a:br>
            <a:r>
              <a:rPr lang="ru-RU" sz="4400" b="1" strike="noStrike" spc="-1">
                <a:solidFill>
                  <a:srgbClr val="FF0000"/>
                </a:solidFill>
                <a:latin typeface="Calibri"/>
              </a:rPr>
              <a:t>человеком весом 70 кг </a:t>
            </a:r>
            <a:br>
              <a:rPr sz="4400"/>
            </a:br>
            <a:r>
              <a:rPr lang="ru-RU" sz="4400" b="1" strike="noStrike" spc="-1">
                <a:solidFill>
                  <a:srgbClr val="FF0000"/>
                </a:solidFill>
                <a:latin typeface="Calibri"/>
              </a:rPr>
              <a:t>за 1 час 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67" name="Таблица 6"/>
          <p:cNvGraphicFramePr/>
          <p:nvPr/>
        </p:nvGraphicFramePr>
        <p:xfrm>
          <a:off x="5015880" y="476640"/>
          <a:ext cx="4536360" cy="6120000"/>
        </p:xfrm>
        <a:graphic>
          <a:graphicData uri="http://schemas.openxmlformats.org/drawingml/2006/table">
            <a:tbl>
              <a:tblPr/>
              <a:tblGrid>
                <a:gridCol w="3888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сон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46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C9E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еда сидя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47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C9E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просмотр телепередач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55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C9E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работа в офисе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80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91CF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чтение сидя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84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91CF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вождение автомобиля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110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7EC1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приготовление еды, мытье посуды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140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7EC1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учеба в школе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150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7EC1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прогулка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160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4BA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ходьба вниз по лестнице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200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4BA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работа на дачном участке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300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A69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подвижные игры с ребенком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300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A69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танцы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300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A69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езда на велосипеде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500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151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аквааэробика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500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151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уборка снега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500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151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бег в неспешном ритме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600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840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плавание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700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840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занятия на велотренажере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777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ходьба вверх по лестнице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1000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68" name="Стрелка: вниз 8"/>
          <p:cNvSpPr/>
          <p:nvPr/>
        </p:nvSpPr>
        <p:spPr>
          <a:xfrm>
            <a:off x="9984600" y="476640"/>
            <a:ext cx="1222200" cy="61909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10000">
                <a:srgbClr val="C9E7A7"/>
              </a:gs>
              <a:gs pos="34000">
                <a:srgbClr val="FFFF00"/>
              </a:gs>
              <a:gs pos="66000">
                <a:srgbClr val="EA6908"/>
              </a:gs>
              <a:gs pos="83000">
                <a:srgbClr val="F84006"/>
              </a:gs>
              <a:gs pos="96000">
                <a:srgbClr val="FF0000"/>
              </a:gs>
            </a:gsLst>
            <a:lin ang="5400000"/>
          </a:gra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45000" tIns="90000" rIns="45000" bIns="90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                                                                                      ккал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9" name="Рисунок 37"/>
          <p:cNvPicPr/>
          <p:nvPr/>
        </p:nvPicPr>
        <p:blipFill>
          <a:blip r:embed="rId2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/>
          </p:nvPr>
        </p:nvSpPr>
        <p:spPr>
          <a:xfrm>
            <a:off x="798990" y="1324080"/>
            <a:ext cx="10367014" cy="523782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6388"/>
          </a:bodyPr>
          <a:lstStyle/>
          <a:p>
            <a:pPr marL="228600" indent="-228600" algn="just" defTabSz="914400">
              <a:lnSpc>
                <a:spcPct val="12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800" b="0" strike="noStrike" spc="-1" dirty="0">
                <a:solidFill>
                  <a:schemeClr val="dk1"/>
                </a:solidFill>
                <a:latin typeface="+mn-lt"/>
              </a:rPr>
              <a:t>Ежедневное употребление по крайней мере 400 г (5 порций) овощей и фруктов, при этом овощи всегда должны включаться в рацион, а фрукты могут быть в качестве закуски</a:t>
            </a:r>
            <a:endParaRPr lang="ru-RU" sz="18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-228600" algn="just" defTabSz="914400">
              <a:lnSpc>
                <a:spcPct val="12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800" b="0" strike="noStrike" spc="-1" dirty="0">
                <a:solidFill>
                  <a:schemeClr val="dk1"/>
                </a:solidFill>
                <a:latin typeface="+mn-lt"/>
              </a:rPr>
              <a:t>Снижение потребляемых жиров до 30 % и меньше от общего количества потребляемых калорий. Насыщенные жиры должны составлять менее 10 % от числа калорий, трансжиры — менее 1 %. Насыщенные жиры и трансжиры должны замещаться ненасыщенными, в частности, полиненасыщенными. Трансжиры промышленного производства желательно исключать из рациона вообще</a:t>
            </a:r>
            <a:endParaRPr lang="ru-RU" sz="18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-228600" algn="just" defTabSz="914400">
              <a:lnSpc>
                <a:spcPct val="12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800" b="0" strike="noStrike" spc="-1" dirty="0">
                <a:solidFill>
                  <a:schemeClr val="dk1"/>
                </a:solidFill>
                <a:latin typeface="+mn-lt"/>
              </a:rPr>
              <a:t>Ограничение потребления простых сахаров до 10 % и меньше от общего числа калорий, а при сокращении до 5 % пользы для здоровья будет больше. Сладкие закуски лучше заменить на свежие фрукты и овощи</a:t>
            </a:r>
            <a:endParaRPr lang="ru-RU" sz="18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-228600" algn="just" defTabSz="914400">
              <a:lnSpc>
                <a:spcPct val="12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800" b="0" strike="noStrike" spc="-1" dirty="0">
                <a:solidFill>
                  <a:schemeClr val="dk1"/>
                </a:solidFill>
                <a:latin typeface="+mn-lt"/>
              </a:rPr>
              <a:t>Сокращение уровня потребляемой соли до рекомендуемого суточного уровня, что составляет не более 5 г в сутки (для натрия — не более 2 г в сутки). Добавляемая в пищу соль должна быть йодированной. Смягчить негативные эффекты от избыточного количества соли на кровяное давление может помочь калий, который поступает в организм через овощи и фрукты</a:t>
            </a:r>
            <a:endParaRPr lang="ru-RU" sz="18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-228600" algn="just" defTabSz="914400">
              <a:lnSpc>
                <a:spcPct val="12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800" b="0" strike="noStrike" spc="-1" dirty="0">
                <a:solidFill>
                  <a:schemeClr val="dk1"/>
                </a:solidFill>
                <a:latin typeface="+mn-lt"/>
              </a:rPr>
              <a:t>Умеренная физическая активность не менее 30 минут в день 5 раз в неделю или 10000  шагов в день</a:t>
            </a:r>
            <a:endParaRPr lang="ru-RU" sz="18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-228600" algn="just" defTabSz="914400">
              <a:lnSpc>
                <a:spcPct val="12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800" b="0" strike="noStrike" spc="-1" dirty="0">
                <a:solidFill>
                  <a:schemeClr val="dk1"/>
                </a:solidFill>
                <a:latin typeface="+mn-lt"/>
              </a:rPr>
              <a:t>ИМТ не выше 24,9 кг/м², окружность талии не более 80 см у женщин и не более 94 см у мужчин</a:t>
            </a:r>
            <a:endParaRPr lang="ru-RU" sz="18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-228600" algn="just" defTabSz="914400">
              <a:lnSpc>
                <a:spcPct val="12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800" b="0" strike="noStrike" spc="-1" dirty="0">
                <a:solidFill>
                  <a:schemeClr val="dk1"/>
                </a:solidFill>
                <a:latin typeface="+mn-lt"/>
              </a:rPr>
              <a:t>Потребление и расход энергии (калорий) должны быть примерно одинаковым</a:t>
            </a:r>
            <a:endParaRPr lang="ru-RU" sz="1800" b="0" strike="noStrike" spc="-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71" name="Рисунок 38"/>
          <p:cNvPicPr/>
          <p:nvPr/>
        </p:nvPicPr>
        <p:blipFill>
          <a:blip r:embed="rId2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  <p:sp>
        <p:nvSpPr>
          <p:cNvPr id="172" name="Заголовок 6"/>
          <p:cNvSpPr/>
          <p:nvPr/>
        </p:nvSpPr>
        <p:spPr>
          <a:xfrm>
            <a:off x="599040" y="360"/>
            <a:ext cx="1159164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ru-RU" sz="4000" b="1" strike="noStrike" spc="-1">
                <a:solidFill>
                  <a:srgbClr val="FF0000"/>
                </a:solidFill>
                <a:latin typeface="Calibri"/>
              </a:rPr>
              <a:t>Рекомендации ВОЗ 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685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strike="noStrike" spc="-1" dirty="0">
                <a:solidFill>
                  <a:srgbClr val="FF0000"/>
                </a:solidFill>
                <a:latin typeface="Calibri"/>
              </a:rPr>
              <a:t>Вопросы при подсчете калорий</a:t>
            </a:r>
            <a:endParaRPr lang="ru-RU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900000" y="1440000"/>
            <a:ext cx="10798560" cy="4921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3333" lnSpcReduction="10000"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400" b="1" strike="noStrike" spc="-1" dirty="0">
                <a:solidFill>
                  <a:srgbClr val="FF0000"/>
                </a:solidFill>
                <a:latin typeface="Calibri"/>
              </a:rPr>
              <a:t>	? </a:t>
            </a:r>
            <a:r>
              <a:rPr lang="ru-RU" sz="2800" b="1" strike="noStrike" spc="-1" dirty="0">
                <a:solidFill>
                  <a:srgbClr val="FF0000"/>
                </a:solidFill>
                <a:latin typeface="Calibri"/>
              </a:rPr>
              <a:t>Взвешивать сухой или сырой продукт?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800" b="1" strike="noStrike" spc="-1" dirty="0">
                <a:solidFill>
                  <a:schemeClr val="dk1"/>
                </a:solidFill>
                <a:latin typeface="Calibri"/>
              </a:rPr>
              <a:t>	Ответ: </a:t>
            </a:r>
            <a:r>
              <a:rPr lang="ru-RU" sz="2800" b="0" strike="noStrike" spc="-1" dirty="0">
                <a:solidFill>
                  <a:schemeClr val="dk1"/>
                </a:solidFill>
                <a:latin typeface="Calibri"/>
              </a:rPr>
              <a:t>Сухой продукт. Сухие и сырые продукты  имеют 	одинаковую калорийность, но разный вес из за находящейся в них воды: крупы при варке забирают воду, а мясо, наоборот, при приготовлении отдает воду</a:t>
            </a: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800" b="1" strike="noStrike" spc="-1" dirty="0">
                <a:solidFill>
                  <a:srgbClr val="FF0000"/>
                </a:solidFill>
                <a:latin typeface="Calibri"/>
              </a:rPr>
              <a:t>?  Как учитывать калорийность жиров при приготовлении пищи?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800" b="1" strike="noStrike" spc="-1" dirty="0">
                <a:solidFill>
                  <a:schemeClr val="dk1"/>
                </a:solidFill>
                <a:latin typeface="Calibri"/>
              </a:rPr>
              <a:t>	Ответ: </a:t>
            </a:r>
            <a:r>
              <a:rPr lang="ru-RU" sz="2800" b="0" strike="noStrike" spc="-1" dirty="0">
                <a:solidFill>
                  <a:schemeClr val="dk1"/>
                </a:solidFill>
                <a:latin typeface="Calibri"/>
              </a:rPr>
              <a:t>В зависимости от количества жира. Например, в 100 г подсолнечного масла содержится  884 ккал, в столовой ложке - 149 ккал, в чайной ложке -  44 ккал</a:t>
            </a: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800" b="1" strike="noStrike" spc="-1" dirty="0">
                <a:solidFill>
                  <a:srgbClr val="FF0000"/>
                </a:solidFill>
                <a:latin typeface="Calibri"/>
              </a:rPr>
              <a:t>        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800" b="1" strike="noStrike" spc="-1" dirty="0">
                <a:solidFill>
                  <a:srgbClr val="FF0000"/>
                </a:solidFill>
                <a:latin typeface="Calibri"/>
              </a:rPr>
              <a:t>?  Можно ли определить вес продукта на глаз?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800" b="0" strike="noStrike" spc="-1" dirty="0">
                <a:solidFill>
                  <a:schemeClr val="dk1"/>
                </a:solidFill>
                <a:latin typeface="Calibri"/>
              </a:rPr>
              <a:t>	</a:t>
            </a:r>
            <a:r>
              <a:rPr lang="ru-RU" sz="2800" b="1" strike="noStrike" spc="-1" dirty="0">
                <a:solidFill>
                  <a:schemeClr val="dk1"/>
                </a:solidFill>
                <a:latin typeface="Calibri"/>
              </a:rPr>
              <a:t>Ответ: </a:t>
            </a:r>
            <a:r>
              <a:rPr lang="ru-RU" sz="2800" b="0" strike="noStrike" spc="-1" dirty="0">
                <a:solidFill>
                  <a:schemeClr val="dk1"/>
                </a:solidFill>
                <a:latin typeface="Calibri"/>
              </a:rPr>
              <a:t>Нет. Точный вес можно определить только с помощью кухонных весов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5" name="Рисунок 39"/>
          <p:cNvPicPr/>
          <p:nvPr/>
        </p:nvPicPr>
        <p:blipFill>
          <a:blip r:embed="rId2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9520" y="188640"/>
            <a:ext cx="10513800" cy="86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strike="noStrike" spc="-1">
                <a:solidFill>
                  <a:srgbClr val="FF0000"/>
                </a:solidFill>
                <a:latin typeface="Calibri"/>
              </a:rPr>
              <a:t>Здоровое питание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25736" y="1191698"/>
            <a:ext cx="6552000" cy="5398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4722"/>
          </a:bodyPr>
          <a:lstStyle/>
          <a:p>
            <a:pPr marL="228600" indent="-228600" algn="just" defTabSz="914400">
              <a:lnSpc>
                <a:spcPct val="110000"/>
              </a:lnSpc>
              <a:buClr>
                <a:srgbClr val="FF0000"/>
              </a:buClr>
              <a:buFont typeface="Wingdings" charset="2"/>
              <a:buChar char=""/>
              <a:tabLst>
                <a:tab pos="408240" algn="l"/>
              </a:tabLst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Питание – один из наиболее важных аспектов здорового образа жизни. В настоящее время научно доказана связь между питанием и развитием основных хронических неинфекционных заболеваний, в том числе сердечно-сосудистых и онкологических, которые являются двумя ведущими причинами преждевременной смертности в мире и в России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 algn="just" defTabSz="914400">
              <a:lnSpc>
                <a:spcPct val="110000"/>
              </a:lnSpc>
              <a:buClr>
                <a:srgbClr val="FF0000"/>
              </a:buClr>
              <a:buFont typeface="Wingdings" charset="2"/>
              <a:buChar char=""/>
              <a:tabLst>
                <a:tab pos="408240" algn="l"/>
              </a:tabLst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Здоровое питание — питание, обеспечивающее рост, нормальное развитие и жизнедеятельность человека, способствующее укреплению его здоровья и профилактике заболеваний</a:t>
            </a:r>
          </a:p>
          <a:p>
            <a:pPr marL="228600" indent="-228600" algn="just" defTabSz="914400">
              <a:lnSpc>
                <a:spcPct val="110000"/>
              </a:lnSpc>
              <a:buClr>
                <a:srgbClr val="FF0000"/>
              </a:buClr>
              <a:buFont typeface="Wingdings" charset="2"/>
              <a:buChar char=""/>
              <a:tabLst>
                <a:tab pos="408240" algn="l"/>
              </a:tabLst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Здоровая диета предполагает низкий уровень потребления продуктов из очищенных зёрен, обработанного мяса (например, колбасных изделий) и подслащенных продуктов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Rectangle 2"/>
          <p:cNvSpPr/>
          <p:nvPr/>
        </p:nvSpPr>
        <p:spPr>
          <a:xfrm>
            <a:off x="0" y="43920"/>
            <a:ext cx="182880" cy="367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numCol="1" spcCol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70" name="Рисунок 3"/>
          <p:cNvPicPr/>
          <p:nvPr/>
        </p:nvPicPr>
        <p:blipFill>
          <a:blip r:embed="rId2"/>
          <a:srcRect l="8852" r="4750"/>
          <a:stretch/>
        </p:blipFill>
        <p:spPr>
          <a:xfrm>
            <a:off x="685285" y="1890943"/>
            <a:ext cx="3922226" cy="272544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2" name="Рисунок 17"/>
          <p:cNvPicPr/>
          <p:nvPr/>
        </p:nvPicPr>
        <p:blipFill>
          <a:blip r:embed="rId3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Прямоугольник 17"/>
          <p:cNvSpPr/>
          <p:nvPr/>
        </p:nvSpPr>
        <p:spPr>
          <a:xfrm>
            <a:off x="-9360" y="4403160"/>
            <a:ext cx="12199680" cy="2453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7" name="PlaceHolder 1"/>
          <p:cNvSpPr>
            <a:spLocks noGrp="1"/>
          </p:cNvSpPr>
          <p:nvPr>
            <p:ph/>
          </p:nvPr>
        </p:nvSpPr>
        <p:spPr>
          <a:xfrm>
            <a:off x="925200" y="4856760"/>
            <a:ext cx="4896720" cy="1764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just" defTabSz="914400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1" strike="noStrike" spc="-1">
                <a:solidFill>
                  <a:srgbClr val="014B92"/>
                </a:solidFill>
                <a:latin typeface="Arial"/>
              </a:rPr>
              <a:t>Зарегистрируйтесь на сайте</a:t>
            </a:r>
            <a:r>
              <a:rPr lang="en-US" sz="2000" b="1" strike="noStrike" spc="-1">
                <a:solidFill>
                  <a:srgbClr val="014B92"/>
                </a:solidFill>
                <a:latin typeface="Arial"/>
              </a:rPr>
              <a:t> TAKZDOROVO.RU </a:t>
            </a:r>
            <a:r>
              <a:rPr lang="ru-RU" sz="2000" b="1" strike="noStrike" spc="-1">
                <a:solidFill>
                  <a:srgbClr val="014B92"/>
                </a:solidFill>
                <a:latin typeface="Arial"/>
              </a:rPr>
              <a:t> и получите доступ ко всем сервисам сайта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8" name="Рисунок 13" descr="Изображение выглядит как шаблон, прямоугольный, искусство, Прямоугольник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2050920" y="1491480"/>
            <a:ext cx="2833200" cy="2833200"/>
          </a:xfrm>
          <a:prstGeom prst="rect">
            <a:avLst/>
          </a:prstGeom>
          <a:ln w="0">
            <a:noFill/>
          </a:ln>
        </p:spPr>
      </p:pic>
      <p:pic>
        <p:nvPicPr>
          <p:cNvPr id="179" name="Рисунок 15" descr="Изображение выглядит как текст, логотип, Шрифт, Графика&#10;&#10;Автоматически созданное описание"/>
          <p:cNvPicPr/>
          <p:nvPr/>
        </p:nvPicPr>
        <p:blipFill>
          <a:blip r:embed="rId3"/>
          <a:srcRect l="18613" t="31539" r="18104" b="31347"/>
          <a:stretch/>
        </p:blipFill>
        <p:spPr>
          <a:xfrm>
            <a:off x="3817440" y="48240"/>
            <a:ext cx="2899080" cy="1200960"/>
          </a:xfrm>
          <a:prstGeom prst="rect">
            <a:avLst/>
          </a:prstGeom>
          <a:ln w="0">
            <a:noFill/>
          </a:ln>
        </p:spPr>
      </p:pic>
      <p:pic>
        <p:nvPicPr>
          <p:cNvPr id="180" name="Рисунок 6"/>
          <p:cNvPicPr/>
          <p:nvPr/>
        </p:nvPicPr>
        <p:blipFill>
          <a:blip r:embed="rId4"/>
          <a:stretch/>
        </p:blipFill>
        <p:spPr>
          <a:xfrm>
            <a:off x="391680" y="180000"/>
            <a:ext cx="3206880" cy="898560"/>
          </a:xfrm>
          <a:prstGeom prst="rect">
            <a:avLst/>
          </a:prstGeom>
          <a:ln w="0">
            <a:noFill/>
          </a:ln>
        </p:spPr>
      </p:pic>
      <p:pic>
        <p:nvPicPr>
          <p:cNvPr id="181" name="Рисунок 12"/>
          <p:cNvPicPr/>
          <p:nvPr/>
        </p:nvPicPr>
        <p:blipFill>
          <a:blip r:embed="rId5"/>
          <a:srcRect b="5080"/>
          <a:stretch/>
        </p:blipFill>
        <p:spPr>
          <a:xfrm>
            <a:off x="7081920" y="0"/>
            <a:ext cx="5108400" cy="6856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Прямоугольник 17"/>
          <p:cNvSpPr/>
          <p:nvPr/>
        </p:nvSpPr>
        <p:spPr>
          <a:xfrm>
            <a:off x="0" y="4251600"/>
            <a:ext cx="12199680" cy="26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1800000" y="677880"/>
            <a:ext cx="9538560" cy="70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1" strike="noStrike" spc="-1">
                <a:solidFill>
                  <a:srgbClr val="014B92"/>
                </a:solidFill>
                <a:latin typeface="Arial"/>
                <a:ea typeface="Calibri"/>
              </a:rPr>
              <a:t>ГБУЗ «Кузбасский центр общественного здоровья </a:t>
            </a:r>
            <a:br>
              <a:rPr sz="2800"/>
            </a:br>
            <a:r>
              <a:rPr lang="ru-RU" sz="2800" b="1" strike="noStrike" spc="-1">
                <a:solidFill>
                  <a:srgbClr val="014B92"/>
                </a:solidFill>
                <a:latin typeface="Arial"/>
                <a:ea typeface="Calibri"/>
              </a:rPr>
              <a:t>и медицинской профилактики»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4" name="Рисунок 16"/>
          <p:cNvPicPr/>
          <p:nvPr/>
        </p:nvPicPr>
        <p:blipFill>
          <a:blip r:embed="rId2"/>
          <a:stretch/>
        </p:blipFill>
        <p:spPr>
          <a:xfrm>
            <a:off x="-7560" y="1380960"/>
            <a:ext cx="7649280" cy="47160"/>
          </a:xfrm>
          <a:prstGeom prst="rect">
            <a:avLst/>
          </a:prstGeom>
          <a:ln w="0">
            <a:noFill/>
          </a:ln>
        </p:spPr>
      </p:pic>
      <p:sp>
        <p:nvSpPr>
          <p:cNvPr id="185" name="TextBox 5"/>
          <p:cNvSpPr/>
          <p:nvPr/>
        </p:nvSpPr>
        <p:spPr>
          <a:xfrm>
            <a:off x="5040000" y="5240520"/>
            <a:ext cx="2698560" cy="69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Рисунок 10"/>
          <p:cNvPicPr/>
          <p:nvPr/>
        </p:nvPicPr>
        <p:blipFill>
          <a:blip r:embed="rId3"/>
          <a:stretch/>
        </p:blipFill>
        <p:spPr>
          <a:xfrm>
            <a:off x="2244002" y="1936080"/>
            <a:ext cx="2202480" cy="2202480"/>
          </a:xfrm>
          <a:prstGeom prst="rect">
            <a:avLst/>
          </a:prstGeom>
          <a:ln w="0">
            <a:noFill/>
          </a:ln>
        </p:spPr>
      </p:pic>
      <p:pic>
        <p:nvPicPr>
          <p:cNvPr id="187" name="Рисунок 40"/>
          <p:cNvPicPr/>
          <p:nvPr/>
        </p:nvPicPr>
        <p:blipFill>
          <a:blip r:embed="rId4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  <p:sp>
        <p:nvSpPr>
          <p:cNvPr id="188" name="Заголовок 2"/>
          <p:cNvSpPr/>
          <p:nvPr/>
        </p:nvSpPr>
        <p:spPr>
          <a:xfrm>
            <a:off x="1354803" y="4786972"/>
            <a:ext cx="4171680" cy="70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90000"/>
              </a:lnSpc>
            </a:pPr>
            <a:r>
              <a:rPr lang="ru-RU" sz="2400" b="1" strike="noStrike" spc="-1" dirty="0">
                <a:solidFill>
                  <a:srgbClr val="014B92"/>
                </a:solidFill>
                <a:latin typeface="Arial"/>
                <a:ea typeface="Calibri"/>
              </a:rPr>
              <a:t>Сайт </a:t>
            </a:r>
          </a:p>
          <a:p>
            <a:pPr algn="ctr" defTabSz="914400">
              <a:lnSpc>
                <a:spcPct val="90000"/>
              </a:lnSpc>
            </a:pPr>
            <a:r>
              <a:rPr lang="en-US" sz="2400" b="1" strike="noStrike" spc="-1" dirty="0" err="1">
                <a:solidFill>
                  <a:srgbClr val="014B92"/>
                </a:solidFill>
                <a:latin typeface="Arial"/>
                <a:ea typeface="Calibri"/>
              </a:rPr>
              <a:t>ocmp</a:t>
            </a:r>
            <a:r>
              <a:rPr lang="ru-RU" sz="2400" b="1" strike="noStrike" spc="-1" dirty="0">
                <a:solidFill>
                  <a:srgbClr val="014B92"/>
                </a:solidFill>
                <a:latin typeface="Arial"/>
                <a:ea typeface="Calibri"/>
              </a:rPr>
              <a:t>42.</a:t>
            </a:r>
            <a:r>
              <a:rPr lang="en-US" sz="2400" b="1" strike="noStrike" spc="-1" dirty="0" err="1">
                <a:solidFill>
                  <a:srgbClr val="014B92"/>
                </a:solidFill>
                <a:latin typeface="Arial"/>
                <a:ea typeface="Calibri"/>
              </a:rPr>
              <a:t>ru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6" name="Рисунок 6"/>
          <p:cNvPicPr/>
          <p:nvPr/>
        </p:nvPicPr>
        <p:blipFill>
          <a:blip r:embed="rId5"/>
          <a:srcRect l="4356" t="3706" r="4621" b="4045"/>
          <a:stretch/>
        </p:blipFill>
        <p:spPr>
          <a:xfrm>
            <a:off x="7251008" y="1928880"/>
            <a:ext cx="2620961" cy="2321280"/>
          </a:xfrm>
          <a:prstGeom prst="rect">
            <a:avLst/>
          </a:prstGeom>
          <a:ln w="0">
            <a:noFill/>
          </a:ln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C39EE034-72F2-6118-E3E4-D1697D85F298}"/>
              </a:ext>
            </a:extLst>
          </p:cNvPr>
          <p:cNvSpPr/>
          <p:nvPr/>
        </p:nvSpPr>
        <p:spPr>
          <a:xfrm>
            <a:off x="7251008" y="4647908"/>
            <a:ext cx="232704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14B92"/>
                </a:solidFill>
                <a:latin typeface="Arial"/>
                <a:ea typeface="Calibri"/>
              </a:rPr>
              <a:t>Телеграм </a:t>
            </a:r>
            <a:r>
              <a:rPr lang="en-US" sz="2400" b="1" strike="noStrike" spc="-1" dirty="0">
                <a:solidFill>
                  <a:srgbClr val="014B92"/>
                </a:solidFill>
                <a:latin typeface="Arial"/>
                <a:ea typeface="Calibri"/>
              </a:rPr>
              <a:t>t.me/prof42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839520" y="332640"/>
            <a:ext cx="10513800" cy="1323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strike="noStrike" spc="-1">
                <a:solidFill>
                  <a:srgbClr val="FF0000"/>
                </a:solidFill>
                <a:latin typeface="Calibri"/>
              </a:rPr>
              <a:t>Нужно ли считать калории?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4368960" y="1564920"/>
            <a:ext cx="6984360" cy="2753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4572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 Считать калории нужно, если есть необходимость скорректировать рацион, в том числе и для снижения веса или набора мышечной массы. Здесь без чёткого понимания, сколько мы едим, не обойтись. Всю жизнь калории считать совершенно необязательно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4572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 Для поддержания формы достаточно, как правило, придерживаться правильного режима питания и контролировать размер порций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9" name="Рисунок 4"/>
          <p:cNvPicPr/>
          <p:nvPr/>
        </p:nvPicPr>
        <p:blipFill>
          <a:blip r:embed="rId2"/>
          <a:stretch/>
        </p:blipFill>
        <p:spPr>
          <a:xfrm>
            <a:off x="838680" y="1564920"/>
            <a:ext cx="3034080" cy="22752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0" name="TextBox 8"/>
          <p:cNvSpPr/>
          <p:nvPr/>
        </p:nvSpPr>
        <p:spPr>
          <a:xfrm>
            <a:off x="387601" y="4217400"/>
            <a:ext cx="10223280" cy="249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16000" indent="4572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 Калория </a:t>
            </a:r>
            <a:r>
              <a:rPr lang="ru-RU" sz="2000" b="0" strike="noStrike" spc="-1" dirty="0">
                <a:solidFill>
                  <a:srgbClr val="222426"/>
                </a:solidFill>
                <a:latin typeface="Calibri"/>
              </a:rPr>
              <a:t>– </a:t>
            </a: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это единица выделения тепла при сгорании определенного количества вещества. Калории поступают в организм человека вместе с пищей, у разных видов продуктов этот показатель разный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4572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 Для обозначения энергетической ценности принято использовать </a:t>
            </a: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килокалории (ккал).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4572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 Одна килокалория содержит </a:t>
            </a: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1000 калорий</a:t>
            </a: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. На упаковках с продуктами, как правило, указывается энергетическая ценность в килокалориях 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" name="Рисунок 19"/>
          <p:cNvPicPr/>
          <p:nvPr/>
        </p:nvPicPr>
        <p:blipFill>
          <a:blip r:embed="rId3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631520" y="116640"/>
            <a:ext cx="9649800" cy="1078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strike="noStrike" spc="-1">
                <a:solidFill>
                  <a:srgbClr val="FF0000"/>
                </a:solidFill>
                <a:latin typeface="Calibri"/>
              </a:rPr>
              <a:t>Куда идут  полученные калории?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5246702" y="1311480"/>
            <a:ext cx="6269767" cy="453539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just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		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Аминокислоты из белков направлены на формирование новых клеток, как правило, это мышечная ткань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Глюкоза из углеводов (после разложение на простые сахара) необходима для питания клеток. Организм может «складировать» запасы глюкозы в печени, мышечных тканях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Жиры используются организмом в роли «горючего». Часть из них попадают в печень и превращаются в холестерин. Если поступление жиров превышает их потребление в качестве энергии, то они скапливаются под кожей, что и становится причиной лишнего веса и некрасивой фигуры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Рисунок 5"/>
          <p:cNvPicPr/>
          <p:nvPr/>
        </p:nvPicPr>
        <p:blipFill>
          <a:blip r:embed="rId2"/>
          <a:stretch/>
        </p:blipFill>
        <p:spPr>
          <a:xfrm>
            <a:off x="675531" y="2006353"/>
            <a:ext cx="4003829" cy="28598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7" name="Рисунок 21"/>
          <p:cNvPicPr/>
          <p:nvPr/>
        </p:nvPicPr>
        <p:blipFill>
          <a:blip r:embed="rId3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983520" y="188640"/>
            <a:ext cx="10513800" cy="790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strike="noStrike" spc="-1">
                <a:solidFill>
                  <a:srgbClr val="FF0000"/>
                </a:solidFill>
                <a:latin typeface="Calibri"/>
              </a:rPr>
              <a:t>Энергетическая ценность продукта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4007880" y="1484640"/>
            <a:ext cx="7198920" cy="1726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3333" lnSpcReduction="10000"/>
          </a:bodyPr>
          <a:lstStyle/>
          <a:p>
            <a:pPr marL="432000" indent="1800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    Любая пища задержит в себе углеводы, жиры и белки.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1800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 Диетологи подсчитали, что в 1 г продукта может содержаться: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630000" indent="4572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  Углеводов        – 4,1 ккал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630000" indent="4572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  Жиро 	– 9,3 ккал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630000" indent="4572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  Белков	– 4,1 ккал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Box 9"/>
          <p:cNvSpPr/>
          <p:nvPr/>
        </p:nvSpPr>
        <p:spPr>
          <a:xfrm>
            <a:off x="4361997" y="3540425"/>
            <a:ext cx="6694920" cy="283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При подсчете энергетической составляющей продукта во внимание берется содержание на </a:t>
            </a: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100 г </a:t>
            </a: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продукта белков, жиров и углеводов. 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Например: </a:t>
            </a: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популярным в диетологии блюдом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является овсянка, которая на 100 г содержит: 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628560" indent="4572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 12 г белка 	   – 48   ккал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628560" indent="4572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 51 г углеводов   – 204 ккал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628560" indent="4572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 6 г жиров	   – 54   ккал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628560" indent="4572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 Общая ценность   – 306 ккал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" name="Рисунок 3"/>
          <p:cNvPicPr/>
          <p:nvPr/>
        </p:nvPicPr>
        <p:blipFill>
          <a:blip r:embed="rId2"/>
          <a:stretch/>
        </p:blipFill>
        <p:spPr>
          <a:xfrm>
            <a:off x="843035" y="1779479"/>
            <a:ext cx="3000996" cy="323640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5" name="Рисунок 22"/>
          <p:cNvPicPr/>
          <p:nvPr/>
        </p:nvPicPr>
        <p:blipFill>
          <a:blip r:embed="rId3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055520" y="188640"/>
            <a:ext cx="10513800" cy="934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strike="noStrike" spc="-1">
                <a:solidFill>
                  <a:srgbClr val="FF0000"/>
                </a:solidFill>
                <a:latin typeface="Calibri"/>
              </a:rPr>
              <a:t>Высоко- и низкокалорийные продукты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1676746" y="1311480"/>
            <a:ext cx="3472302" cy="5186974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lIns="91440" tIns="45720" rIns="91440" bIns="45720" anchor="t">
            <a:noAutofit/>
          </a:bodyPr>
          <a:lstStyle/>
          <a:p>
            <a:pPr indent="0" algn="ctr" defTabSz="914400">
              <a:lnSpc>
                <a:spcPct val="120000"/>
              </a:lnSpc>
              <a:buNone/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FF0000"/>
                </a:solidFill>
                <a:latin typeface="+mn-lt"/>
              </a:rPr>
              <a:t>Самые высококалорийные продукты</a:t>
            </a:r>
            <a:endParaRPr lang="ru-RU" sz="1400" b="0" strike="noStrike" spc="-1" dirty="0">
              <a:solidFill>
                <a:srgbClr val="000000"/>
              </a:solidFill>
              <a:latin typeface="+mn-lt"/>
            </a:endParaRPr>
          </a:p>
          <a:p>
            <a:pPr indent="0" algn="ctr" defTabSz="914400">
              <a:lnSpc>
                <a:spcPct val="120000"/>
              </a:lnSpc>
              <a:buNone/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FF0000"/>
                </a:solidFill>
                <a:latin typeface="+mn-lt"/>
              </a:rPr>
              <a:t>(до 900 ккал на 100 г)</a:t>
            </a:r>
            <a:endParaRPr lang="ru-RU" sz="14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0" algn="just" defTabSz="914400">
              <a:lnSpc>
                <a:spcPct val="120000"/>
              </a:lnSpc>
              <a:buNone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333333"/>
                </a:solidFill>
                <a:latin typeface="+mn-lt"/>
              </a:rPr>
              <a:t>	</a:t>
            </a:r>
            <a:endParaRPr lang="ru-RU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00B050"/>
                </a:solidFill>
                <a:latin typeface="+mn-lt"/>
              </a:rPr>
              <a:t>Из жиросодержащих:</a:t>
            </a:r>
            <a:endParaRPr lang="ru-RU" sz="1200" b="0" strike="noStrike" spc="-1" dirty="0">
              <a:solidFill>
                <a:srgbClr val="00B050"/>
              </a:solidFill>
              <a:latin typeface="+mn-lt"/>
            </a:endParaRPr>
          </a:p>
          <a:p>
            <a:pPr marL="228600" indent="-3240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333333"/>
                </a:solidFill>
                <a:latin typeface="+mn-lt"/>
              </a:rPr>
              <a:t>растительное масло</a:t>
            </a:r>
            <a:endParaRPr lang="ru-RU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-3240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333333"/>
                </a:solidFill>
                <a:latin typeface="+mn-lt"/>
              </a:rPr>
              <a:t>свиной и куриный жир</a:t>
            </a:r>
            <a:endParaRPr lang="ru-RU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-3240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333333"/>
                </a:solidFill>
                <a:latin typeface="+mn-lt"/>
              </a:rPr>
              <a:t>сливочное масло и маргарин</a:t>
            </a:r>
            <a:endParaRPr lang="ru-RU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-3240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333333"/>
                </a:solidFill>
                <a:latin typeface="+mn-lt"/>
              </a:rPr>
              <a:t>майонез</a:t>
            </a:r>
            <a:endParaRPr lang="ru-RU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-3240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333333"/>
                </a:solidFill>
                <a:latin typeface="+mn-lt"/>
              </a:rPr>
              <a:t>орехи</a:t>
            </a:r>
            <a:endParaRPr lang="ru-RU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-3240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333333"/>
                </a:solidFill>
                <a:latin typeface="+mn-lt"/>
              </a:rPr>
              <a:t>семя подсолнечника</a:t>
            </a:r>
            <a:endParaRPr lang="ru-RU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0" algn="just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333333"/>
                </a:solidFill>
                <a:latin typeface="+mn-lt"/>
              </a:rPr>
              <a:t>	</a:t>
            </a:r>
            <a:r>
              <a:rPr lang="ru-RU" sz="1200" b="1" strike="noStrike" spc="-1" dirty="0">
                <a:solidFill>
                  <a:srgbClr val="00B050"/>
                </a:solidFill>
                <a:latin typeface="+mn-lt"/>
              </a:rPr>
              <a:t>Из углеводсодержащих:</a:t>
            </a:r>
            <a:endParaRPr lang="ru-RU" sz="1200" b="0" strike="noStrike" spc="-1" dirty="0">
              <a:solidFill>
                <a:srgbClr val="00B050"/>
              </a:solidFill>
              <a:latin typeface="+mn-lt"/>
            </a:endParaRPr>
          </a:p>
          <a:p>
            <a:pPr marL="228600" indent="-3240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333333"/>
                </a:solidFill>
                <a:latin typeface="+mn-lt"/>
              </a:rPr>
              <a:t>высокое содержание быстрых   углеводов:       торт, вафли, печенье, халва, конфеты и шоколад</a:t>
            </a:r>
            <a:endParaRPr lang="ru-RU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-3240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333333"/>
                </a:solidFill>
                <a:latin typeface="+mn-lt"/>
              </a:rPr>
              <a:t>медленные углеводы: злаковые, бобовые и овощи</a:t>
            </a:r>
            <a:endParaRPr lang="ru-RU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0" algn="just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333333"/>
                </a:solidFill>
                <a:latin typeface="+mn-lt"/>
              </a:rPr>
              <a:t>	</a:t>
            </a:r>
            <a:r>
              <a:rPr lang="ru-RU" sz="1200" b="1" strike="noStrike" spc="-1" dirty="0">
                <a:solidFill>
                  <a:srgbClr val="00B050"/>
                </a:solidFill>
                <a:latin typeface="+mn-lt"/>
              </a:rPr>
              <a:t>Из белоксодержащих:</a:t>
            </a:r>
            <a:endParaRPr lang="ru-RU" sz="1200" b="0" strike="noStrike" spc="-1" dirty="0">
              <a:solidFill>
                <a:srgbClr val="00B050"/>
              </a:solidFill>
              <a:latin typeface="+mn-lt"/>
            </a:endParaRPr>
          </a:p>
          <a:p>
            <a:pPr marL="228600" indent="-3240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333333"/>
                </a:solidFill>
                <a:latin typeface="+mn-lt"/>
              </a:rPr>
              <a:t>сыр</a:t>
            </a:r>
            <a:endParaRPr lang="ru-RU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-3240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333333"/>
                </a:solidFill>
                <a:latin typeface="+mn-lt"/>
              </a:rPr>
              <a:t>творог жирностью 18%</a:t>
            </a:r>
            <a:endParaRPr lang="ru-RU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-3240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333333"/>
                </a:solidFill>
                <a:latin typeface="+mn-lt"/>
              </a:rPr>
              <a:t>мясо утки и гуся</a:t>
            </a:r>
            <a:endParaRPr lang="ru-RU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-3240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333333"/>
                </a:solidFill>
                <a:latin typeface="+mn-lt"/>
              </a:rPr>
              <a:t>жирная свинина</a:t>
            </a:r>
            <a:endParaRPr lang="ru-RU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28600" indent="-32400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333333"/>
                </a:solidFill>
                <a:latin typeface="+mn-lt"/>
              </a:rPr>
              <a:t>колбасы и сосиски</a:t>
            </a:r>
            <a:endParaRPr lang="ru-RU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9" name="TextBox 4"/>
          <p:cNvSpPr/>
          <p:nvPr/>
        </p:nvSpPr>
        <p:spPr>
          <a:xfrm>
            <a:off x="6383878" y="1311480"/>
            <a:ext cx="3399313" cy="5179451"/>
          </a:xfrm>
          <a:prstGeom prst="rect">
            <a:avLst/>
          </a:prstGeom>
          <a:noFill/>
          <a:ln w="0">
            <a:solidFill>
              <a:srgbClr val="4472C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FF0000"/>
                </a:solidFill>
              </a:rPr>
              <a:t>Самые низкокалорийные продукты </a:t>
            </a:r>
            <a:endParaRPr lang="ru-RU" sz="1400" b="0" strike="noStrike" spc="-1" dirty="0">
              <a:solidFill>
                <a:srgbClr val="000000"/>
              </a:solidFill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FF0000"/>
                </a:solidFill>
              </a:rPr>
              <a:t>(до 40 ккал на 100 г):</a:t>
            </a:r>
            <a:endParaRPr lang="ru-RU" sz="1400" b="0" strike="noStrike" spc="-1" dirty="0">
              <a:solidFill>
                <a:srgbClr val="000000"/>
              </a:solidFill>
            </a:endParaRPr>
          </a:p>
          <a:p>
            <a:pPr algn="ctr" defTabSz="914400">
              <a:lnSpc>
                <a:spcPct val="100000"/>
              </a:lnSpc>
            </a:pPr>
            <a:endParaRPr lang="ru-RU" sz="1200" b="0" strike="noStrike" spc="-1" dirty="0">
              <a:solidFill>
                <a:srgbClr val="000000"/>
              </a:solidFill>
            </a:endParaRPr>
          </a:p>
          <a:p>
            <a:pPr algn="ctr" defTabSz="914400">
              <a:lnSpc>
                <a:spcPts val="1500"/>
              </a:lnSpc>
            </a:pPr>
            <a:r>
              <a:rPr lang="ru-RU" sz="1200" b="1" strike="noStrike" spc="-1" dirty="0">
                <a:solidFill>
                  <a:srgbClr val="00B050"/>
                </a:solidFill>
              </a:rPr>
              <a:t>Овощи и фрукты:</a:t>
            </a:r>
            <a:endParaRPr lang="ru-RU" sz="1200" b="0" strike="noStrike" spc="-1" dirty="0">
              <a:solidFill>
                <a:srgbClr val="00B050"/>
              </a:solidFill>
            </a:endParaRPr>
          </a:p>
          <a:p>
            <a:pPr algn="just" defTabSz="914400">
              <a:lnSpc>
                <a:spcPts val="1500"/>
              </a:lnSpc>
            </a:pPr>
            <a:endParaRPr lang="ru-RU" sz="1200" b="0" strike="noStrike" spc="-1" dirty="0">
              <a:solidFill>
                <a:srgbClr val="000000"/>
              </a:solidFill>
            </a:endParaRPr>
          </a:p>
          <a:p>
            <a:pPr marL="216000" indent="180000" algn="just" defTabSz="914400">
              <a:lnSpc>
                <a:spcPts val="17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200" b="1" strike="noStrike" spc="-1" dirty="0">
                <a:solidFill>
                  <a:schemeClr val="dk1"/>
                </a:solidFill>
              </a:rPr>
              <a:t>огурцы</a:t>
            </a:r>
            <a:endParaRPr lang="ru-RU" sz="1200" b="0" strike="noStrike" spc="-1" dirty="0">
              <a:solidFill>
                <a:srgbClr val="000000"/>
              </a:solidFill>
            </a:endParaRPr>
          </a:p>
          <a:p>
            <a:pPr marL="216000" indent="180000" algn="just" defTabSz="914400">
              <a:lnSpc>
                <a:spcPts val="17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200" b="1" strike="noStrike" spc="-1" dirty="0">
                <a:solidFill>
                  <a:schemeClr val="dk1"/>
                </a:solidFill>
              </a:rPr>
              <a:t>сельдерей</a:t>
            </a:r>
            <a:endParaRPr lang="ru-RU" sz="1200" b="0" strike="noStrike" spc="-1" dirty="0">
              <a:solidFill>
                <a:srgbClr val="000000"/>
              </a:solidFill>
            </a:endParaRPr>
          </a:p>
          <a:p>
            <a:pPr marL="216000" indent="180000" algn="just" defTabSz="914400">
              <a:lnSpc>
                <a:spcPts val="17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200" b="1" strike="noStrike" spc="-1" dirty="0">
                <a:solidFill>
                  <a:schemeClr val="dk1"/>
                </a:solidFill>
              </a:rPr>
              <a:t>редис</a:t>
            </a:r>
            <a:endParaRPr lang="ru-RU" sz="1200" b="0" strike="noStrike" spc="-1" dirty="0">
              <a:solidFill>
                <a:srgbClr val="000000"/>
              </a:solidFill>
            </a:endParaRPr>
          </a:p>
          <a:p>
            <a:pPr marL="216000" indent="180000" algn="just" defTabSz="914400">
              <a:lnSpc>
                <a:spcPts val="17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200" b="1" strike="noStrike" spc="-1" dirty="0">
                <a:solidFill>
                  <a:schemeClr val="dk1"/>
                </a:solidFill>
              </a:rPr>
              <a:t>помидоры</a:t>
            </a:r>
            <a:endParaRPr lang="ru-RU" sz="1200" b="0" strike="noStrike" spc="-1" dirty="0">
              <a:solidFill>
                <a:srgbClr val="000000"/>
              </a:solidFill>
            </a:endParaRPr>
          </a:p>
          <a:p>
            <a:pPr marL="216000" indent="180000" algn="just" defTabSz="914400">
              <a:lnSpc>
                <a:spcPts val="17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200" b="1" strike="noStrike" spc="-1" dirty="0">
                <a:solidFill>
                  <a:schemeClr val="dk1"/>
                </a:solidFill>
              </a:rPr>
              <a:t>шампиньоны</a:t>
            </a:r>
            <a:endParaRPr lang="ru-RU" sz="1200" b="0" strike="noStrike" spc="-1" dirty="0">
              <a:solidFill>
                <a:srgbClr val="000000"/>
              </a:solidFill>
            </a:endParaRPr>
          </a:p>
          <a:p>
            <a:pPr marL="216000" indent="180000" algn="just" defTabSz="914400">
              <a:lnSpc>
                <a:spcPts val="17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200" b="1" strike="noStrike" spc="-1" dirty="0">
                <a:solidFill>
                  <a:schemeClr val="dk1"/>
                </a:solidFill>
              </a:rPr>
              <a:t>капуста всех видов</a:t>
            </a:r>
            <a:endParaRPr lang="ru-RU" sz="1200" b="0" strike="noStrike" spc="-1" dirty="0">
              <a:solidFill>
                <a:srgbClr val="000000"/>
              </a:solidFill>
            </a:endParaRPr>
          </a:p>
          <a:p>
            <a:pPr marL="216000" indent="180000" algn="just" defTabSz="914400">
              <a:lnSpc>
                <a:spcPts val="17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200" b="1" strike="noStrike" spc="-1" dirty="0">
                <a:solidFill>
                  <a:schemeClr val="dk1"/>
                </a:solidFill>
              </a:rPr>
              <a:t>вся листовая зелень</a:t>
            </a:r>
            <a:endParaRPr lang="ru-RU" sz="1200" b="0" strike="noStrike" spc="-1" dirty="0">
              <a:solidFill>
                <a:srgbClr val="000000"/>
              </a:solidFill>
            </a:endParaRPr>
          </a:p>
          <a:p>
            <a:pPr marL="216000" indent="180000" algn="just" defTabSz="914400">
              <a:lnSpc>
                <a:spcPts val="17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200" b="1" strike="noStrike" spc="-1" dirty="0">
                <a:solidFill>
                  <a:schemeClr val="dk1"/>
                </a:solidFill>
              </a:rPr>
              <a:t>яблоки</a:t>
            </a:r>
            <a:endParaRPr lang="ru-RU" sz="1200" b="0" strike="noStrike" spc="-1" dirty="0">
              <a:solidFill>
                <a:srgbClr val="000000"/>
              </a:solidFill>
            </a:endParaRPr>
          </a:p>
          <a:p>
            <a:pPr marL="216000" indent="180000" algn="just" defTabSz="914400">
              <a:lnSpc>
                <a:spcPts val="17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200" b="1" strike="noStrike" spc="-1" dirty="0">
                <a:solidFill>
                  <a:schemeClr val="dk1"/>
                </a:solidFill>
              </a:rPr>
              <a:t>груши</a:t>
            </a:r>
            <a:endParaRPr lang="ru-RU" sz="1200" b="0" strike="noStrike" spc="-1" dirty="0">
              <a:solidFill>
                <a:srgbClr val="000000"/>
              </a:solidFill>
            </a:endParaRPr>
          </a:p>
          <a:p>
            <a:pPr marL="216000" indent="180000" algn="just" defTabSz="914400">
              <a:lnSpc>
                <a:spcPts val="17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200" b="1" strike="noStrike" spc="-1" dirty="0">
                <a:solidFill>
                  <a:schemeClr val="dk1"/>
                </a:solidFill>
              </a:rPr>
              <a:t>бананы</a:t>
            </a:r>
            <a:endParaRPr lang="ru-RU" sz="1200" b="0" strike="noStrike" spc="-1" dirty="0">
              <a:solidFill>
                <a:srgbClr val="000000"/>
              </a:solidFill>
            </a:endParaRPr>
          </a:p>
          <a:p>
            <a:pPr marL="216000" indent="180000" algn="just" defTabSz="914400">
              <a:lnSpc>
                <a:spcPts val="17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200" b="1" strike="noStrike" spc="-1" dirty="0">
                <a:solidFill>
                  <a:schemeClr val="dk1"/>
                </a:solidFill>
              </a:rPr>
              <a:t>ягоды всех видов</a:t>
            </a:r>
            <a:endParaRPr lang="ru-RU" sz="1200" b="0" strike="noStrike" spc="-1" dirty="0">
              <a:solidFill>
                <a:srgbClr val="000000"/>
              </a:solidFill>
            </a:endParaRPr>
          </a:p>
          <a:p>
            <a:pPr marL="216000" indent="180000" algn="just" defTabSz="914400">
              <a:lnSpc>
                <a:spcPts val="17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200" b="1" strike="noStrike" spc="-1" dirty="0">
                <a:solidFill>
                  <a:schemeClr val="dk1"/>
                </a:solidFill>
              </a:rPr>
              <a:t>морковь</a:t>
            </a:r>
            <a:endParaRPr lang="ru-RU" sz="1200" b="0" strike="noStrike" spc="-1" dirty="0">
              <a:solidFill>
                <a:srgbClr val="000000"/>
              </a:solidFill>
            </a:endParaRPr>
          </a:p>
          <a:p>
            <a:pPr marL="216000" indent="180000" algn="just" defTabSz="914400">
              <a:lnSpc>
                <a:spcPts val="17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200" b="1" strike="noStrike" spc="-1" dirty="0">
                <a:solidFill>
                  <a:schemeClr val="dk1"/>
                </a:solidFill>
              </a:rPr>
              <a:t>болгарский перец</a:t>
            </a:r>
            <a:endParaRPr lang="ru-RU" sz="1200" b="0" strike="noStrike" spc="-1" dirty="0">
              <a:solidFill>
                <a:srgbClr val="000000"/>
              </a:solidFill>
            </a:endParaRPr>
          </a:p>
          <a:p>
            <a:pPr marL="216000" indent="180000" algn="just" defTabSz="914400">
              <a:lnSpc>
                <a:spcPts val="17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200" b="1" strike="noStrike" spc="-1" dirty="0">
                <a:solidFill>
                  <a:schemeClr val="dk1"/>
                </a:solidFill>
              </a:rPr>
              <a:t>арбуз</a:t>
            </a:r>
            <a:endParaRPr lang="ru-RU" sz="1200" b="0" strike="noStrike" spc="-1" dirty="0">
              <a:solidFill>
                <a:srgbClr val="000000"/>
              </a:solidFill>
            </a:endParaRPr>
          </a:p>
          <a:p>
            <a:pPr marL="216000" indent="180000" algn="just" defTabSz="914400">
              <a:lnSpc>
                <a:spcPts val="17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1200" b="1" strike="noStrike" spc="-1" dirty="0">
                <a:solidFill>
                  <a:schemeClr val="dk1"/>
                </a:solidFill>
              </a:rPr>
              <a:t>ананас</a:t>
            </a:r>
          </a:p>
          <a:p>
            <a:pPr marL="216000" indent="180000" algn="just" defTabSz="914400">
              <a:lnSpc>
                <a:spcPts val="1700"/>
              </a:lnSpc>
              <a:buClr>
                <a:srgbClr val="FF0000"/>
              </a:buClr>
              <a:buFont typeface="Wingdings" charset="2"/>
              <a:buChar char=""/>
            </a:pPr>
            <a:endParaRPr lang="ru-RU" sz="1200" b="1" spc="-1" dirty="0">
              <a:solidFill>
                <a:schemeClr val="dk1"/>
              </a:solidFill>
            </a:endParaRPr>
          </a:p>
          <a:p>
            <a:pPr marL="216000" indent="180000" algn="just" defTabSz="914400">
              <a:lnSpc>
                <a:spcPts val="1500"/>
              </a:lnSpc>
              <a:buClr>
                <a:srgbClr val="FF0000"/>
              </a:buClr>
              <a:buFont typeface="Wingdings" charset="2"/>
              <a:buChar char=""/>
            </a:pPr>
            <a:endParaRPr lang="ru-RU" sz="1200" b="1" strike="noStrike" spc="-1" dirty="0">
              <a:solidFill>
                <a:schemeClr val="dk1"/>
              </a:solidFill>
            </a:endParaRPr>
          </a:p>
          <a:p>
            <a:pPr marL="216000" indent="180000" algn="just" defTabSz="914400">
              <a:lnSpc>
                <a:spcPts val="1500"/>
              </a:lnSpc>
              <a:buClr>
                <a:srgbClr val="FF0000"/>
              </a:buClr>
              <a:buFont typeface="Wingdings" charset="2"/>
              <a:buChar char=""/>
            </a:pPr>
            <a:endParaRPr lang="ru-RU" sz="1200" b="0" strike="noStrike" spc="-1" dirty="0">
              <a:solidFill>
                <a:srgbClr val="000000"/>
              </a:solidFill>
            </a:endParaRPr>
          </a:p>
          <a:p>
            <a:pPr algn="just" defTabSz="914400"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5" name="Рисунок 24"/>
          <p:cNvPicPr/>
          <p:nvPr/>
        </p:nvPicPr>
        <p:blipFill>
          <a:blip r:embed="rId2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055520" y="188640"/>
            <a:ext cx="10513800" cy="757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strike="noStrike" spc="-1">
                <a:solidFill>
                  <a:srgbClr val="FF0000"/>
                </a:solidFill>
                <a:latin typeface="Calibri"/>
              </a:rPr>
              <a:t>Мы ответственны за свой вес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4978818" y="1422095"/>
            <a:ext cx="6019181" cy="1942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 algn="just" defTabSz="914400">
              <a:lnSpc>
                <a:spcPct val="100000"/>
              </a:lnSpc>
              <a:spcBef>
                <a:spcPts val="601"/>
              </a:spcBef>
              <a:buClr>
                <a:srgbClr val="FF0000"/>
              </a:buClr>
              <a:buFont typeface="Wingdings" charset="2"/>
              <a:buChar char=""/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Наибольшую подверженность болезням сердца и сосудов, а также сахарному диабету, имеют люди с преимущественным отложением  жира в брюшной полости, то есть </a:t>
            </a: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«абдоминальным» </a:t>
            </a: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ожирением, когда увеличивается живот и окружность талии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9" name="Рисунок 5"/>
          <p:cNvPicPr/>
          <p:nvPr/>
        </p:nvPicPr>
        <p:blipFill>
          <a:blip r:embed="rId2"/>
          <a:stretch/>
        </p:blipFill>
        <p:spPr>
          <a:xfrm>
            <a:off x="492621" y="1985400"/>
            <a:ext cx="3848400" cy="25632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10" name="TextBox 7"/>
          <p:cNvSpPr/>
          <p:nvPr/>
        </p:nvSpPr>
        <p:spPr>
          <a:xfrm>
            <a:off x="4978818" y="3364655"/>
            <a:ext cx="6008751" cy="222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3080" indent="-34308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Высоким риском развития сердечно-сосудистых заболеваний считается величина окружности талии у мужчин </a:t>
            </a: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более 94 см</a:t>
            </a: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, у женщин – </a:t>
            </a: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более 80 см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Снижение веса </a:t>
            </a:r>
            <a:r>
              <a:rPr lang="ru-RU" sz="2000" b="0" strike="noStrike" spc="-1" dirty="0">
                <a:solidFill>
                  <a:schemeClr val="dk1"/>
                </a:solidFill>
                <a:latin typeface="Calibri"/>
              </a:rPr>
              <a:t>возможно за счет уменьшения калорийности питания и увеличения физической активности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1" name="Рисунок 25"/>
          <p:cNvPicPr/>
          <p:nvPr/>
        </p:nvPicPr>
        <p:blipFill>
          <a:blip r:embed="rId3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/>
          </p:nvPr>
        </p:nvSpPr>
        <p:spPr>
          <a:xfrm>
            <a:off x="983520" y="1412640"/>
            <a:ext cx="10513800" cy="434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Для оценки массы тела рекомендуется пользоваться показателем индекса массы тела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Прямоугольник 8"/>
          <p:cNvSpPr/>
          <p:nvPr/>
        </p:nvSpPr>
        <p:spPr>
          <a:xfrm>
            <a:off x="4511880" y="1917000"/>
            <a:ext cx="3388320" cy="716760"/>
          </a:xfrm>
          <a:prstGeom prst="rect">
            <a:avLst/>
          </a:prstGeom>
          <a:solidFill>
            <a:srgbClr val="91EB9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1" strike="noStrike" spc="-1">
                <a:solidFill>
                  <a:schemeClr val="dk1"/>
                </a:solidFill>
                <a:latin typeface="Calibri"/>
              </a:rPr>
              <a:t>ИМТ</a:t>
            </a: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 = вес (кг) : рост (м)</a:t>
            </a:r>
            <a:r>
              <a:rPr lang="ru-RU" sz="2400" b="1" strike="noStrike" spc="-1" baseline="30000">
                <a:solidFill>
                  <a:schemeClr val="dk1"/>
                </a:solidFill>
                <a:latin typeface="Calibri"/>
              </a:rPr>
              <a:t>2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4" name="Рисунок 6"/>
          <p:cNvPicPr/>
          <p:nvPr/>
        </p:nvPicPr>
        <p:blipFill>
          <a:blip r:embed="rId2"/>
          <a:stretch/>
        </p:blipFill>
        <p:spPr>
          <a:xfrm>
            <a:off x="9192240" y="2637000"/>
            <a:ext cx="2502720" cy="3094560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pic>
        <p:nvPicPr>
          <p:cNvPr id="115" name="Рисунок 5"/>
          <p:cNvPicPr/>
          <p:nvPr/>
        </p:nvPicPr>
        <p:blipFill>
          <a:blip r:embed="rId3"/>
          <a:stretch/>
        </p:blipFill>
        <p:spPr>
          <a:xfrm>
            <a:off x="551520" y="2637000"/>
            <a:ext cx="2446560" cy="3181680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sp>
        <p:nvSpPr>
          <p:cNvPr id="116" name="Прямоугольник 9"/>
          <p:cNvSpPr/>
          <p:nvPr/>
        </p:nvSpPr>
        <p:spPr>
          <a:xfrm>
            <a:off x="5231880" y="2709000"/>
            <a:ext cx="1942560" cy="6462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17" name="Рисунок 10"/>
          <p:cNvPicPr/>
          <p:nvPr/>
        </p:nvPicPr>
        <p:blipFill>
          <a:blip r:embed="rId4"/>
          <a:srcRect t="13117" b="8149"/>
          <a:stretch/>
        </p:blipFill>
        <p:spPr>
          <a:xfrm>
            <a:off x="3071520" y="2925000"/>
            <a:ext cx="5974920" cy="3527280"/>
          </a:xfrm>
          <a:prstGeom prst="rect">
            <a:avLst/>
          </a:prstGeom>
          <a:ln w="0">
            <a:noFill/>
          </a:ln>
        </p:spPr>
      </p:pic>
      <p:pic>
        <p:nvPicPr>
          <p:cNvPr id="118" name="Рисунок 26"/>
          <p:cNvPicPr/>
          <p:nvPr/>
        </p:nvPicPr>
        <p:blipFill>
          <a:blip r:embed="rId5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  <p:sp>
        <p:nvSpPr>
          <p:cNvPr id="119" name="Заголовок 3"/>
          <p:cNvSpPr/>
          <p:nvPr/>
        </p:nvSpPr>
        <p:spPr>
          <a:xfrm>
            <a:off x="1631880" y="117000"/>
            <a:ext cx="9649800" cy="107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ru-RU" sz="4400" b="1" strike="noStrike" spc="-1">
                <a:solidFill>
                  <a:srgbClr val="FF0000"/>
                </a:solidFill>
                <a:latin typeface="Calibri"/>
              </a:rPr>
              <a:t>Индекс массы тела (индекс Кетле)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983520" y="188640"/>
            <a:ext cx="10513800" cy="718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1" strike="noStrike" spc="-1">
                <a:solidFill>
                  <a:srgbClr val="FF0000"/>
                </a:solidFill>
                <a:latin typeface="Calibri"/>
              </a:rPr>
              <a:t>Что такое «ложное ожирение?»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Объект 3"/>
          <p:cNvPicPr/>
          <p:nvPr/>
        </p:nvPicPr>
        <p:blipFill>
          <a:blip r:embed="rId2"/>
          <a:stretch/>
        </p:blipFill>
        <p:spPr>
          <a:xfrm>
            <a:off x="3359520" y="1340640"/>
            <a:ext cx="5118840" cy="2878560"/>
          </a:xfrm>
          <a:prstGeom prst="rect">
            <a:avLst/>
          </a:prstGeom>
          <a:ln w="28575">
            <a:solidFill>
              <a:srgbClr val="4472C4"/>
            </a:solidFill>
          </a:ln>
        </p:spPr>
      </p:pic>
      <p:sp>
        <p:nvSpPr>
          <p:cNvPr id="122" name="Прямоугольник 5"/>
          <p:cNvSpPr/>
          <p:nvPr/>
        </p:nvSpPr>
        <p:spPr>
          <a:xfrm>
            <a:off x="3395700" y="4437000"/>
            <a:ext cx="5110920" cy="790200"/>
          </a:xfrm>
          <a:prstGeom prst="rect">
            <a:avLst/>
          </a:prstGeom>
          <a:solidFill>
            <a:srgbClr val="91EB9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1" strike="noStrike" spc="-1" dirty="0">
                <a:solidFill>
                  <a:schemeClr val="dk1"/>
                </a:solidFill>
                <a:latin typeface="Calibri"/>
              </a:rPr>
              <a:t>ИМТ</a:t>
            </a:r>
            <a:r>
              <a:rPr lang="ru-RU" sz="2000" b="1" strike="noStrike" spc="-1" dirty="0">
                <a:solidFill>
                  <a:schemeClr val="dk1"/>
                </a:solidFill>
                <a:latin typeface="Calibri"/>
              </a:rPr>
              <a:t> = вес (кг) : рост (м)</a:t>
            </a:r>
            <a:r>
              <a:rPr lang="ru-RU" sz="2400" b="1" strike="noStrike" spc="-1" baseline="30000" dirty="0">
                <a:solidFill>
                  <a:schemeClr val="dk1"/>
                </a:solidFill>
                <a:latin typeface="Calibri"/>
              </a:rPr>
              <a:t>2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Прямоугольник 6"/>
          <p:cNvSpPr/>
          <p:nvPr/>
        </p:nvSpPr>
        <p:spPr>
          <a:xfrm>
            <a:off x="767520" y="2349000"/>
            <a:ext cx="2518560" cy="1078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1" strike="noStrike" spc="-1">
                <a:solidFill>
                  <a:srgbClr val="FF0000"/>
                </a:solidFill>
                <a:latin typeface="Calibri"/>
              </a:rPr>
              <a:t>Пример 1: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400" b="1" strike="noStrike" spc="-1">
                <a:solidFill>
                  <a:schemeClr val="dk1"/>
                </a:solidFill>
                <a:latin typeface="Calibri"/>
              </a:rPr>
              <a:t>ИМТ = 110 : 1,8</a:t>
            </a:r>
            <a:r>
              <a:rPr lang="ru-RU" sz="2400" b="1" strike="noStrike" spc="-1" baseline="30000">
                <a:solidFill>
                  <a:schemeClr val="dk1"/>
                </a:solidFill>
                <a:latin typeface="Calibri"/>
              </a:rPr>
              <a:t>2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400" b="1" strike="noStrike" spc="-1" baseline="30000">
                <a:solidFill>
                  <a:schemeClr val="dk1"/>
                </a:solidFill>
                <a:latin typeface="Calibri"/>
              </a:rPr>
              <a:t>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Прямоугольник 7"/>
          <p:cNvSpPr/>
          <p:nvPr/>
        </p:nvSpPr>
        <p:spPr>
          <a:xfrm>
            <a:off x="8616240" y="2327850"/>
            <a:ext cx="2878560" cy="1078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FF0000"/>
                </a:solidFill>
                <a:latin typeface="Calibri"/>
              </a:rPr>
              <a:t>Пример 2: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400" b="1" strike="noStrike" spc="-1" dirty="0">
                <a:solidFill>
                  <a:schemeClr val="dk1"/>
                </a:solidFill>
                <a:latin typeface="Calibri"/>
              </a:rPr>
              <a:t>ИМТ = 110 : 1,8</a:t>
            </a:r>
            <a:r>
              <a:rPr lang="ru-RU" sz="2400" b="1" strike="noStrike" spc="-1" baseline="30000" dirty="0">
                <a:solidFill>
                  <a:schemeClr val="dk1"/>
                </a:solidFill>
                <a:latin typeface="Calibri"/>
              </a:rPr>
              <a:t>2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400" b="1" strike="noStrike" spc="-1" baseline="30000" dirty="0">
                <a:solidFill>
                  <a:schemeClr val="dk1"/>
                </a:solidFill>
                <a:latin typeface="Calibri"/>
              </a:rPr>
              <a:t>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Прямоугольник 8"/>
          <p:cNvSpPr/>
          <p:nvPr/>
        </p:nvSpPr>
        <p:spPr>
          <a:xfrm>
            <a:off x="695520" y="3501000"/>
            <a:ext cx="2590560" cy="790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1" strike="noStrike" spc="-1" dirty="0">
                <a:solidFill>
                  <a:schemeClr val="dk1"/>
                </a:solidFill>
                <a:latin typeface="Calibri"/>
              </a:rPr>
              <a:t>ИМТ = 33,95 кг/м</a:t>
            </a:r>
            <a:r>
              <a:rPr lang="ru-RU" sz="2400" b="1" strike="noStrike" spc="-1" baseline="30000" dirty="0">
                <a:solidFill>
                  <a:schemeClr val="dk1"/>
                </a:solidFill>
                <a:latin typeface="Calibri"/>
              </a:rPr>
              <a:t>2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400" b="1" strike="noStrike" spc="-1" baseline="30000" dirty="0">
                <a:solidFill>
                  <a:schemeClr val="dk1"/>
                </a:solidFill>
                <a:latin typeface="Calibri"/>
              </a:rPr>
              <a:t>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Прямоугольник 9"/>
          <p:cNvSpPr/>
          <p:nvPr/>
        </p:nvSpPr>
        <p:spPr>
          <a:xfrm>
            <a:off x="8616240" y="3532500"/>
            <a:ext cx="2878560" cy="718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1" strike="noStrike" spc="-1" dirty="0">
                <a:solidFill>
                  <a:schemeClr val="dk1"/>
                </a:solidFill>
                <a:latin typeface="Calibri"/>
              </a:rPr>
              <a:t>ИМТ = 33,95 кг/м</a:t>
            </a:r>
            <a:r>
              <a:rPr lang="ru-RU" sz="2400" b="1" strike="noStrike" spc="-1" baseline="30000" dirty="0">
                <a:solidFill>
                  <a:schemeClr val="dk1"/>
                </a:solidFill>
                <a:latin typeface="Calibri"/>
              </a:rPr>
              <a:t>2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400" b="1" strike="noStrike" spc="-1" baseline="30000" dirty="0">
                <a:solidFill>
                  <a:schemeClr val="dk1"/>
                </a:solidFill>
                <a:latin typeface="Calibri"/>
              </a:rPr>
              <a:t>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Прямоугольник 10"/>
          <p:cNvSpPr/>
          <p:nvPr/>
        </p:nvSpPr>
        <p:spPr>
          <a:xfrm>
            <a:off x="191520" y="4437000"/>
            <a:ext cx="3094560" cy="790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Окружность талии = 90 см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400" b="1" strike="noStrike" spc="-1" baseline="30000">
                <a:solidFill>
                  <a:schemeClr val="dk1"/>
                </a:solidFill>
                <a:latin typeface="Calibri"/>
              </a:rPr>
              <a:t>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Прямоугольник 11"/>
          <p:cNvSpPr/>
          <p:nvPr/>
        </p:nvSpPr>
        <p:spPr>
          <a:xfrm>
            <a:off x="8616240" y="4437000"/>
            <a:ext cx="3310560" cy="7572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ru-RU" sz="2000" b="1" strike="noStrike" spc="-1" dirty="0">
                <a:solidFill>
                  <a:schemeClr val="dk1"/>
                </a:solidFill>
                <a:latin typeface="Calibri"/>
              </a:rPr>
              <a:t>Окружность талии = 110 см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400" b="1" strike="noStrike" spc="-1" baseline="30000" dirty="0">
                <a:solidFill>
                  <a:schemeClr val="dk1"/>
                </a:solidFill>
                <a:latin typeface="Calibri"/>
              </a:rPr>
              <a:t>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TextBox 14"/>
          <p:cNvSpPr/>
          <p:nvPr/>
        </p:nvSpPr>
        <p:spPr>
          <a:xfrm>
            <a:off x="407520" y="5380560"/>
            <a:ext cx="11375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«У мужской части  «ложное ожирение» и «ложный избыточный вес», а у женской — «скрытое ожирение» и «скрытый избыточный вес». Этот факт имеет очевидное объяснение: у мужчин чаще встречается повышенное развитие скелетно-мышечной системы, а у женщин — астеническое телосложение»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Box 16"/>
          <p:cNvSpPr/>
          <p:nvPr/>
        </p:nvSpPr>
        <p:spPr>
          <a:xfrm>
            <a:off x="6061680" y="6525360"/>
            <a:ext cx="60940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1" i="1" strike="noStrike" spc="-1">
                <a:solidFill>
                  <a:schemeClr val="accent1">
                    <a:lumMod val="75000"/>
                  </a:schemeClr>
                </a:solidFill>
                <a:latin typeface="Calibri"/>
              </a:rPr>
              <a:t>Д. В. Николаев, С. П. Щелыкалина. ЛЕКЦИИ ПО БИОИМПЕДАНСНОМУ АНАЛИЗУ СОСТАВА ТЕЛА ЧЕЛОВЕКА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1" name="Рисунок 27"/>
          <p:cNvPicPr/>
          <p:nvPr/>
        </p:nvPicPr>
        <p:blipFill>
          <a:blip r:embed="rId3"/>
          <a:stretch/>
        </p:blipFill>
        <p:spPr>
          <a:xfrm>
            <a:off x="360" y="0"/>
            <a:ext cx="1987560" cy="5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1048</TotalTime>
  <Words>1753</Words>
  <Application>Microsoft Office PowerPoint</Application>
  <PresentationFormat>Широкоэкранный</PresentationFormat>
  <Paragraphs>193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21</vt:i4>
      </vt:variant>
    </vt:vector>
  </HeadingPairs>
  <TitlesOfParts>
    <vt:vector size="38" baseType="lpstr">
      <vt:lpstr>Arial</vt:lpstr>
      <vt:lpstr>Calibri</vt:lpstr>
      <vt:lpstr>Futura PT Medium</vt:lpstr>
      <vt:lpstr>Symbol</vt:lpstr>
      <vt:lpstr>Times New Roman</vt:lpstr>
      <vt:lpstr>Wingdings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Презентация PowerPoint</vt:lpstr>
      <vt:lpstr>Здоровое питание</vt:lpstr>
      <vt:lpstr>Нужно ли считать калории?</vt:lpstr>
      <vt:lpstr>Куда идут  полученные калории?</vt:lpstr>
      <vt:lpstr>Энергетическая ценность продукта</vt:lpstr>
      <vt:lpstr>Высоко- и низкокалорийные продукты</vt:lpstr>
      <vt:lpstr>Мы ответственны за свой вес</vt:lpstr>
      <vt:lpstr>Презентация PowerPoint</vt:lpstr>
      <vt:lpstr>Что такое «ложное ожирение?»</vt:lpstr>
      <vt:lpstr>Презентация PowerPoint</vt:lpstr>
      <vt:lpstr>1-й шаг: измеряйте размер порции! </vt:lpstr>
      <vt:lpstr>2-й шаг: употребляйте низкокалорийные продукты питания и напитки!</vt:lpstr>
      <vt:lpstr>3-й шаг: соблюдайте режим питания!</vt:lpstr>
      <vt:lpstr>Как считать калории</vt:lpstr>
      <vt:lpstr>Расход энергии  при разной физической активности</vt:lpstr>
      <vt:lpstr>Расход энергии  при разной физической активности</vt:lpstr>
      <vt:lpstr>Расход энергии  человеком весом 70 кг  за 1 час </vt:lpstr>
      <vt:lpstr>Презентация PowerPoint</vt:lpstr>
      <vt:lpstr>Вопросы при подсчете калорий</vt:lpstr>
      <vt:lpstr>Презентация PowerPoint</vt:lpstr>
      <vt:lpstr>ГБУЗ «Кузбасский центр общественного здоровья  и медицинской профилактики»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подсчета калорий</dc:title>
  <dc:subject/>
  <dc:creator>KIN</dc:creator>
  <dc:description/>
  <cp:lastModifiedBy>Пользователь</cp:lastModifiedBy>
  <cp:revision>144</cp:revision>
  <dcterms:created xsi:type="dcterms:W3CDTF">2023-03-20T09:07:20Z</dcterms:created>
  <dcterms:modified xsi:type="dcterms:W3CDTF">2025-01-16T03:45:10Z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28</vt:i4>
  </property>
</Properties>
</file>