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3"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38" r:id="rId23"/>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E0FF"/>
    <a:srgbClr val="FF8B8B"/>
    <a:srgbClr val="FF6565"/>
    <a:srgbClr val="A9DA74"/>
    <a:srgbClr val="FF3737"/>
    <a:srgbClr val="CCB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6"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B4388E7F-F12B-4117-B604-7307E6606793}" type="datetimeFigureOut">
              <a:rPr lang="ru-RU" smtClean="0"/>
              <a:pPr/>
              <a:t>07.08.2024</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4569FFE-B84A-427A-8017-CE82F709590F}" type="slidenum">
              <a:rPr lang="ru-RU" smtClean="0"/>
              <a:pPr/>
              <a:t>‹#›</a:t>
            </a:fld>
            <a:endParaRPr lang="ru-RU"/>
          </a:p>
        </p:txBody>
      </p:sp>
    </p:spTree>
    <p:extLst>
      <p:ext uri="{BB962C8B-B14F-4D97-AF65-F5344CB8AC3E}">
        <p14:creationId xmlns:p14="http://schemas.microsoft.com/office/powerpoint/2010/main" val="249911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5032818-C1F4-4906-9D2F-64F830868C53}" type="slidenum">
              <a:rPr lang="ru-RU" smtClean="0"/>
              <a:pPr/>
              <a:t>11</a:t>
            </a:fld>
            <a:endParaRPr lang="ru-RU"/>
          </a:p>
        </p:txBody>
      </p:sp>
    </p:spTree>
    <p:extLst>
      <p:ext uri="{BB962C8B-B14F-4D97-AF65-F5344CB8AC3E}">
        <p14:creationId xmlns:p14="http://schemas.microsoft.com/office/powerpoint/2010/main" val="42093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5032818-C1F4-4906-9D2F-64F830868C53}" type="slidenum">
              <a:rPr lang="ru-RU" smtClean="0"/>
              <a:pPr/>
              <a:t>17</a:t>
            </a:fld>
            <a:endParaRPr lang="ru-RU"/>
          </a:p>
        </p:txBody>
      </p:sp>
    </p:spTree>
    <p:extLst>
      <p:ext uri="{BB962C8B-B14F-4D97-AF65-F5344CB8AC3E}">
        <p14:creationId xmlns:p14="http://schemas.microsoft.com/office/powerpoint/2010/main" val="42093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5032818-C1F4-4906-9D2F-64F830868C53}" type="slidenum">
              <a:rPr lang="ru-RU" smtClean="0"/>
              <a:pPr/>
              <a:t>18</a:t>
            </a:fld>
            <a:endParaRPr lang="ru-RU"/>
          </a:p>
        </p:txBody>
      </p:sp>
    </p:spTree>
    <p:extLst>
      <p:ext uri="{BB962C8B-B14F-4D97-AF65-F5344CB8AC3E}">
        <p14:creationId xmlns:p14="http://schemas.microsoft.com/office/powerpoint/2010/main" val="42093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тки 1">
            <a:extLst>
              <a:ext uri="{FF2B5EF4-FFF2-40B4-BE49-F238E27FC236}">
                <a16:creationId xmlns:a16="http://schemas.microsoft.com/office/drawing/2014/main" id="{F3AA1C2A-5FBC-4B2A-8851-460F472FF6D7}"/>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9738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тки 1">
            <a:extLst>
              <a:ext uri="{FF2B5EF4-FFF2-40B4-BE49-F238E27FC236}">
                <a16:creationId xmlns:a16="http://schemas.microsoft.com/office/drawing/2014/main" id="{F3AA1C2A-5FBC-4B2A-8851-460F472FF6D7}"/>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9738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5032818-C1F4-4906-9D2F-64F830868C53}" type="slidenum">
              <a:rPr lang="ru-RU" smtClean="0"/>
              <a:pPr/>
              <a:t>7</a:t>
            </a:fld>
            <a:endParaRPr lang="ru-RU"/>
          </a:p>
        </p:txBody>
      </p:sp>
    </p:spTree>
    <p:extLst>
      <p:ext uri="{BB962C8B-B14F-4D97-AF65-F5344CB8AC3E}">
        <p14:creationId xmlns:p14="http://schemas.microsoft.com/office/powerpoint/2010/main" val="42093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E77C7-99AF-82BE-2A4C-60D1BE880F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2E1F89D-11B0-2A90-D51C-4088BD2798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B2619D7-ED58-6396-B5D9-51F6D5385621}"/>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276B2F46-5684-2755-09C6-16EB2281DD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D08D71-3E40-7994-EAFD-42962C14D8E7}"/>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197869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395FB7-6E62-014F-EA8A-757DA78D4DD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D01827A-D5A1-9A34-E75E-C5CCCCEFBEC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4CB814-F065-83A1-9D7A-4669C220444E}"/>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3FDF6A2E-DFB4-FA07-2E2D-58434BF116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4E0D20-0186-FDCA-F233-A9223A504541}"/>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7063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36BDE5A-3DAB-E235-5C4E-E33FF2E5D1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27642C5-9888-E6C6-18FC-E0CCA0F57CF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426AAE-C757-9162-FFAC-529315DA05A3}"/>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D6318DC8-C1CB-5D5D-D97E-5BAB48304D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CD1F83-0E33-F538-281E-497DC6305B9A}"/>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1340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8A2942-A860-E5D8-8DF3-515F233B922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1E4F194-B502-BDFD-8264-0349630F8D9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11D6B5-ED26-CFDB-90BA-12237ECD7B1C}"/>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EF8F5575-38B0-8DAD-FA5B-EA1714FBA7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8093A2-E310-8663-5400-0BF63E135E41}"/>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12084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930FDC-58F3-30C4-3E18-5AACE5333E7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E103612-1D54-E91C-9CC2-BB66CBA34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964807B-4CCB-081F-BD64-8DCAE1C86BB7}"/>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9D81C336-A196-B5E8-79E7-51B17EA776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A72759-7B72-B07A-ADD9-EBD132938872}"/>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413080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C2863-899B-B386-030C-20606BFFEF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E01A7C2-5FAF-0912-733D-E127838F4BB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4F5DCA6-5980-0620-9F5E-988682CBEAF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7FA392-3FB2-681B-E6AA-E3A0176B6B65}"/>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6" name="Нижний колонтитул 5">
            <a:extLst>
              <a:ext uri="{FF2B5EF4-FFF2-40B4-BE49-F238E27FC236}">
                <a16:creationId xmlns:a16="http://schemas.microsoft.com/office/drawing/2014/main" id="{98D2801F-EE97-21BA-9277-8CEA91C8EF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BDC5B7-CED2-AFD7-0A5A-E4CF2F1393D5}"/>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4817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479A8-195B-78B7-B1AD-4FE3B58F1CC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49D8510-9721-50A5-5BD1-06589DDF5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465BFF2-9C8E-03AB-EC8D-3CF30825040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91DB127-86F5-2F15-82DA-85B07D87D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551DB6E-FFFB-67A6-6416-E674BAF189D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B02177D-3643-5EF9-A246-EE4A54D9070F}"/>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8" name="Нижний колонтитул 7">
            <a:extLst>
              <a:ext uri="{FF2B5EF4-FFF2-40B4-BE49-F238E27FC236}">
                <a16:creationId xmlns:a16="http://schemas.microsoft.com/office/drawing/2014/main" id="{42F910B2-C144-2DA6-5841-961AFB1AD5C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C6934E7-B9F3-D7AF-F637-0377691F89B2}"/>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119912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8FAF79-1D19-FE06-9664-144AB881901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BA382D1-A42F-BF32-6BCC-96C873DCFD58}"/>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4" name="Нижний колонтитул 3">
            <a:extLst>
              <a:ext uri="{FF2B5EF4-FFF2-40B4-BE49-F238E27FC236}">
                <a16:creationId xmlns:a16="http://schemas.microsoft.com/office/drawing/2014/main" id="{72940BF2-72DA-3D02-76FC-B39C3B632FC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4EE0281-370B-ABB5-3BBF-F728D5FA4FA2}"/>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70407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51E4AD6-C9E8-5A52-E35A-C5F63C4786DC}"/>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3" name="Нижний колонтитул 2">
            <a:extLst>
              <a:ext uri="{FF2B5EF4-FFF2-40B4-BE49-F238E27FC236}">
                <a16:creationId xmlns:a16="http://schemas.microsoft.com/office/drawing/2014/main" id="{915DB45E-2180-AC0F-834A-0F680E64194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47D9421-094E-EC96-115E-25E63DCE9B14}"/>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379942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C5DA7-B12A-89DF-BB54-EC7F4B2AAC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C422E65-4E3F-F62D-0533-04C24B46A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238E7C3-4A8A-9A6E-69FF-4DBC2F79E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053CCEF-D065-C0D1-9A54-A4741B5F3E7A}"/>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6" name="Нижний колонтитул 5">
            <a:extLst>
              <a:ext uri="{FF2B5EF4-FFF2-40B4-BE49-F238E27FC236}">
                <a16:creationId xmlns:a16="http://schemas.microsoft.com/office/drawing/2014/main" id="{30C1E3FF-E4BC-4803-039C-9BD4FE9B0E0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D4A57B-F21C-EDDD-570E-5D42C63190CE}"/>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351479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9DBAAC-37E8-541E-F8EC-428735BE569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5847D61-F9AC-B75F-CA48-FF55CC32E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AC7DFD0-857F-3F32-32EA-802973DB7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126D6D-4EFC-C031-82C0-97EBFF2CE16C}"/>
              </a:ext>
            </a:extLst>
          </p:cNvPr>
          <p:cNvSpPr>
            <a:spLocks noGrp="1"/>
          </p:cNvSpPr>
          <p:nvPr>
            <p:ph type="dt" sz="half" idx="10"/>
          </p:nvPr>
        </p:nvSpPr>
        <p:spPr/>
        <p:txBody>
          <a:bodyPr/>
          <a:lstStyle/>
          <a:p>
            <a:fld id="{56E5FFD9-74EE-4A85-B3E3-04ACF11B607C}" type="datetimeFigureOut">
              <a:rPr lang="ru-RU" smtClean="0"/>
              <a:pPr/>
              <a:t>07.08.2024</a:t>
            </a:fld>
            <a:endParaRPr lang="ru-RU"/>
          </a:p>
        </p:txBody>
      </p:sp>
      <p:sp>
        <p:nvSpPr>
          <p:cNvPr id="6" name="Нижний колонтитул 5">
            <a:extLst>
              <a:ext uri="{FF2B5EF4-FFF2-40B4-BE49-F238E27FC236}">
                <a16:creationId xmlns:a16="http://schemas.microsoft.com/office/drawing/2014/main" id="{64C1B37D-C3B3-F954-6D58-C29825C9AA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F935D3-2F80-31CB-79A7-2C06C99B611D}"/>
              </a:ext>
            </a:extLst>
          </p:cNvPr>
          <p:cNvSpPr>
            <a:spLocks noGrp="1"/>
          </p:cNvSpPr>
          <p:nvPr>
            <p:ph type="sldNum" sz="quarter" idx="12"/>
          </p:nvPr>
        </p:nvSpPr>
        <p:spPr/>
        <p:txBody>
          <a:bodyPr/>
          <a:lstStyle/>
          <a:p>
            <a:fld id="{2F2BE696-DE0A-462A-8049-74C97D30EB72}" type="slidenum">
              <a:rPr lang="ru-RU" smtClean="0"/>
              <a:pPr/>
              <a:t>‹#›</a:t>
            </a:fld>
            <a:endParaRPr lang="ru-RU"/>
          </a:p>
        </p:txBody>
      </p:sp>
    </p:spTree>
    <p:extLst>
      <p:ext uri="{BB962C8B-B14F-4D97-AF65-F5344CB8AC3E}">
        <p14:creationId xmlns:p14="http://schemas.microsoft.com/office/powerpoint/2010/main" val="401927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BC5148-188E-71D7-08D0-FA764C290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37DB24A-7BDD-815E-5657-402468C50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5311A0-1B8B-E86B-A390-F2C7BF0DB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5FFD9-74EE-4A85-B3E3-04ACF11B607C}" type="datetimeFigureOut">
              <a:rPr lang="ru-RU" smtClean="0"/>
              <a:pPr/>
              <a:t>07.08.2024</a:t>
            </a:fld>
            <a:endParaRPr lang="ru-RU"/>
          </a:p>
        </p:txBody>
      </p:sp>
      <p:sp>
        <p:nvSpPr>
          <p:cNvPr id="5" name="Нижний колонтитул 4">
            <a:extLst>
              <a:ext uri="{FF2B5EF4-FFF2-40B4-BE49-F238E27FC236}">
                <a16:creationId xmlns:a16="http://schemas.microsoft.com/office/drawing/2014/main" id="{46066B04-C34F-4060-6F2C-E67908EC6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0831609-C480-493D-2E10-4B78CC6AD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E696-DE0A-462A-8049-74C97D30EB72}" type="slidenum">
              <a:rPr lang="ru-RU" smtClean="0"/>
              <a:pPr/>
              <a:t>‹#›</a:t>
            </a:fld>
            <a:endParaRPr lang="ru-RU"/>
          </a:p>
        </p:txBody>
      </p:sp>
    </p:spTree>
    <p:extLst>
      <p:ext uri="{BB962C8B-B14F-4D97-AF65-F5344CB8AC3E}">
        <p14:creationId xmlns:p14="http://schemas.microsoft.com/office/powerpoint/2010/main" val="362282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D081AD-2516-D78F-4A1E-CC590471929D}"/>
              </a:ext>
            </a:extLst>
          </p:cNvPr>
          <p:cNvSpPr txBox="1"/>
          <p:nvPr/>
        </p:nvSpPr>
        <p:spPr>
          <a:xfrm>
            <a:off x="1808362" y="2802948"/>
            <a:ext cx="857527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Рисунок 5">
            <a:extLst>
              <a:ext uri="{FF2B5EF4-FFF2-40B4-BE49-F238E27FC236}">
                <a16:creationId xmlns:a16="http://schemas.microsoft.com/office/drawing/2014/main" id="{55E69837-549D-43B0-A743-C8BD0322F3BB}"/>
              </a:ext>
            </a:extLst>
          </p:cNvPr>
          <p:cNvPicPr>
            <a:picLocks noChangeAspect="1"/>
          </p:cNvPicPr>
          <p:nvPr/>
        </p:nvPicPr>
        <p:blipFill>
          <a:blip r:embed="rId2" cstate="print"/>
          <a:stretch>
            <a:fillRect/>
          </a:stretch>
        </p:blipFill>
        <p:spPr>
          <a:xfrm>
            <a:off x="2777067" y="345440"/>
            <a:ext cx="2609315" cy="746513"/>
          </a:xfrm>
          <a:prstGeom prst="rect">
            <a:avLst/>
          </a:prstGeom>
        </p:spPr>
      </p:pic>
      <p:sp>
        <p:nvSpPr>
          <p:cNvPr id="7" name="Прямоугольник 6"/>
          <p:cNvSpPr/>
          <p:nvPr/>
        </p:nvSpPr>
        <p:spPr>
          <a:xfrm>
            <a:off x="3142826" y="4672706"/>
            <a:ext cx="590634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9AD3E9">
                    <a:lumMod val="50000"/>
                  </a:srgbClr>
                </a:solidFill>
                <a:effectLst/>
                <a:uLnTx/>
                <a:uFillTx/>
                <a:latin typeface="Times New Roman" panose="02020603050405020304" pitchFamily="18" charset="0"/>
                <a:cs typeface="Times New Roman" panose="02020603050405020304" pitchFamily="18" charset="0"/>
              </a:rPr>
              <a:t> </a:t>
            </a:r>
            <a:r>
              <a:rPr lang="ru-RU" sz="2400" b="1" dirty="0">
                <a:solidFill>
                  <a:schemeClr val="accent5">
                    <a:lumMod val="50000"/>
                  </a:schemeClr>
                </a:solidFill>
                <a:latin typeface="Arial" panose="020B0604020202020204" pitchFamily="34" charset="0"/>
                <a:cs typeface="Arial" panose="020B0604020202020204" pitchFamily="34" charset="0"/>
              </a:rPr>
              <a:t>12-18 августа</a:t>
            </a:r>
            <a:r>
              <a:rPr kumimoji="0" lang="ru-RU" sz="2400"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 2024 года</a:t>
            </a:r>
          </a:p>
        </p:txBody>
      </p:sp>
      <p:pic>
        <p:nvPicPr>
          <p:cNvPr id="8" name="Picture 2" descr="C:\Users\user\Downloads\photo1709547805.jpeg">
            <a:extLst>
              <a:ext uri="{FF2B5EF4-FFF2-40B4-BE49-F238E27FC236}">
                <a16:creationId xmlns:a16="http://schemas.microsoft.com/office/drawing/2014/main" id="{CB4A754B-AAB1-7F04-FC34-5EA1ABC56AF2}"/>
              </a:ext>
            </a:extLst>
          </p:cNvPr>
          <p:cNvPicPr>
            <a:picLocks noChangeAspect="1" noChangeArrowheads="1"/>
          </p:cNvPicPr>
          <p:nvPr/>
        </p:nvPicPr>
        <p:blipFill rotWithShape="1">
          <a:blip r:embed="rId3" cstate="print"/>
          <a:srcRect l="26960" t="18584" r="26373" b="17404"/>
          <a:stretch/>
        </p:blipFill>
        <p:spPr bwMode="auto">
          <a:xfrm>
            <a:off x="359851" y="136761"/>
            <a:ext cx="2110839" cy="1381204"/>
          </a:xfrm>
          <a:prstGeom prst="rect">
            <a:avLst/>
          </a:prstGeom>
          <a:noFill/>
        </p:spPr>
      </p:pic>
      <p:sp>
        <p:nvSpPr>
          <p:cNvPr id="10" name="Прямоугольник 9"/>
          <p:cNvSpPr/>
          <p:nvPr/>
        </p:nvSpPr>
        <p:spPr>
          <a:xfrm>
            <a:off x="898358" y="2663545"/>
            <a:ext cx="10395283" cy="584775"/>
          </a:xfrm>
          <a:prstGeom prst="rect">
            <a:avLst/>
          </a:prstGeom>
        </p:spPr>
        <p:txBody>
          <a:bodyPr wrap="square">
            <a:spAutoFit/>
          </a:bodyPr>
          <a:lstStyle/>
          <a:p>
            <a:r>
              <a:rPr lang="ru-RU" sz="3200" b="1" dirty="0">
                <a:solidFill>
                  <a:schemeClr val="accent1">
                    <a:lumMod val="50000"/>
                  </a:schemeClr>
                </a:solidFill>
                <a:latin typeface="Times New Roman" pitchFamily="18" charset="0"/>
                <a:cs typeface="Times New Roman" pitchFamily="18" charset="0"/>
              </a:rPr>
              <a:t>     </a:t>
            </a:r>
            <a:r>
              <a:rPr lang="ru-RU" sz="3200" b="1" dirty="0">
                <a:solidFill>
                  <a:srgbClr val="FF0000"/>
                </a:solidFill>
                <a:latin typeface="Arial" panose="020B0604020202020204" pitchFamily="34" charset="0"/>
                <a:cs typeface="Arial" panose="020B0604020202020204" pitchFamily="34" charset="0"/>
              </a:rPr>
              <a:t>Неделя популяризации активных видов спорта   </a:t>
            </a:r>
            <a:endParaRPr lang="ru-RU"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01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3654392" y="381000"/>
            <a:ext cx="4883217" cy="400110"/>
          </a:xfrm>
          <a:prstGeom prst="rect">
            <a:avLst/>
          </a:prstGeom>
        </p:spPr>
        <p:txBody>
          <a:bodyPr wrap="square">
            <a:spAutoFit/>
          </a:bodyPr>
          <a:lstStyle/>
          <a:p>
            <a:r>
              <a:rPr lang="ru-RU" sz="2000" b="1" dirty="0">
                <a:solidFill>
                  <a:srgbClr val="FF0000"/>
                </a:solidFill>
              </a:rPr>
              <a:t>Пирамида физической активности</a:t>
            </a:r>
            <a:endParaRPr lang="ru-RU" sz="2000" dirty="0"/>
          </a:p>
        </p:txBody>
      </p:sp>
      <p:pic>
        <p:nvPicPr>
          <p:cNvPr id="6" name="Picture 6">
            <a:extLst>
              <a:ext uri="{FF2B5EF4-FFF2-40B4-BE49-F238E27FC236}">
                <a16:creationId xmlns:a16="http://schemas.microsoft.com/office/drawing/2014/main" id="{1A0DA1DB-A3FE-6EAB-1FFE-A29D79AAB7FC}"/>
              </a:ext>
            </a:extLst>
          </p:cNvPr>
          <p:cNvPicPr>
            <a:picLocks noGrp="1" noChangeAspect="1" noChangeArrowheads="1"/>
          </p:cNvPicPr>
          <p:nvPr>
            <p:ph idx="1"/>
          </p:nvPr>
        </p:nvPicPr>
        <p:blipFill rotWithShape="1">
          <a:blip r:embed="rId3" cstate="print"/>
          <a:srcRect b="21498"/>
          <a:stretch/>
        </p:blipFill>
        <p:spPr>
          <a:xfrm>
            <a:off x="369335" y="1094915"/>
            <a:ext cx="11472709" cy="5139275"/>
          </a:xfrm>
          <a:ln w="6350">
            <a:solidFill>
              <a:srgbClr val="0070C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3" y="228599"/>
            <a:ext cx="11353415" cy="1095104"/>
          </a:xfrm>
        </p:spPr>
        <p:txBody>
          <a:bodyPr>
            <a:noAutofit/>
          </a:bodyPr>
          <a:lstStyle/>
          <a:p>
            <a:pPr algn="ctr"/>
            <a:r>
              <a:rPr lang="ru-RU" sz="2000" b="1" dirty="0">
                <a:solidFill>
                  <a:srgbClr val="0070C0"/>
                </a:solidFill>
              </a:rPr>
              <a:t>Пирамида ФА имеет «четыре уровня». Каждый уровень этой пирамиды включает в себя один или два вида деятельности</a:t>
            </a:r>
            <a:br>
              <a:rPr lang="ru-RU" sz="2000" dirty="0"/>
            </a:br>
            <a:endParaRPr lang="ru-RU" sz="2000" dirty="0"/>
          </a:p>
        </p:txBody>
      </p:sp>
      <p:sp>
        <p:nvSpPr>
          <p:cNvPr id="5" name="Прямоугольник 4">
            <a:extLst>
              <a:ext uri="{FF2B5EF4-FFF2-40B4-BE49-F238E27FC236}">
                <a16:creationId xmlns:a16="http://schemas.microsoft.com/office/drawing/2014/main" id="{ADA0B250-381B-4B20-AD69-1C24FA5E6AAA}"/>
              </a:ext>
            </a:extLst>
          </p:cNvPr>
          <p:cNvSpPr/>
          <p:nvPr/>
        </p:nvSpPr>
        <p:spPr>
          <a:xfrm>
            <a:off x="277092" y="935184"/>
            <a:ext cx="10861963" cy="646331"/>
          </a:xfrm>
          <a:prstGeom prst="rect">
            <a:avLst/>
          </a:prstGeom>
        </p:spPr>
        <p:txBody>
          <a:bodyPr wrap="square">
            <a:spAutoFit/>
          </a:bodyPr>
          <a:lstStyle/>
          <a:p>
            <a:r>
              <a:rPr lang="ru-RU" b="1" dirty="0"/>
              <a:t>     </a:t>
            </a:r>
          </a:p>
          <a:p>
            <a:pPr algn="ctr"/>
            <a:r>
              <a:rPr lang="ru-RU" b="1" dirty="0"/>
              <a:t> </a:t>
            </a:r>
            <a:endParaRPr lang="ru-RU" dirty="0"/>
          </a:p>
        </p:txBody>
      </p:sp>
      <p:sp>
        <p:nvSpPr>
          <p:cNvPr id="3" name="Прямоугольник 2">
            <a:extLst>
              <a:ext uri="{FF2B5EF4-FFF2-40B4-BE49-F238E27FC236}">
                <a16:creationId xmlns:a16="http://schemas.microsoft.com/office/drawing/2014/main" id="{7E45DFF2-5456-43E2-9336-B10A0679DEF9}"/>
              </a:ext>
            </a:extLst>
          </p:cNvPr>
          <p:cNvSpPr/>
          <p:nvPr/>
        </p:nvSpPr>
        <p:spPr>
          <a:xfrm>
            <a:off x="900546" y="4351502"/>
            <a:ext cx="6414655" cy="369332"/>
          </a:xfrm>
          <a:prstGeom prst="rect">
            <a:avLst/>
          </a:prstGeom>
        </p:spPr>
        <p:txBody>
          <a:bodyPr wrap="square">
            <a:spAutoFit/>
          </a:bodyPr>
          <a:lstStyle/>
          <a:p>
            <a:endParaRPr lang="ru-RU" b="1" dirty="0"/>
          </a:p>
        </p:txBody>
      </p:sp>
      <p:sp>
        <p:nvSpPr>
          <p:cNvPr id="7" name="Содержимое 6"/>
          <p:cNvSpPr>
            <a:spLocks noGrp="1"/>
          </p:cNvSpPr>
          <p:nvPr>
            <p:ph idx="1"/>
          </p:nvPr>
        </p:nvSpPr>
        <p:spPr>
          <a:xfrm>
            <a:off x="478367" y="1371600"/>
            <a:ext cx="11235267" cy="4805363"/>
          </a:xfrm>
        </p:spPr>
        <p:txBody>
          <a:bodyPr>
            <a:normAutofit/>
          </a:bodyPr>
          <a:lstStyle/>
          <a:p>
            <a:r>
              <a:rPr lang="ru-RU" sz="1800" b="1" dirty="0">
                <a:solidFill>
                  <a:srgbClr val="0070C0"/>
                </a:solidFill>
              </a:rPr>
              <a:t>Физическая активность уровня 1</a:t>
            </a:r>
            <a:r>
              <a:rPr lang="ru-RU" sz="1800" dirty="0">
                <a:solidFill>
                  <a:srgbClr val="0070C0"/>
                </a:solidFill>
              </a:rPr>
              <a:t> является самой основной физической активностью и должна выполняться каждый день как можно чаще. Продолжительность составляет минимум 30 минут в день. </a:t>
            </a:r>
          </a:p>
          <a:p>
            <a:r>
              <a:rPr lang="ru-RU" sz="1800" b="1" dirty="0">
                <a:solidFill>
                  <a:srgbClr val="0070C0"/>
                </a:solidFill>
              </a:rPr>
              <a:t>Уровень 2 ФА</a:t>
            </a:r>
            <a:r>
              <a:rPr lang="ru-RU" sz="1800" dirty="0">
                <a:solidFill>
                  <a:srgbClr val="0070C0"/>
                </a:solidFill>
              </a:rPr>
              <a:t> выполняется в течение более длительного периода времени (без остановки) в течение минимум 20 минут и 3-5 раз в неделю. Примерами этой аэробной активности являются бег трусцой, езда на велосипеде и плавание. В то время как примеры спортивных мероприятий, которые вы можете сделать, это играть в баскетбол, бадминтон, волейбол и так далее.</a:t>
            </a:r>
          </a:p>
          <a:p>
            <a:r>
              <a:rPr lang="ru-RU" sz="1800" dirty="0">
                <a:solidFill>
                  <a:srgbClr val="0070C0"/>
                </a:solidFill>
              </a:rPr>
              <a:t>Переходя к </a:t>
            </a:r>
            <a:r>
              <a:rPr lang="ru-RU" sz="1800" b="1" dirty="0">
                <a:solidFill>
                  <a:srgbClr val="0070C0"/>
                </a:solidFill>
              </a:rPr>
              <a:t>ФА уровня 3</a:t>
            </a:r>
            <a:r>
              <a:rPr lang="ru-RU" sz="1800" dirty="0">
                <a:solidFill>
                  <a:srgbClr val="0070C0"/>
                </a:solidFill>
              </a:rPr>
              <a:t>, Вы можете выбрать два типа физической активности: упражнения для тренировки гибкости, силовая тренировка или досуг. Преимущество гибких тренировок состоит в том, чтобы помочь расслабить мышцы и поддержать функцию суставов. Чем больше у вас хорошей гибкости, тем легче и свободно движется тело (растяжка, вольные упражнения и йога).</a:t>
            </a:r>
          </a:p>
          <a:p>
            <a:r>
              <a:rPr lang="ru-RU" sz="1800" b="1" dirty="0">
                <a:solidFill>
                  <a:srgbClr val="0070C0"/>
                </a:solidFill>
              </a:rPr>
              <a:t>Четвертый уровень ФА</a:t>
            </a:r>
            <a:r>
              <a:rPr lang="ru-RU" sz="1800" dirty="0">
                <a:solidFill>
                  <a:srgbClr val="0070C0"/>
                </a:solidFill>
              </a:rPr>
              <a:t> («сидячий») должен быть значительно снижен (игры за компьютером или в мобильном телефоне, чтение книги). Длительный период низкой ФА может привести к гиподинамии</a:t>
            </a:r>
          </a:p>
          <a:p>
            <a:endParaRPr lang="ru-RU" sz="1800" dirty="0">
              <a:solidFill>
                <a:srgbClr val="0070C0"/>
              </a:solidFill>
            </a:endParaRPr>
          </a:p>
        </p:txBody>
      </p:sp>
    </p:spTree>
    <p:extLst>
      <p:ext uri="{BB962C8B-B14F-4D97-AF65-F5344CB8AC3E}">
        <p14:creationId xmlns:p14="http://schemas.microsoft.com/office/powerpoint/2010/main" val="37749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367" y="368301"/>
            <a:ext cx="11235267" cy="1011767"/>
          </a:xfrm>
        </p:spPr>
        <p:txBody>
          <a:bodyPr>
            <a:normAutofit fontScale="90000"/>
          </a:bodyPr>
          <a:lstStyle/>
          <a:p>
            <a:r>
              <a:rPr lang="ru-RU" altLang="ru-RU" sz="3600" b="1" dirty="0">
                <a:solidFill>
                  <a:srgbClr val="FF0000"/>
                </a:solidFill>
              </a:rPr>
              <a:t>Контролируйте интенсивность </a:t>
            </a:r>
            <a:br>
              <a:rPr lang="ru-RU" altLang="ru-RU" sz="3600" b="1" dirty="0">
                <a:solidFill>
                  <a:srgbClr val="FF0000"/>
                </a:solidFill>
              </a:rPr>
            </a:br>
            <a:r>
              <a:rPr lang="ru-RU" altLang="ru-RU" sz="3600" b="1" dirty="0">
                <a:solidFill>
                  <a:srgbClr val="FF0000"/>
                </a:solidFill>
              </a:rPr>
              <a:t>Вашей физической нагрузки</a:t>
            </a:r>
            <a:endParaRPr lang="ru-RU" b="1" dirty="0"/>
          </a:p>
        </p:txBody>
      </p:sp>
      <p:pic>
        <p:nvPicPr>
          <p:cNvPr id="4" name="Рисунок 4">
            <a:extLst>
              <a:ext uri="{FF2B5EF4-FFF2-40B4-BE49-F238E27FC236}">
                <a16:creationId xmlns:a16="http://schemas.microsoft.com/office/drawing/2014/main" id="{2543AAB9-F683-C212-52D6-A2E1C7E97F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7515" y="1693333"/>
            <a:ext cx="4633463" cy="195474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5">
            <a:extLst>
              <a:ext uri="{FF2B5EF4-FFF2-40B4-BE49-F238E27FC236}">
                <a16:creationId xmlns:a16="http://schemas.microsoft.com/office/drawing/2014/main" id="{4F8286E2-432A-C67E-0A14-5E184C329A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56" y="3837559"/>
            <a:ext cx="4684888" cy="251905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31556" y="1693334"/>
            <a:ext cx="6118577" cy="4081117"/>
          </a:xfrm>
          <a:prstGeom prst="rect">
            <a:avLst/>
          </a:prstGeom>
        </p:spPr>
        <p:txBody>
          <a:bodyPr wrap="square">
            <a:spAutoFit/>
          </a:bodyPr>
          <a:lstStyle/>
          <a:p>
            <a:pPr>
              <a:lnSpc>
                <a:spcPct val="120000"/>
              </a:lnSpc>
              <a:buClr>
                <a:srgbClr val="C00000"/>
              </a:buClr>
              <a:buFont typeface="Wingdings" panose="05000000000000000000" pitchFamily="2" charset="2"/>
              <a:buChar char="ü"/>
              <a:defRPr/>
            </a:pPr>
            <a:r>
              <a:rPr lang="ru-RU" altLang="ru-RU" b="1" dirty="0">
                <a:solidFill>
                  <a:srgbClr val="0070C0"/>
                </a:solidFill>
              </a:rPr>
              <a:t>Максимальная частота сердечных сокращений</a:t>
            </a:r>
          </a:p>
          <a:p>
            <a:pPr>
              <a:lnSpc>
                <a:spcPct val="120000"/>
              </a:lnSpc>
              <a:buClr>
                <a:srgbClr val="C00000"/>
              </a:buClr>
              <a:buFont typeface="Wingdings" panose="05000000000000000000" pitchFamily="2" charset="2"/>
              <a:buChar char="ü"/>
              <a:defRPr/>
            </a:pPr>
            <a:endParaRPr lang="ru-RU" altLang="ru-RU" b="1" dirty="0"/>
          </a:p>
          <a:p>
            <a:pPr>
              <a:lnSpc>
                <a:spcPct val="120000"/>
              </a:lnSpc>
              <a:buClr>
                <a:srgbClr val="C00000"/>
              </a:buClr>
              <a:defRPr/>
            </a:pPr>
            <a:r>
              <a:rPr lang="ru-RU" altLang="ru-RU" b="1" dirty="0"/>
              <a:t>	</a:t>
            </a:r>
            <a:r>
              <a:rPr lang="ru-RU" altLang="ru-RU" b="1" dirty="0">
                <a:solidFill>
                  <a:srgbClr val="FF0000"/>
                </a:solidFill>
              </a:rPr>
              <a:t>МЧСС для здорового человека </a:t>
            </a:r>
          </a:p>
          <a:p>
            <a:pPr>
              <a:lnSpc>
                <a:spcPct val="120000"/>
              </a:lnSpc>
              <a:buClr>
                <a:srgbClr val="C00000"/>
              </a:buClr>
              <a:defRPr/>
            </a:pPr>
            <a:r>
              <a:rPr lang="ru-RU" altLang="ru-RU" b="1" dirty="0">
                <a:cs typeface="Arial" panose="020B0604020202020204" pitchFamily="34" charset="0"/>
              </a:rPr>
              <a:t>	</a:t>
            </a:r>
            <a:r>
              <a:rPr lang="ru-RU" altLang="ru-RU" b="1" dirty="0">
                <a:solidFill>
                  <a:srgbClr val="FF0000"/>
                </a:solidFill>
                <a:cs typeface="Arial" panose="020B0604020202020204" pitchFamily="34" charset="0"/>
              </a:rPr>
              <a:t> 	«</a:t>
            </a:r>
            <a:r>
              <a:rPr lang="ru-RU" altLang="ru-RU" b="1" dirty="0">
                <a:solidFill>
                  <a:srgbClr val="FF0000"/>
                </a:solidFill>
              </a:rPr>
              <a:t>220 </a:t>
            </a:r>
            <a:r>
              <a:rPr lang="ru-RU" altLang="ru-RU" b="1" dirty="0">
                <a:solidFill>
                  <a:srgbClr val="FF0000"/>
                </a:solidFill>
                <a:cs typeface="Arial" panose="020B0604020202020204" pitchFamily="34" charset="0"/>
              </a:rPr>
              <a:t>– </a:t>
            </a:r>
            <a:r>
              <a:rPr lang="ru-RU" altLang="ru-RU" b="1" dirty="0">
                <a:solidFill>
                  <a:srgbClr val="FF0000"/>
                </a:solidFill>
              </a:rPr>
              <a:t>возраст»</a:t>
            </a:r>
          </a:p>
          <a:p>
            <a:pPr>
              <a:lnSpc>
                <a:spcPct val="120000"/>
              </a:lnSpc>
              <a:buClr>
                <a:srgbClr val="C00000"/>
              </a:buClr>
              <a:defRPr/>
            </a:pPr>
            <a:endParaRPr lang="ru-RU" altLang="ru-RU" b="1" dirty="0">
              <a:solidFill>
                <a:srgbClr val="FF0000"/>
              </a:solidFill>
            </a:endParaRPr>
          </a:p>
          <a:p>
            <a:pPr>
              <a:lnSpc>
                <a:spcPct val="120000"/>
              </a:lnSpc>
              <a:buClr>
                <a:srgbClr val="C00000"/>
              </a:buClr>
              <a:buFont typeface="Wingdings" panose="05000000000000000000" pitchFamily="2" charset="2"/>
              <a:buChar char="ü"/>
              <a:defRPr/>
            </a:pPr>
            <a:r>
              <a:rPr lang="ru-RU" altLang="ru-RU" b="1" dirty="0">
                <a:solidFill>
                  <a:srgbClr val="0070C0"/>
                </a:solidFill>
              </a:rPr>
              <a:t>Умеренная интенсивность физической нагрузки </a:t>
            </a:r>
            <a:r>
              <a:rPr lang="ru-RU" altLang="ru-RU" b="1" dirty="0">
                <a:solidFill>
                  <a:srgbClr val="0070C0"/>
                </a:solidFill>
                <a:cs typeface="Arial" panose="020B0604020202020204" pitchFamily="34" charset="0"/>
              </a:rPr>
              <a:t>— </a:t>
            </a:r>
          </a:p>
          <a:p>
            <a:pPr>
              <a:lnSpc>
                <a:spcPct val="120000"/>
              </a:lnSpc>
              <a:buClr>
                <a:srgbClr val="C00000"/>
              </a:buClr>
              <a:buFont typeface="Wingdings" panose="05000000000000000000" pitchFamily="2" charset="2"/>
              <a:buChar char="ü"/>
              <a:defRPr/>
            </a:pPr>
            <a:endParaRPr lang="ru-RU" altLang="ru-RU" b="1" dirty="0">
              <a:cs typeface="Arial" panose="020B0604020202020204" pitchFamily="34" charset="0"/>
            </a:endParaRPr>
          </a:p>
          <a:p>
            <a:pPr>
              <a:lnSpc>
                <a:spcPct val="120000"/>
              </a:lnSpc>
              <a:buClr>
                <a:srgbClr val="C00000"/>
              </a:buClr>
              <a:defRPr/>
            </a:pPr>
            <a:r>
              <a:rPr lang="ru-RU" altLang="ru-RU" b="1" dirty="0">
                <a:solidFill>
                  <a:srgbClr val="FF0000"/>
                </a:solidFill>
                <a:cs typeface="Arial" panose="020B0604020202020204" pitchFamily="34" charset="0"/>
              </a:rPr>
              <a:t>		</a:t>
            </a:r>
            <a:r>
              <a:rPr lang="ru-RU" altLang="ru-RU" b="1" dirty="0">
                <a:solidFill>
                  <a:srgbClr val="FF0000"/>
                </a:solidFill>
              </a:rPr>
              <a:t>55 </a:t>
            </a:r>
            <a:r>
              <a:rPr lang="ru-RU" altLang="ru-RU" b="1" dirty="0">
                <a:solidFill>
                  <a:srgbClr val="FF0000"/>
                </a:solidFill>
                <a:cs typeface="Arial" panose="020B0604020202020204" pitchFamily="34" charset="0"/>
              </a:rPr>
              <a:t>– </a:t>
            </a:r>
            <a:r>
              <a:rPr lang="ru-RU" altLang="ru-RU" b="1" dirty="0">
                <a:solidFill>
                  <a:srgbClr val="FF0000"/>
                </a:solidFill>
              </a:rPr>
              <a:t>70% МЧСС</a:t>
            </a:r>
          </a:p>
          <a:p>
            <a:pPr>
              <a:lnSpc>
                <a:spcPct val="120000"/>
              </a:lnSpc>
              <a:buClr>
                <a:srgbClr val="C00000"/>
              </a:buClr>
              <a:defRPr/>
            </a:pPr>
            <a:endParaRPr lang="ru-RU" altLang="ru-RU" b="1" dirty="0">
              <a:solidFill>
                <a:srgbClr val="FF0000"/>
              </a:solidFill>
            </a:endParaRPr>
          </a:p>
          <a:p>
            <a:pPr>
              <a:lnSpc>
                <a:spcPct val="120000"/>
              </a:lnSpc>
              <a:buClr>
                <a:srgbClr val="C00000"/>
              </a:buClr>
              <a:buFont typeface="Wingdings" panose="05000000000000000000" pitchFamily="2" charset="2"/>
              <a:buChar char="ü"/>
              <a:defRPr/>
            </a:pPr>
            <a:r>
              <a:rPr lang="ru-RU" altLang="ru-RU" b="1" dirty="0">
                <a:solidFill>
                  <a:srgbClr val="0070C0"/>
                </a:solidFill>
              </a:rPr>
              <a:t>Значительная интенсивность физической нагрузки </a:t>
            </a:r>
            <a:r>
              <a:rPr lang="ru-RU" altLang="ru-RU" b="1" dirty="0">
                <a:solidFill>
                  <a:srgbClr val="0070C0"/>
                </a:solidFill>
                <a:cs typeface="Arial" panose="020B0604020202020204" pitchFamily="34" charset="0"/>
              </a:rPr>
              <a:t>— </a:t>
            </a:r>
          </a:p>
          <a:p>
            <a:pPr>
              <a:lnSpc>
                <a:spcPct val="120000"/>
              </a:lnSpc>
              <a:buClr>
                <a:srgbClr val="C00000"/>
              </a:buClr>
              <a:buFont typeface="Wingdings" panose="05000000000000000000" pitchFamily="2" charset="2"/>
              <a:buChar char="ü"/>
              <a:defRPr/>
            </a:pPr>
            <a:endParaRPr lang="ru-RU" altLang="ru-RU" b="1" dirty="0">
              <a:cs typeface="Arial" panose="020B0604020202020204" pitchFamily="34" charset="0"/>
            </a:endParaRPr>
          </a:p>
          <a:p>
            <a:pPr>
              <a:lnSpc>
                <a:spcPct val="120000"/>
              </a:lnSpc>
              <a:buClr>
                <a:srgbClr val="C00000"/>
              </a:buClr>
              <a:defRPr/>
            </a:pPr>
            <a:r>
              <a:rPr lang="ru-RU" altLang="ru-RU" b="1" dirty="0"/>
              <a:t>		</a:t>
            </a:r>
            <a:r>
              <a:rPr lang="ru-RU" altLang="ru-RU" b="1" dirty="0">
                <a:solidFill>
                  <a:srgbClr val="FF0000"/>
                </a:solidFill>
              </a:rPr>
              <a:t>70 </a:t>
            </a:r>
            <a:r>
              <a:rPr lang="ru-RU" altLang="ru-RU" b="1" dirty="0">
                <a:solidFill>
                  <a:srgbClr val="FF0000"/>
                </a:solidFill>
                <a:cs typeface="Arial" panose="020B0604020202020204" pitchFamily="34" charset="0"/>
              </a:rPr>
              <a:t>– </a:t>
            </a:r>
            <a:r>
              <a:rPr lang="ru-RU" altLang="ru-RU" b="1" dirty="0">
                <a:solidFill>
                  <a:srgbClr val="FF0000"/>
                </a:solidFill>
              </a:rPr>
              <a:t>85% МЧСС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367" y="368300"/>
            <a:ext cx="11318523" cy="1322389"/>
          </a:xfrm>
        </p:spPr>
        <p:txBody>
          <a:bodyPr>
            <a:normAutofit/>
          </a:bodyPr>
          <a:lstStyle/>
          <a:p>
            <a:r>
              <a:rPr lang="ru-RU" dirty="0">
                <a:solidFill>
                  <a:srgbClr val="FF0000"/>
                </a:solidFill>
              </a:rPr>
              <a:t>Контролируйте объем талии и вес тела !</a:t>
            </a:r>
            <a:br>
              <a:rPr lang="ru-RU" sz="7200" dirty="0">
                <a:solidFill>
                  <a:srgbClr val="FF0000"/>
                </a:solidFill>
              </a:rPr>
            </a:br>
            <a:endParaRPr lang="ru-RU" dirty="0"/>
          </a:p>
        </p:txBody>
      </p:sp>
      <p:pic>
        <p:nvPicPr>
          <p:cNvPr id="4" name="Содержимое 3">
            <a:extLst>
              <a:ext uri="{FF2B5EF4-FFF2-40B4-BE49-F238E27FC236}">
                <a16:creationId xmlns:a16="http://schemas.microsoft.com/office/drawing/2014/main" id="{FB4F4119-F320-48EB-838B-23C71DDF743F}"/>
              </a:ext>
            </a:extLst>
          </p:cNvPr>
          <p:cNvPicPr>
            <a:picLocks noGrp="1" noChangeAspect="1"/>
          </p:cNvPicPr>
          <p:nvPr>
            <p:ph idx="1"/>
          </p:nvPr>
        </p:nvPicPr>
        <p:blipFill>
          <a:blip r:embed="rId2" cstate="print"/>
          <a:stretch>
            <a:fillRect/>
          </a:stretch>
        </p:blipFill>
        <p:spPr>
          <a:xfrm>
            <a:off x="666044" y="1362016"/>
            <a:ext cx="4337277" cy="1971320"/>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Рисунок 4">
            <a:extLst>
              <a:ext uri="{FF2B5EF4-FFF2-40B4-BE49-F238E27FC236}">
                <a16:creationId xmlns:a16="http://schemas.microsoft.com/office/drawing/2014/main" id="{84A297D8-5BD6-490A-B798-3BBF27ED1D62}"/>
              </a:ext>
            </a:extLst>
          </p:cNvPr>
          <p:cNvPicPr>
            <a:picLocks noChangeAspect="1"/>
          </p:cNvPicPr>
          <p:nvPr/>
        </p:nvPicPr>
        <p:blipFill>
          <a:blip r:embed="rId3" cstate="print"/>
          <a:stretch>
            <a:fillRect/>
          </a:stretch>
        </p:blipFill>
        <p:spPr>
          <a:xfrm>
            <a:off x="641708" y="3948315"/>
            <a:ext cx="4619683" cy="2425334"/>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Рисунок 5">
            <a:extLst>
              <a:ext uri="{FF2B5EF4-FFF2-40B4-BE49-F238E27FC236}">
                <a16:creationId xmlns:a16="http://schemas.microsoft.com/office/drawing/2014/main" id="{98150169-4B59-4D8A-ADD2-1F968059DC14}"/>
              </a:ext>
            </a:extLst>
          </p:cNvPr>
          <p:cNvPicPr>
            <a:picLocks noChangeAspect="1"/>
          </p:cNvPicPr>
          <p:nvPr/>
        </p:nvPicPr>
        <p:blipFill>
          <a:blip r:embed="rId4" cstate="print"/>
          <a:stretch>
            <a:fillRect/>
          </a:stretch>
        </p:blipFill>
        <p:spPr>
          <a:xfrm>
            <a:off x="5118341" y="1056854"/>
            <a:ext cx="7073660" cy="55086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778933"/>
            <a:ext cx="11297999" cy="2327948"/>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18433" name="Rectangle 1"/>
          <p:cNvSpPr>
            <a:spLocks noChangeArrowheads="1"/>
          </p:cNvSpPr>
          <p:nvPr/>
        </p:nvSpPr>
        <p:spPr bwMode="auto">
          <a:xfrm>
            <a:off x="1524000" y="109737"/>
            <a:ext cx="8568267" cy="1065525"/>
          </a:xfrm>
          <a:prstGeom prst="rect">
            <a:avLst/>
          </a:prstGeom>
          <a:solidFill>
            <a:srgbClr val="FFFFFF"/>
          </a:solidFill>
          <a:ln w="9525">
            <a:noFill/>
            <a:miter lim="800000"/>
            <a:headEnd/>
            <a:tailEnd/>
          </a:ln>
          <a:effectLst/>
        </p:spPr>
        <p:txBody>
          <a:bodyPr vert="horz" wrap="square" lIns="91440" tIns="238050" rIns="91440" bIns="23805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D6EB2"/>
                </a:solidFill>
                <a:effectLst/>
                <a:latin typeface="Arial" pitchFamily="34" charset="0"/>
                <a:ea typeface="Times New Roman" pitchFamily="18" charset="0"/>
                <a:cs typeface="Arial" pitchFamily="34" charset="0"/>
              </a:rPr>
              <a:t>Рекомендации ВОЗ о физической активности</a:t>
            </a:r>
            <a:endParaRPr kumimoji="0" lang="ru-RU" sz="2000" b="1" i="0" u="none" strike="noStrike" cap="none" normalizeH="0" baseline="0" dirty="0">
              <a:ln>
                <a:noFill/>
              </a:ln>
              <a:solidFill>
                <a:srgbClr val="4F81BD"/>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rot="10800000" flipV="1">
            <a:off x="908649" y="722666"/>
            <a:ext cx="10233484"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a:ln>
                  <a:noFill/>
                </a:ln>
                <a:solidFill>
                  <a:schemeClr val="accent4">
                    <a:lumMod val="50000"/>
                  </a:schemeClr>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уделять аэробной физической активности умеренной интенсивности не менее 150‑300 минут в неделю</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аэробной физической активности высокой интенсивности не менее 75‑150 минут в неделю</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дважды в неделю или чаще уделять время физической активности средней или высокой интенсивности, направленной на развитие мышечной силы</a:t>
            </a: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всех основных групп мышц</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a:solidFill>
                  <a:srgbClr val="0070C0"/>
                </a:solidFill>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увеличить время, уделяемое аэробной физической активности умеренной интенсивности, до продолжительности более 300 минут</a:t>
            </a: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или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уделять аэробной физической активности высокой интенсивности более 150 минут в неделю</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ограничить время, проводимое в положении сидя или лежа</a:t>
            </a:r>
          </a:p>
          <a:p>
            <a:pPr marL="0" marR="0" lvl="0" indent="0" algn="just"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ru-RU" b="1" i="0" u="none" strike="noStrike" cap="none" normalizeH="0" baseline="0" dirty="0">
                <a:ln>
                  <a:noFill/>
                </a:ln>
                <a:solidFill>
                  <a:srgbClr val="0070C0"/>
                </a:solidFill>
                <a:effectLst/>
                <a:latin typeface="Arial" pitchFamily="34" charset="0"/>
                <a:ea typeface="Calibri" pitchFamily="34" charset="0"/>
                <a:cs typeface="Arial" pitchFamily="34" charset="0"/>
              </a:rPr>
              <a:t>взрослые и пожилые люди должны стремиться превысить рекомендуемые уровни физической активности средней и высокой интенсивности</a:t>
            </a:r>
            <a:endParaRPr kumimoji="0" lang="ru-RU" b="0" i="0" u="none" strike="noStrike" cap="none" normalizeH="0" baseline="0" dirty="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pic>
        <p:nvPicPr>
          <p:cNvPr id="4" name="Рисунок 3" descr="den-fizkulturnika-2.png"/>
          <p:cNvPicPr/>
          <p:nvPr/>
        </p:nvPicPr>
        <p:blipFill>
          <a:blip r:embed="rId3" cstate="print"/>
          <a:srcRect/>
          <a:stretch>
            <a:fillRect/>
          </a:stretch>
        </p:blipFill>
        <p:spPr bwMode="auto">
          <a:xfrm>
            <a:off x="1083734" y="598016"/>
            <a:ext cx="9832623" cy="56619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1106311" y="245533"/>
            <a:ext cx="9629423" cy="369332"/>
          </a:xfrm>
          <a:prstGeom prst="rect">
            <a:avLst/>
          </a:prstGeom>
        </p:spPr>
        <p:txBody>
          <a:bodyPr wrap="square">
            <a:spAutoFit/>
          </a:bodyPr>
          <a:lstStyle/>
          <a:p>
            <a:r>
              <a:rPr lang="ru-RU" b="1" dirty="0">
                <a:solidFill>
                  <a:schemeClr val="accent4">
                    <a:lumMod val="50000"/>
                  </a:schemeClr>
                </a:solidFill>
              </a:rPr>
              <a:t>Как преодолеть себя и начать заниматься физической активностью</a:t>
            </a:r>
          </a:p>
        </p:txBody>
      </p:sp>
      <p:pic>
        <p:nvPicPr>
          <p:cNvPr id="6" name="Рисунок 5" descr="den-fizkulturnika-3.png"/>
          <p:cNvPicPr/>
          <p:nvPr/>
        </p:nvPicPr>
        <p:blipFill>
          <a:blip r:embed="rId3" cstate="print"/>
          <a:srcRect/>
          <a:stretch>
            <a:fillRect/>
          </a:stretch>
        </p:blipFill>
        <p:spPr bwMode="auto">
          <a:xfrm>
            <a:off x="948268" y="1007000"/>
            <a:ext cx="9866489" cy="526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3" y="228599"/>
            <a:ext cx="11353415" cy="1095104"/>
          </a:xfrm>
        </p:spPr>
        <p:txBody>
          <a:bodyPr>
            <a:noAutofit/>
          </a:bodyPr>
          <a:lstStyle/>
          <a:p>
            <a:pPr algn="ctr"/>
            <a:r>
              <a:rPr lang="ru-RU" sz="2400" b="1" dirty="0">
                <a:solidFill>
                  <a:srgbClr val="0070C0"/>
                </a:solidFill>
              </a:rPr>
              <a:t>Физическая активность летом</a:t>
            </a:r>
            <a:br>
              <a:rPr lang="ru-RU" sz="2400" dirty="0"/>
            </a:br>
            <a:endParaRPr lang="ru-RU" sz="2400" dirty="0"/>
          </a:p>
        </p:txBody>
      </p:sp>
      <p:sp>
        <p:nvSpPr>
          <p:cNvPr id="5" name="Прямоугольник 4">
            <a:extLst>
              <a:ext uri="{FF2B5EF4-FFF2-40B4-BE49-F238E27FC236}">
                <a16:creationId xmlns:a16="http://schemas.microsoft.com/office/drawing/2014/main" id="{ADA0B250-381B-4B20-AD69-1C24FA5E6AAA}"/>
              </a:ext>
            </a:extLst>
          </p:cNvPr>
          <p:cNvSpPr/>
          <p:nvPr/>
        </p:nvSpPr>
        <p:spPr>
          <a:xfrm>
            <a:off x="277092" y="935184"/>
            <a:ext cx="10861963" cy="646331"/>
          </a:xfrm>
          <a:prstGeom prst="rect">
            <a:avLst/>
          </a:prstGeom>
        </p:spPr>
        <p:txBody>
          <a:bodyPr wrap="square">
            <a:spAutoFit/>
          </a:bodyPr>
          <a:lstStyle/>
          <a:p>
            <a:r>
              <a:rPr lang="ru-RU" b="1" dirty="0"/>
              <a:t>     </a:t>
            </a:r>
          </a:p>
          <a:p>
            <a:pPr algn="ctr"/>
            <a:r>
              <a:rPr lang="ru-RU" b="1" dirty="0"/>
              <a:t> </a:t>
            </a:r>
            <a:endParaRPr lang="ru-RU" dirty="0"/>
          </a:p>
        </p:txBody>
      </p:sp>
      <p:sp>
        <p:nvSpPr>
          <p:cNvPr id="3" name="Прямоугольник 2">
            <a:extLst>
              <a:ext uri="{FF2B5EF4-FFF2-40B4-BE49-F238E27FC236}">
                <a16:creationId xmlns:a16="http://schemas.microsoft.com/office/drawing/2014/main" id="{7E45DFF2-5456-43E2-9336-B10A0679DEF9}"/>
              </a:ext>
            </a:extLst>
          </p:cNvPr>
          <p:cNvSpPr/>
          <p:nvPr/>
        </p:nvSpPr>
        <p:spPr>
          <a:xfrm>
            <a:off x="900546" y="4351502"/>
            <a:ext cx="6414655" cy="369332"/>
          </a:xfrm>
          <a:prstGeom prst="rect">
            <a:avLst/>
          </a:prstGeom>
        </p:spPr>
        <p:txBody>
          <a:bodyPr wrap="square">
            <a:spAutoFit/>
          </a:bodyPr>
          <a:lstStyle/>
          <a:p>
            <a:endParaRPr lang="ru-RU" b="1" dirty="0"/>
          </a:p>
        </p:txBody>
      </p:sp>
      <p:sp>
        <p:nvSpPr>
          <p:cNvPr id="7" name="Содержимое 6"/>
          <p:cNvSpPr>
            <a:spLocks noGrp="1"/>
          </p:cNvSpPr>
          <p:nvPr>
            <p:ph idx="1"/>
          </p:nvPr>
        </p:nvSpPr>
        <p:spPr>
          <a:xfrm>
            <a:off x="478367" y="1166327"/>
            <a:ext cx="11235267" cy="5010636"/>
          </a:xfrm>
        </p:spPr>
        <p:txBody>
          <a:bodyPr>
            <a:normAutofit fontScale="70000" lnSpcReduction="20000"/>
          </a:bodyPr>
          <a:lstStyle/>
          <a:p>
            <a:pPr lvl="0"/>
            <a:r>
              <a:rPr lang="ru-RU" b="1" dirty="0">
                <a:solidFill>
                  <a:srgbClr val="0070C0"/>
                </a:solidFill>
              </a:rPr>
              <a:t>Плавание. </a:t>
            </a:r>
            <a:r>
              <a:rPr lang="ru-RU" dirty="0">
                <a:solidFill>
                  <a:srgbClr val="0070C0"/>
                </a:solidFill>
              </a:rPr>
              <a:t>Найдите время для посещения бассейна. Это поможет легче перенести жару в городе. Плавание позволяет тренировать все группы мышц, развивает выносливость, укрепляет иммунную, дыхательную, </a:t>
            </a:r>
            <a:r>
              <a:rPr lang="ru-RU" dirty="0" err="1">
                <a:solidFill>
                  <a:srgbClr val="0070C0"/>
                </a:solidFill>
              </a:rPr>
              <a:t>сердечно-сосудистую</a:t>
            </a:r>
            <a:r>
              <a:rPr lang="ru-RU" dirty="0">
                <a:solidFill>
                  <a:srgbClr val="0070C0"/>
                </a:solidFill>
              </a:rPr>
              <a:t> систему. Положительно сказывается на </a:t>
            </a:r>
            <a:r>
              <a:rPr lang="ru-RU" dirty="0" err="1">
                <a:solidFill>
                  <a:srgbClr val="0070C0"/>
                </a:solidFill>
              </a:rPr>
              <a:t>стрессоустойчивости</a:t>
            </a:r>
            <a:r>
              <a:rPr lang="ru-RU" dirty="0">
                <a:solidFill>
                  <a:srgbClr val="0070C0"/>
                </a:solidFill>
              </a:rPr>
              <a:t>, помогает восстановить сон и аппетит. </a:t>
            </a:r>
          </a:p>
          <a:p>
            <a:pPr lvl="0"/>
            <a:r>
              <a:rPr lang="ru-RU" b="1" dirty="0">
                <a:solidFill>
                  <a:srgbClr val="0070C0"/>
                </a:solidFill>
              </a:rPr>
              <a:t>Йога, </a:t>
            </a:r>
            <a:r>
              <a:rPr lang="ru-RU" b="1" dirty="0" err="1">
                <a:solidFill>
                  <a:srgbClr val="0070C0"/>
                </a:solidFill>
              </a:rPr>
              <a:t>пилатес</a:t>
            </a:r>
            <a:r>
              <a:rPr lang="ru-RU" b="1" dirty="0">
                <a:solidFill>
                  <a:srgbClr val="0070C0"/>
                </a:solidFill>
              </a:rPr>
              <a:t>. </a:t>
            </a:r>
            <a:r>
              <a:rPr lang="ru-RU" dirty="0">
                <a:solidFill>
                  <a:srgbClr val="0070C0"/>
                </a:solidFill>
              </a:rPr>
              <a:t>Не всем разрешено заниматься физической активностью. Физические нагрузки могут быть опасны для людей, страдающих гипертонической болезнью, сердечными заболеваниями и болезнью сосудов. В жару специалисты рекомендуют заменить их на более спокойные виды физической активности. Йога и </a:t>
            </a:r>
            <a:r>
              <a:rPr lang="ru-RU" dirty="0" err="1">
                <a:solidFill>
                  <a:srgbClr val="0070C0"/>
                </a:solidFill>
              </a:rPr>
              <a:t>пилатес</a:t>
            </a:r>
            <a:r>
              <a:rPr lang="ru-RU" dirty="0">
                <a:solidFill>
                  <a:srgbClr val="0070C0"/>
                </a:solidFill>
              </a:rPr>
              <a:t> станут достойной альтернативой. Они способствуют похудению, помогают сформировать фигуру. В процессе тренировки прорабатывается несколько групп мышц, в том числе и глубинные мышцы</a:t>
            </a:r>
          </a:p>
          <a:p>
            <a:pPr lvl="0"/>
            <a:r>
              <a:rPr lang="ru-RU" b="1" dirty="0" err="1">
                <a:solidFill>
                  <a:srgbClr val="0070C0"/>
                </a:solidFill>
              </a:rPr>
              <a:t>Сайклинг</a:t>
            </a:r>
            <a:r>
              <a:rPr lang="ru-RU" b="1" dirty="0">
                <a:solidFill>
                  <a:srgbClr val="0070C0"/>
                </a:solidFill>
              </a:rPr>
              <a:t>. </a:t>
            </a:r>
            <a:r>
              <a:rPr lang="ru-RU" dirty="0">
                <a:solidFill>
                  <a:srgbClr val="0070C0"/>
                </a:solidFill>
              </a:rPr>
              <a:t>Это вид физической активности, имитирующий поездку на велосипеде на специальном тренажере. Тренер выставляет различные режимы, соответствующие езде по пересеченной местности, горной дороге, поездке в городе. Преимущества: вы «едете» в веселой компании в прекрасно оборудованном спортзале, где играет приятная музыка, работает кондиционер. Инструктор регулирует нагрузку, исходя из вашего физического состояния</a:t>
            </a:r>
          </a:p>
          <a:p>
            <a:pPr lvl="0"/>
            <a:r>
              <a:rPr lang="ru-RU" b="1" dirty="0">
                <a:solidFill>
                  <a:srgbClr val="0070C0"/>
                </a:solidFill>
              </a:rPr>
              <a:t>Бег. </a:t>
            </a:r>
            <a:r>
              <a:rPr lang="ru-RU" dirty="0">
                <a:solidFill>
                  <a:srgbClr val="0070C0"/>
                </a:solidFill>
              </a:rPr>
              <a:t>Он полезен для здоровья, помогает поддерживать вес и фигуру в норме. Можно заниматься в тренажерном зале на современных беговых дорожках, которые будут контролировать пульс, давление, сброшенные калории, или бегать в ближайшем парке. При беге на свежем воздухе правильно выберите время пробежки. Лучше всего это делать в утренние и вечерние часы. В жару не забудьте взять с собой бутылку с питьевой водой. Это поможет сохранять водный баланс в организме</a:t>
            </a:r>
          </a:p>
          <a:p>
            <a:endParaRPr lang="ru-RU" dirty="0"/>
          </a:p>
        </p:txBody>
      </p:sp>
    </p:spTree>
    <p:extLst>
      <p:ext uri="{BB962C8B-B14F-4D97-AF65-F5344CB8AC3E}">
        <p14:creationId xmlns:p14="http://schemas.microsoft.com/office/powerpoint/2010/main" val="37749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3" y="228599"/>
            <a:ext cx="11353415" cy="1095104"/>
          </a:xfrm>
        </p:spPr>
        <p:txBody>
          <a:bodyPr>
            <a:noAutofit/>
          </a:bodyPr>
          <a:lstStyle/>
          <a:p>
            <a:pPr algn="ctr"/>
            <a:r>
              <a:rPr lang="ru-RU" sz="2400" b="1" dirty="0">
                <a:solidFill>
                  <a:srgbClr val="0070C0"/>
                </a:solidFill>
              </a:rPr>
              <a:t>Физическая активность летом</a:t>
            </a:r>
            <a:br>
              <a:rPr lang="ru-RU" b="1" dirty="0">
                <a:solidFill>
                  <a:srgbClr val="0070C0"/>
                </a:solidFill>
              </a:rPr>
            </a:br>
            <a:endParaRPr lang="ru-RU" b="1" dirty="0">
              <a:solidFill>
                <a:srgbClr val="0070C0"/>
              </a:solidFill>
            </a:endParaRPr>
          </a:p>
        </p:txBody>
      </p:sp>
      <p:sp>
        <p:nvSpPr>
          <p:cNvPr id="5" name="Прямоугольник 4">
            <a:extLst>
              <a:ext uri="{FF2B5EF4-FFF2-40B4-BE49-F238E27FC236}">
                <a16:creationId xmlns:a16="http://schemas.microsoft.com/office/drawing/2014/main" id="{ADA0B250-381B-4B20-AD69-1C24FA5E6AAA}"/>
              </a:ext>
            </a:extLst>
          </p:cNvPr>
          <p:cNvSpPr/>
          <p:nvPr/>
        </p:nvSpPr>
        <p:spPr>
          <a:xfrm>
            <a:off x="277092" y="935184"/>
            <a:ext cx="10861963" cy="646331"/>
          </a:xfrm>
          <a:prstGeom prst="rect">
            <a:avLst/>
          </a:prstGeom>
        </p:spPr>
        <p:txBody>
          <a:bodyPr wrap="square">
            <a:spAutoFit/>
          </a:bodyPr>
          <a:lstStyle/>
          <a:p>
            <a:r>
              <a:rPr lang="ru-RU" b="1" dirty="0"/>
              <a:t>     </a:t>
            </a:r>
          </a:p>
          <a:p>
            <a:pPr algn="ctr"/>
            <a:r>
              <a:rPr lang="ru-RU" b="1" dirty="0"/>
              <a:t> </a:t>
            </a:r>
            <a:endParaRPr lang="ru-RU" dirty="0"/>
          </a:p>
        </p:txBody>
      </p:sp>
      <p:sp>
        <p:nvSpPr>
          <p:cNvPr id="3" name="Прямоугольник 2">
            <a:extLst>
              <a:ext uri="{FF2B5EF4-FFF2-40B4-BE49-F238E27FC236}">
                <a16:creationId xmlns:a16="http://schemas.microsoft.com/office/drawing/2014/main" id="{7E45DFF2-5456-43E2-9336-B10A0679DEF9}"/>
              </a:ext>
            </a:extLst>
          </p:cNvPr>
          <p:cNvSpPr/>
          <p:nvPr/>
        </p:nvSpPr>
        <p:spPr>
          <a:xfrm>
            <a:off x="900546" y="4351502"/>
            <a:ext cx="6414655" cy="369332"/>
          </a:xfrm>
          <a:prstGeom prst="rect">
            <a:avLst/>
          </a:prstGeom>
        </p:spPr>
        <p:txBody>
          <a:bodyPr wrap="square">
            <a:spAutoFit/>
          </a:bodyPr>
          <a:lstStyle/>
          <a:p>
            <a:endParaRPr lang="ru-RU" b="1" dirty="0"/>
          </a:p>
        </p:txBody>
      </p:sp>
      <p:sp>
        <p:nvSpPr>
          <p:cNvPr id="7" name="Содержимое 6"/>
          <p:cNvSpPr>
            <a:spLocks noGrp="1"/>
          </p:cNvSpPr>
          <p:nvPr>
            <p:ph idx="1"/>
          </p:nvPr>
        </p:nvSpPr>
        <p:spPr>
          <a:xfrm>
            <a:off x="478367" y="855134"/>
            <a:ext cx="11235267" cy="5321829"/>
          </a:xfrm>
        </p:spPr>
        <p:txBody>
          <a:bodyPr>
            <a:normAutofit fontScale="77500" lnSpcReduction="20000"/>
          </a:bodyPr>
          <a:lstStyle/>
          <a:p>
            <a:pPr lvl="0"/>
            <a:r>
              <a:rPr lang="ru-RU" b="1" dirty="0">
                <a:solidFill>
                  <a:srgbClr val="0070C0"/>
                </a:solidFill>
              </a:rPr>
              <a:t>Велоспорт.</a:t>
            </a:r>
            <a:r>
              <a:rPr lang="ru-RU" dirty="0">
                <a:solidFill>
                  <a:srgbClr val="0070C0"/>
                </a:solidFill>
              </a:rPr>
              <a:t> </a:t>
            </a:r>
            <a:r>
              <a:rPr lang="ru-RU" dirty="0" err="1">
                <a:solidFill>
                  <a:srgbClr val="0070C0"/>
                </a:solidFill>
              </a:rPr>
              <a:t>Велопрогулки</a:t>
            </a:r>
            <a:r>
              <a:rPr lang="ru-RU" dirty="0">
                <a:solidFill>
                  <a:srgbClr val="0070C0"/>
                </a:solidFill>
              </a:rPr>
              <a:t> относятся к </a:t>
            </a:r>
            <a:r>
              <a:rPr lang="ru-RU" dirty="0" err="1">
                <a:solidFill>
                  <a:srgbClr val="0070C0"/>
                </a:solidFill>
              </a:rPr>
              <a:t>кардиотренировкам</a:t>
            </a:r>
            <a:r>
              <a:rPr lang="ru-RU" dirty="0">
                <a:solidFill>
                  <a:srgbClr val="0070C0"/>
                </a:solidFill>
              </a:rPr>
              <a:t>, которые укрепляют мышцы, помогают здоровью сердца и улучшают вентиляцию легких. Наибольшую пользу принесут поездки по пересеченной местности с природными спусками и подъемами. Если возможности выбраться за город нет, то можно отправиться на поиски аренды велосипедов в ближайший парк. Кроме того, за последнее время появилось множество точек с прокатом в самом городе. Главное помнить о правилах дорожного движения и по возможности не ездить близ дорог — продолжительное вдыхание выхлопных газов не только не улучшит, но и вероятно ухудшит ваше здоровье</a:t>
            </a:r>
          </a:p>
          <a:p>
            <a:pPr lvl="0"/>
            <a:r>
              <a:rPr lang="ru-RU" b="1" dirty="0" err="1">
                <a:solidFill>
                  <a:srgbClr val="0070C0"/>
                </a:solidFill>
              </a:rPr>
              <a:t>Зумба</a:t>
            </a:r>
            <a:r>
              <a:rPr lang="ru-RU" b="1" dirty="0">
                <a:solidFill>
                  <a:srgbClr val="0070C0"/>
                </a:solidFill>
              </a:rPr>
              <a:t>.</a:t>
            </a:r>
            <a:r>
              <a:rPr lang="ru-RU" dirty="0">
                <a:solidFill>
                  <a:srgbClr val="0070C0"/>
                </a:solidFill>
              </a:rPr>
              <a:t> Веселый танец, исполняемый под латиноамериканские ритмы. Не требует специальной подготовки, подходит мужчинам и женщинам, взрослым и подросткам. Этот вид физической активности эффективен для похудения, гармонизации </a:t>
            </a:r>
            <a:r>
              <a:rPr lang="ru-RU" dirty="0" err="1">
                <a:solidFill>
                  <a:srgbClr val="0070C0"/>
                </a:solidFill>
              </a:rPr>
              <a:t>психоэмоционального</a:t>
            </a:r>
            <a:r>
              <a:rPr lang="ru-RU" dirty="0">
                <a:solidFill>
                  <a:srgbClr val="0070C0"/>
                </a:solidFill>
              </a:rPr>
              <a:t> состояния</a:t>
            </a:r>
          </a:p>
          <a:p>
            <a:pPr lvl="0"/>
            <a:r>
              <a:rPr lang="ru-RU" b="1" dirty="0">
                <a:solidFill>
                  <a:srgbClr val="0070C0"/>
                </a:solidFill>
              </a:rPr>
              <a:t>Волейбол, футбол. </a:t>
            </a:r>
            <a:r>
              <a:rPr lang="ru-RU" dirty="0">
                <a:solidFill>
                  <a:srgbClr val="0070C0"/>
                </a:solidFill>
              </a:rPr>
              <a:t>Это одни из самых популярных видов физической активности летом. Поиграть с мячом многие любят на природе во время отдыха. Если у вас есть желание научиться профессиональной игре, то лучше всего это делать с тренером</a:t>
            </a:r>
          </a:p>
          <a:p>
            <a:pPr lvl="0"/>
            <a:r>
              <a:rPr lang="ru-RU" dirty="0">
                <a:solidFill>
                  <a:srgbClr val="0070C0"/>
                </a:solidFill>
              </a:rPr>
              <a:t> </a:t>
            </a:r>
            <a:r>
              <a:rPr lang="ru-RU" b="1" dirty="0">
                <a:solidFill>
                  <a:srgbClr val="0070C0"/>
                </a:solidFill>
              </a:rPr>
              <a:t>Спортивная ходьба. </a:t>
            </a:r>
            <a:r>
              <a:rPr lang="ru-RU" dirty="0">
                <a:solidFill>
                  <a:srgbClr val="0070C0"/>
                </a:solidFill>
              </a:rPr>
              <a:t>Спортивная ходьба помогает сжигать калории, а вместе с ними и лишние килограммы, повышает выносливость и укрепляет мышечные ткани. Помимо самостоятельной тренировки, спортивная ходьба может носить и прикладной характер. Ее легко совмещать с другими видами физической активности, чередовать с бегом, плаванием или ездой на велосипеде.</a:t>
            </a:r>
          </a:p>
          <a:p>
            <a:endParaRPr lang="ru-RU" dirty="0">
              <a:solidFill>
                <a:schemeClr val="accent4">
                  <a:lumMod val="50000"/>
                </a:schemeClr>
              </a:solidFill>
            </a:endParaRPr>
          </a:p>
        </p:txBody>
      </p:sp>
    </p:spTree>
    <p:extLst>
      <p:ext uri="{BB962C8B-B14F-4D97-AF65-F5344CB8AC3E}">
        <p14:creationId xmlns:p14="http://schemas.microsoft.com/office/powerpoint/2010/main" val="37749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DA5FD9F2-C0A3-4690-B430-65B7843E6B82}"/>
              </a:ext>
            </a:extLst>
          </p:cNvPr>
          <p:cNvSpPr>
            <a:spLocks noGrp="1"/>
          </p:cNvSpPr>
          <p:nvPr>
            <p:ph idx="1"/>
          </p:nvPr>
        </p:nvSpPr>
        <p:spPr>
          <a:xfrm>
            <a:off x="381385" y="1787917"/>
            <a:ext cx="11332248" cy="4846926"/>
          </a:xfrm>
        </p:spPr>
        <p:txBody>
          <a:bodyPr>
            <a:normAutofit/>
          </a:bodyPr>
          <a:lstStyle/>
          <a:p>
            <a:pPr marL="0">
              <a:buNone/>
            </a:pPr>
            <a:r>
              <a:rPr lang="ru-RU" dirty="0">
                <a:solidFill>
                  <a:srgbClr val="FFFFFF"/>
                </a:solidFill>
                <a:latin typeface="Arial"/>
              </a:rPr>
              <a:t>.</a:t>
            </a:r>
          </a:p>
        </p:txBody>
      </p:sp>
      <p:sp>
        <p:nvSpPr>
          <p:cNvPr id="4" name="Прямоугольник 3"/>
          <p:cNvSpPr/>
          <p:nvPr/>
        </p:nvSpPr>
        <p:spPr>
          <a:xfrm>
            <a:off x="381386" y="352698"/>
            <a:ext cx="11429229" cy="523220"/>
          </a:xfrm>
          <a:prstGeom prst="rect">
            <a:avLst/>
          </a:prstGeom>
        </p:spPr>
        <p:txBody>
          <a:bodyPr wrap="square">
            <a:spAutoFit/>
          </a:bodyPr>
          <a:lstStyle/>
          <a:p>
            <a:pPr algn="ctr"/>
            <a:r>
              <a:rPr lang="ru-RU" sz="2800" dirty="0">
                <a:solidFill>
                  <a:srgbClr val="0070C0"/>
                </a:solidFill>
                <a:latin typeface="Arial" panose="020B0604020202020204" pitchFamily="34" charset="0"/>
                <a:cs typeface="Arial" panose="020B0604020202020204" pitchFamily="34" charset="0"/>
              </a:rPr>
              <a:t>Рекомендации по ФА для здоровых людей</a:t>
            </a:r>
          </a:p>
        </p:txBody>
      </p:sp>
      <p:sp>
        <p:nvSpPr>
          <p:cNvPr id="7" name="Прямоугольник 6"/>
          <p:cNvSpPr/>
          <p:nvPr/>
        </p:nvSpPr>
        <p:spPr>
          <a:xfrm>
            <a:off x="662799" y="2049174"/>
            <a:ext cx="5916668" cy="2139047"/>
          </a:xfrm>
          <a:prstGeom prst="rect">
            <a:avLst/>
          </a:prstGeom>
        </p:spPr>
        <p:txBody>
          <a:bodyPr wrap="square">
            <a:spAutoFit/>
          </a:bodyPr>
          <a:lstStyle/>
          <a:p>
            <a:pPr>
              <a:lnSpc>
                <a:spcPct val="100000"/>
              </a:lnSpc>
              <a:spcBef>
                <a:spcPts val="1000"/>
              </a:spcBef>
            </a:pPr>
            <a:r>
              <a:rPr lang="ru-RU" b="1" dirty="0">
                <a:solidFill>
                  <a:srgbClr val="0070C0"/>
                </a:solidFill>
              </a:rPr>
              <a:t>Здоровым лицам необходимо заниматься ФА:</a:t>
            </a:r>
          </a:p>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умеренной ФА не менее 150 минут в неделю (30 минут в день, 5 дней в неделю) </a:t>
            </a:r>
          </a:p>
          <a:p>
            <a:pPr marL="342900" indent="-342900" algn="ctr">
              <a:lnSpc>
                <a:spcPct val="100000"/>
              </a:lnSpc>
              <a:spcBef>
                <a:spcPts val="1000"/>
              </a:spcBef>
              <a:buClr>
                <a:srgbClr val="EE672F"/>
              </a:buClr>
            </a:pPr>
            <a:r>
              <a:rPr lang="ru-RU" b="1" dirty="0">
                <a:solidFill>
                  <a:srgbClr val="0070C0"/>
                </a:solidFill>
              </a:rPr>
              <a:t>или</a:t>
            </a:r>
          </a:p>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интенсивной ФА не менее 75 мин в неделю (15 минут в день, 5 дней в неделю).</a:t>
            </a: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861" r="38289"/>
          <a:stretch/>
        </p:blipFill>
        <p:spPr>
          <a:xfrm>
            <a:off x="6725517" y="1838740"/>
            <a:ext cx="4842068" cy="4045226"/>
          </a:xfrm>
          <a:prstGeom prst="roundRect">
            <a:avLst/>
          </a:prstGeom>
          <a:ln>
            <a:solidFill>
              <a:srgbClr val="0070C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56321" name="Rectangle 1"/>
          <p:cNvSpPr>
            <a:spLocks noChangeArrowheads="1"/>
          </p:cNvSpPr>
          <p:nvPr/>
        </p:nvSpPr>
        <p:spPr bwMode="auto">
          <a:xfrm rot="10800000" flipV="1">
            <a:off x="1357217" y="573339"/>
            <a:ext cx="9491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Низкая физическая активность (ФА), наряду с курением, избыточной массой тела, повышенным содержанием холестерина в крови и повышенным артериальным давлением, является независимыми, самостоятельным фактором риска развития заболеваний</a:t>
            </a:r>
            <a:endParaRPr kumimoji="0" lang="ru-RU" sz="2000" b="0" i="0" u="none" strike="noStrike" cap="none" normalizeH="0" baseline="0" dirty="0">
              <a:ln>
                <a:noFill/>
              </a:ln>
              <a:solidFill>
                <a:srgbClr val="0070C0"/>
              </a:solidFill>
              <a:effectLst/>
              <a:latin typeface="Arial" pitchFamily="34" charset="0"/>
              <a:cs typeface="Arial" pitchFamily="34" charset="0"/>
            </a:endParaRPr>
          </a:p>
        </p:txBody>
      </p:sp>
      <p:pic>
        <p:nvPicPr>
          <p:cNvPr id="56325" name="Picture 5" descr="https://cf2.ppt-online.org/files2/slide/p/P2qubnM6JxGlcU9j7gHtCf4vYswDIKohXFdSkAepQV/slide-11.jpg"/>
          <p:cNvPicPr>
            <a:picLocks noChangeAspect="1" noChangeArrowheads="1"/>
          </p:cNvPicPr>
          <p:nvPr/>
        </p:nvPicPr>
        <p:blipFill>
          <a:blip r:embed="rId3" cstate="print"/>
          <a:srcRect/>
          <a:stretch>
            <a:fillRect/>
          </a:stretch>
        </p:blipFill>
        <p:spPr bwMode="auto">
          <a:xfrm>
            <a:off x="1896533" y="2215690"/>
            <a:ext cx="8647288" cy="440750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55" y="572001"/>
            <a:ext cx="11715931" cy="642792"/>
          </a:xfrm>
        </p:spPr>
        <p:txBody>
          <a:bodyPr>
            <a:noAutofit/>
          </a:bodyPr>
          <a:lstStyle/>
          <a:p>
            <a:pPr algn="ctr"/>
            <a:r>
              <a:rPr lang="ru-RU" sz="3200" b="1" dirty="0">
                <a:solidFill>
                  <a:srgbClr val="0070C0"/>
                </a:solidFill>
              </a:rPr>
              <a:t>Лица, которым необходимо медицинское обследование для разрешения занятий интенсивной физической активностью</a:t>
            </a:r>
            <a:endParaRPr lang="ru-RU" sz="3200" b="1" dirty="0">
              <a:solidFill>
                <a:srgbClr val="0070C0"/>
              </a:solidFill>
              <a:latin typeface="+mn-lt"/>
            </a:endParaRPr>
          </a:p>
        </p:txBody>
      </p:sp>
      <p:sp>
        <p:nvSpPr>
          <p:cNvPr id="7" name="Прямоугольник 6"/>
          <p:cNvSpPr/>
          <p:nvPr/>
        </p:nvSpPr>
        <p:spPr>
          <a:xfrm>
            <a:off x="730022" y="2556588"/>
            <a:ext cx="6061165" cy="3416320"/>
          </a:xfrm>
          <a:prstGeom prst="rect">
            <a:avLst/>
          </a:prstGeom>
        </p:spPr>
        <p:txBody>
          <a:bodyPr wrap="square">
            <a:spAutoFit/>
          </a:bodyPr>
          <a:lstStyle/>
          <a:p>
            <a:pPr marL="342900" indent="-342900">
              <a:lnSpc>
                <a:spcPct val="100000"/>
              </a:lnSpc>
              <a:spcBef>
                <a:spcPts val="0"/>
              </a:spcBef>
              <a:buClr>
                <a:srgbClr val="EE672F"/>
              </a:buClr>
              <a:buFont typeface="Wingdings" panose="05000000000000000000" pitchFamily="2" charset="2"/>
              <a:buChar char="§"/>
            </a:pPr>
            <a:r>
              <a:rPr lang="ru-RU" dirty="0">
                <a:solidFill>
                  <a:srgbClr val="0070C0"/>
                </a:solidFill>
              </a:rPr>
              <a:t>Курящие</a:t>
            </a:r>
          </a:p>
          <a:p>
            <a:pPr marL="342900" indent="-342900">
              <a:lnSpc>
                <a:spcPct val="100000"/>
              </a:lnSpc>
              <a:spcBef>
                <a:spcPts val="0"/>
              </a:spcBef>
              <a:buClr>
                <a:srgbClr val="EE672F"/>
              </a:buClr>
              <a:buFont typeface="Wingdings" panose="05000000000000000000" pitchFamily="2" charset="2"/>
              <a:buChar char="§"/>
            </a:pPr>
            <a:r>
              <a:rPr lang="ru-RU" dirty="0">
                <a:solidFill>
                  <a:srgbClr val="0070C0"/>
                </a:solidFill>
              </a:rPr>
              <a:t>Лица, имеющие ССЗ в настоящее время</a:t>
            </a:r>
          </a:p>
          <a:p>
            <a:pPr marL="342900" indent="-342900">
              <a:lnSpc>
                <a:spcPct val="100000"/>
              </a:lnSpc>
              <a:spcBef>
                <a:spcPts val="0"/>
              </a:spcBef>
              <a:buClr>
                <a:srgbClr val="EE672F"/>
              </a:buClr>
              <a:buFont typeface="Wingdings" panose="05000000000000000000" pitchFamily="2" charset="2"/>
              <a:buChar char="§"/>
            </a:pPr>
            <a:r>
              <a:rPr lang="ru-RU" dirty="0">
                <a:solidFill>
                  <a:srgbClr val="0070C0"/>
                </a:solidFill>
              </a:rPr>
              <a:t>Лица, имеющие два или более из следующих факторов риска развития ИБС:</a:t>
            </a:r>
          </a:p>
          <a:p>
            <a:pPr marL="715963" indent="-358775">
              <a:lnSpc>
                <a:spcPct val="100000"/>
              </a:lnSpc>
              <a:spcBef>
                <a:spcPts val="0"/>
              </a:spcBef>
              <a:buClr>
                <a:srgbClr val="EE672F"/>
              </a:buClr>
              <a:buFont typeface="Arial" panose="020B0604020202020204" pitchFamily="34" charset="0"/>
              <a:buChar char="•"/>
            </a:pPr>
            <a:r>
              <a:rPr lang="ru-RU" dirty="0">
                <a:solidFill>
                  <a:srgbClr val="0070C0"/>
                </a:solidFill>
              </a:rPr>
              <a:t>АГ</a:t>
            </a:r>
          </a:p>
          <a:p>
            <a:pPr marL="715963" indent="-358775">
              <a:lnSpc>
                <a:spcPct val="100000"/>
              </a:lnSpc>
              <a:spcBef>
                <a:spcPts val="0"/>
              </a:spcBef>
              <a:buClr>
                <a:srgbClr val="EE672F"/>
              </a:buClr>
              <a:buFont typeface="Arial" panose="020B0604020202020204" pitchFamily="34" charset="0"/>
              <a:buChar char="•"/>
            </a:pPr>
            <a:r>
              <a:rPr lang="ru-RU" dirty="0">
                <a:solidFill>
                  <a:srgbClr val="0070C0"/>
                </a:solidFill>
              </a:rPr>
              <a:t>Повышенный уровень </a:t>
            </a:r>
          </a:p>
          <a:p>
            <a:pPr marL="715963">
              <a:lnSpc>
                <a:spcPct val="100000"/>
              </a:lnSpc>
              <a:spcBef>
                <a:spcPts val="0"/>
              </a:spcBef>
              <a:buClr>
                <a:srgbClr val="EE672F"/>
              </a:buClr>
            </a:pPr>
            <a:r>
              <a:rPr lang="ru-RU" dirty="0">
                <a:solidFill>
                  <a:srgbClr val="0070C0"/>
                </a:solidFill>
              </a:rPr>
              <a:t>холестерина</a:t>
            </a:r>
          </a:p>
          <a:p>
            <a:pPr marL="715963" indent="-358775">
              <a:lnSpc>
                <a:spcPct val="100000"/>
              </a:lnSpc>
              <a:spcBef>
                <a:spcPts val="0"/>
              </a:spcBef>
              <a:buClr>
                <a:srgbClr val="EE672F"/>
              </a:buClr>
              <a:buFont typeface="Arial" panose="020B0604020202020204" pitchFamily="34" charset="0"/>
              <a:buChar char="•"/>
            </a:pPr>
            <a:r>
              <a:rPr lang="ru-RU" dirty="0">
                <a:solidFill>
                  <a:srgbClr val="0070C0"/>
                </a:solidFill>
              </a:rPr>
              <a:t>Семейный анамнез ССЗ</a:t>
            </a:r>
          </a:p>
          <a:p>
            <a:pPr marL="715963" indent="-358775">
              <a:lnSpc>
                <a:spcPct val="100000"/>
              </a:lnSpc>
              <a:spcBef>
                <a:spcPts val="0"/>
              </a:spcBef>
              <a:buClr>
                <a:srgbClr val="EE672F"/>
              </a:buClr>
              <a:buFont typeface="Arial" panose="020B0604020202020204" pitchFamily="34" charset="0"/>
              <a:buChar char="•"/>
            </a:pPr>
            <a:r>
              <a:rPr lang="ru-RU" dirty="0">
                <a:solidFill>
                  <a:srgbClr val="0070C0"/>
                </a:solidFill>
              </a:rPr>
              <a:t>Сахарный диабет</a:t>
            </a:r>
          </a:p>
          <a:p>
            <a:pPr marL="715963" indent="-358775">
              <a:lnSpc>
                <a:spcPct val="100000"/>
              </a:lnSpc>
              <a:spcBef>
                <a:spcPts val="0"/>
              </a:spcBef>
              <a:buClr>
                <a:srgbClr val="EE672F"/>
              </a:buClr>
              <a:buFont typeface="Arial" panose="020B0604020202020204" pitchFamily="34" charset="0"/>
              <a:buChar char="•"/>
            </a:pPr>
            <a:r>
              <a:rPr lang="ru-RU" dirty="0">
                <a:solidFill>
                  <a:srgbClr val="0070C0"/>
                </a:solidFill>
              </a:rPr>
              <a:t>Ожирение</a:t>
            </a:r>
          </a:p>
          <a:p>
            <a:pPr marL="342900" indent="-342900">
              <a:lnSpc>
                <a:spcPct val="100000"/>
              </a:lnSpc>
              <a:spcBef>
                <a:spcPts val="0"/>
              </a:spcBef>
              <a:buClr>
                <a:srgbClr val="EE672F"/>
              </a:buClr>
              <a:buFont typeface="Wingdings" panose="05000000000000000000" pitchFamily="2" charset="2"/>
              <a:buChar char="§"/>
            </a:pPr>
            <a:r>
              <a:rPr lang="ru-RU" dirty="0">
                <a:solidFill>
                  <a:srgbClr val="0070C0"/>
                </a:solidFill>
              </a:rPr>
              <a:t>Мужчины старше 40 лет</a:t>
            </a:r>
          </a:p>
          <a:p>
            <a:pPr marL="342900" indent="-342900">
              <a:lnSpc>
                <a:spcPct val="100000"/>
              </a:lnSpc>
              <a:spcBef>
                <a:spcPts val="0"/>
              </a:spcBef>
              <a:buClr>
                <a:srgbClr val="EE672F"/>
              </a:buClr>
              <a:buFont typeface="Wingdings" panose="05000000000000000000" pitchFamily="2" charset="2"/>
              <a:buChar char="§"/>
            </a:pPr>
            <a:r>
              <a:rPr lang="ru-RU" dirty="0">
                <a:solidFill>
                  <a:srgbClr val="0070C0"/>
                </a:solidFill>
              </a:rPr>
              <a:t>Женщины старше 50 лет</a:t>
            </a:r>
          </a:p>
        </p:txBody>
      </p:sp>
      <p:pic>
        <p:nvPicPr>
          <p:cNvPr id="8" name="Рисунок 7"/>
          <p:cNvPicPr>
            <a:picLocks noChangeAspect="1"/>
          </p:cNvPicPr>
          <p:nvPr/>
        </p:nvPicPr>
        <p:blipFill rotWithShape="1">
          <a:blip r:embed="rId3" cstate="print"/>
          <a:srcRect l="13142" r="6667"/>
          <a:stretch/>
        </p:blipFill>
        <p:spPr>
          <a:xfrm>
            <a:off x="6944139" y="2953070"/>
            <a:ext cx="4623445" cy="2998015"/>
          </a:xfrm>
          <a:prstGeom prst="roundRect">
            <a:avLst/>
          </a:prstGeom>
          <a:ln>
            <a:solidFill>
              <a:srgbClr val="0070C0"/>
            </a:solidFill>
          </a:ln>
        </p:spPr>
      </p:pic>
    </p:spTree>
    <p:extLst>
      <p:ext uri="{BB962C8B-B14F-4D97-AF65-F5344CB8AC3E}">
        <p14:creationId xmlns:p14="http://schemas.microsoft.com/office/powerpoint/2010/main" val="158022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648" y="-3935"/>
            <a:ext cx="11181864" cy="888222"/>
          </a:xfrm>
        </p:spPr>
        <p:txBody>
          <a:bodyPr>
            <a:noAutofit/>
          </a:bodyPr>
          <a:lstStyle/>
          <a:p>
            <a:pPr algn="ctr"/>
            <a:r>
              <a:rPr lang="ru-RU" sz="2400" b="1" dirty="0">
                <a:solidFill>
                  <a:srgbClr val="0070C0"/>
                </a:solidFill>
              </a:rPr>
              <a:t>Рекомендации по ФА для пациентов с избыточной массой тела и ожирением</a:t>
            </a:r>
            <a:endParaRPr lang="ru-RU" sz="2400" b="1" dirty="0">
              <a:solidFill>
                <a:srgbClr val="0070C0"/>
              </a:solidFill>
              <a:latin typeface="+mn-lt"/>
            </a:endParaRPr>
          </a:p>
        </p:txBody>
      </p:sp>
      <p:sp>
        <p:nvSpPr>
          <p:cNvPr id="4" name="Прямоугольник 3"/>
          <p:cNvSpPr/>
          <p:nvPr/>
        </p:nvSpPr>
        <p:spPr>
          <a:xfrm>
            <a:off x="452845" y="1318446"/>
            <a:ext cx="5846355" cy="2010807"/>
          </a:xfrm>
          <a:prstGeom prst="rect">
            <a:avLst/>
          </a:prstGeom>
        </p:spPr>
        <p:txBody>
          <a:bodyPr wrap="square">
            <a:spAutoFit/>
          </a:bodyPr>
          <a:lstStyle/>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Предпочтительна ФА низкой и умеренной интенсивности</a:t>
            </a:r>
          </a:p>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Необходимо начинать тренировки   медленно, по времени 5-10 минут одно занятие</a:t>
            </a:r>
          </a:p>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Далее продолжительность занятия должна увеличиваться</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918" y="3775532"/>
            <a:ext cx="5113847" cy="2668887"/>
          </a:xfrm>
          <a:prstGeom prst="roundRect">
            <a:avLst/>
          </a:prstGeom>
          <a:ln>
            <a:solidFill>
              <a:srgbClr val="0070C0"/>
            </a:solidFill>
          </a:ln>
        </p:spPr>
      </p:pic>
      <p:sp>
        <p:nvSpPr>
          <p:cNvPr id="5" name="Прямоугольник 4"/>
          <p:cNvSpPr/>
          <p:nvPr/>
        </p:nvSpPr>
        <p:spPr>
          <a:xfrm>
            <a:off x="6107290" y="1460217"/>
            <a:ext cx="5870223" cy="1328569"/>
          </a:xfrm>
          <a:prstGeom prst="rect">
            <a:avLst/>
          </a:prstGeom>
        </p:spPr>
        <p:txBody>
          <a:bodyPr wrap="square">
            <a:spAutoFit/>
          </a:bodyPr>
          <a:lstStyle/>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Если снижение веса является основной целью, то следует поощрять ежедневную аэробную активность. </a:t>
            </a:r>
          </a:p>
          <a:p>
            <a:pPr marL="342900" indent="-342900">
              <a:lnSpc>
                <a:spcPct val="100000"/>
              </a:lnSpc>
              <a:spcBef>
                <a:spcPts val="1000"/>
              </a:spcBef>
              <a:buClr>
                <a:srgbClr val="EE672F"/>
              </a:buClr>
              <a:buFont typeface="Wingdings" panose="05000000000000000000" pitchFamily="2" charset="2"/>
              <a:buChar char="§"/>
            </a:pPr>
            <a:r>
              <a:rPr lang="ru-RU" dirty="0">
                <a:solidFill>
                  <a:srgbClr val="0070C0"/>
                </a:solidFill>
              </a:rPr>
              <a:t>Для поддержания массы тела рекомендуется ФА умеренной интенсивности более 300 минут в неделю</a:t>
            </a:r>
          </a:p>
        </p:txBody>
      </p:sp>
    </p:spTree>
    <p:extLst>
      <p:ext uri="{BB962C8B-B14F-4D97-AF65-F5344CB8AC3E}">
        <p14:creationId xmlns:p14="http://schemas.microsoft.com/office/powerpoint/2010/main" val="158022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DE37A25-2E93-F5E6-FA5F-6BB0080B2D52}"/>
              </a:ext>
            </a:extLst>
          </p:cNvPr>
          <p:cNvSpPr/>
          <p:nvPr/>
        </p:nvSpPr>
        <p:spPr>
          <a:xfrm>
            <a:off x="-9401" y="4403324"/>
            <a:ext cx="12201401" cy="245467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692312A-04C4-4AF6-B707-F47D3CDFACAA}"/>
              </a:ext>
            </a:extLst>
          </p:cNvPr>
          <p:cNvSpPr>
            <a:spLocks noGrp="1"/>
          </p:cNvSpPr>
          <p:nvPr>
            <p:ph idx="1"/>
          </p:nvPr>
        </p:nvSpPr>
        <p:spPr>
          <a:xfrm>
            <a:off x="925363" y="4856784"/>
            <a:ext cx="4898415" cy="1766658"/>
          </a:xfrm>
        </p:spPr>
        <p:txBody>
          <a:bodyPr>
            <a:noAutofit/>
          </a:bodyPr>
          <a:lstStyle/>
          <a:p>
            <a:pPr marL="0" indent="0" algn="just">
              <a:lnSpc>
                <a:spcPct val="120000"/>
              </a:lnSpc>
              <a:buNone/>
            </a:pPr>
            <a:r>
              <a:rPr lang="ru-RU" sz="2000" b="1" dirty="0">
                <a:solidFill>
                  <a:srgbClr val="014B92"/>
                </a:solidFill>
                <a:latin typeface="Arial" panose="020B0604020202020204" pitchFamily="34" charset="0"/>
                <a:cs typeface="Arial" panose="020B0604020202020204" pitchFamily="34" charset="0"/>
              </a:rPr>
              <a:t>Зарегистрируйтесь на сайте</a:t>
            </a:r>
            <a:r>
              <a:rPr lang="en-US" sz="2000" b="1" dirty="0">
                <a:solidFill>
                  <a:srgbClr val="014B92"/>
                </a:solidFill>
                <a:latin typeface="Arial" panose="020B0604020202020204" pitchFamily="34" charset="0"/>
                <a:cs typeface="Arial" panose="020B0604020202020204" pitchFamily="34" charset="0"/>
              </a:rPr>
              <a:t> TAKZDOROVO.RU </a:t>
            </a:r>
            <a:r>
              <a:rPr lang="ru-RU" sz="2000" b="1" dirty="0">
                <a:solidFill>
                  <a:srgbClr val="014B92"/>
                </a:solidFill>
                <a:latin typeface="Arial" panose="020B0604020202020204" pitchFamily="34" charset="0"/>
                <a:cs typeface="Arial" panose="020B0604020202020204" pitchFamily="34" charset="0"/>
              </a:rPr>
              <a:t> и получите доступ ко всем сервисам сайта</a:t>
            </a:r>
          </a:p>
        </p:txBody>
      </p:sp>
      <p:pic>
        <p:nvPicPr>
          <p:cNvPr id="16" name="Рисунок 15" descr="Изображение выглядит как текст, логотип, Шрифт, Графика&#10;&#10;Автоматически созданное описание">
            <a:extLst>
              <a:ext uri="{FF2B5EF4-FFF2-40B4-BE49-F238E27FC236}">
                <a16:creationId xmlns:a16="http://schemas.microsoft.com/office/drawing/2014/main" id="{B12BEF0D-9015-9C38-7C7A-617020498B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14" t="31540" r="18103" b="31346"/>
          <a:stretch/>
        </p:blipFill>
        <p:spPr>
          <a:xfrm>
            <a:off x="3971108" y="5980734"/>
            <a:ext cx="2395825" cy="827012"/>
          </a:xfrm>
          <a:prstGeom prst="rect">
            <a:avLst/>
          </a:prstGeom>
        </p:spPr>
      </p:pic>
      <p:pic>
        <p:nvPicPr>
          <p:cNvPr id="7" name="Рисунок 6">
            <a:extLst>
              <a:ext uri="{FF2B5EF4-FFF2-40B4-BE49-F238E27FC236}">
                <a16:creationId xmlns:a16="http://schemas.microsoft.com/office/drawing/2014/main" id="{BF43B9E8-6AC6-7B8D-E31F-F80A04D1C881}"/>
              </a:ext>
            </a:extLst>
          </p:cNvPr>
          <p:cNvPicPr>
            <a:picLocks noChangeAspect="1"/>
          </p:cNvPicPr>
          <p:nvPr/>
        </p:nvPicPr>
        <p:blipFill>
          <a:blip r:embed="rId3" cstate="print"/>
          <a:stretch>
            <a:fillRect/>
          </a:stretch>
        </p:blipFill>
        <p:spPr>
          <a:xfrm>
            <a:off x="2207853" y="137416"/>
            <a:ext cx="2868849" cy="756665"/>
          </a:xfrm>
          <a:prstGeom prst="rect">
            <a:avLst/>
          </a:prstGeom>
        </p:spPr>
      </p:pic>
      <p:pic>
        <p:nvPicPr>
          <p:cNvPr id="13" name="Рисунок 12">
            <a:extLst>
              <a:ext uri="{FF2B5EF4-FFF2-40B4-BE49-F238E27FC236}">
                <a16:creationId xmlns:a16="http://schemas.microsoft.com/office/drawing/2014/main" id="{66E0D0A5-CC90-5970-3ACF-A5FC5CFDD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82"/>
          <a:stretch/>
        </p:blipFill>
        <p:spPr>
          <a:xfrm>
            <a:off x="6366935" y="-1"/>
            <a:ext cx="5825067" cy="6858001"/>
          </a:xfrm>
          <a:prstGeom prst="rect">
            <a:avLst/>
          </a:prstGeom>
        </p:spPr>
      </p:pic>
      <p:pic>
        <p:nvPicPr>
          <p:cNvPr id="2" name="Рисунок 1">
            <a:extLst>
              <a:ext uri="{FF2B5EF4-FFF2-40B4-BE49-F238E27FC236}">
                <a16:creationId xmlns:a16="http://schemas.microsoft.com/office/drawing/2014/main" id="{5152816D-1C2A-4D41-AC86-B75AF02EF5C0}"/>
              </a:ext>
            </a:extLst>
          </p:cNvPr>
          <p:cNvPicPr>
            <a:picLocks noChangeAspect="1"/>
          </p:cNvPicPr>
          <p:nvPr/>
        </p:nvPicPr>
        <p:blipFill>
          <a:blip r:embed="rId5" cstate="print"/>
          <a:stretch>
            <a:fillRect/>
          </a:stretch>
        </p:blipFill>
        <p:spPr>
          <a:xfrm>
            <a:off x="1149897" y="1041016"/>
            <a:ext cx="4449341" cy="613048"/>
          </a:xfrm>
          <a:prstGeom prst="rect">
            <a:avLst/>
          </a:prstGeom>
        </p:spPr>
      </p:pic>
      <p:pic>
        <p:nvPicPr>
          <p:cNvPr id="5" name="Рисунок 4">
            <a:extLst>
              <a:ext uri="{FF2B5EF4-FFF2-40B4-BE49-F238E27FC236}">
                <a16:creationId xmlns:a16="http://schemas.microsoft.com/office/drawing/2014/main" id="{B57C2E7F-7BB3-4F24-9453-FC042A15D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3634" y="2061907"/>
            <a:ext cx="2578100" cy="1933575"/>
          </a:xfrm>
          <a:prstGeom prst="rect">
            <a:avLst/>
          </a:prstGeom>
        </p:spPr>
      </p:pic>
    </p:spTree>
    <p:extLst>
      <p:ext uri="{BB962C8B-B14F-4D97-AF65-F5344CB8AC3E}">
        <p14:creationId xmlns:p14="http://schemas.microsoft.com/office/powerpoint/2010/main" val="400944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3073" name="Rectangle 1"/>
          <p:cNvSpPr>
            <a:spLocks noChangeArrowheads="1"/>
          </p:cNvSpPr>
          <p:nvPr/>
        </p:nvSpPr>
        <p:spPr bwMode="auto">
          <a:xfrm>
            <a:off x="395109" y="520111"/>
            <a:ext cx="103406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ru-RU"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Низкая ФА увеличивает риск развития: </a:t>
            </a:r>
            <a:endParaRPr kumimoji="0" lang="ru-RU" sz="2000" b="0" i="0" u="none" strike="noStrike" cap="none" normalizeH="0" baseline="0" dirty="0">
              <a:ln>
                <a:noFill/>
              </a:ln>
              <a:solidFill>
                <a:srgbClr val="0070C0"/>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000000"/>
              </a:buClr>
              <a:buSzPct val="100000"/>
              <a:buFontTx/>
              <a:buChar char=""/>
              <a:tabLst/>
            </a:pPr>
            <a:r>
              <a:rPr kumimoji="0" lang="en-US" sz="20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Ишемической</a:t>
            </a:r>
            <a:r>
              <a:rPr kumimoji="0" lang="en-US"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болезни</a:t>
            </a:r>
            <a:r>
              <a:rPr kumimoji="0" lang="en-US"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сердца</a:t>
            </a:r>
            <a:r>
              <a:rPr kumimoji="0" lang="en-US"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на</a:t>
            </a:r>
            <a:r>
              <a:rPr kumimoji="0" lang="en-US"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 30%; </a:t>
            </a:r>
            <a:endParaRPr kumimoji="0" lang="ru-RU" sz="2000" b="0" i="0" u="none" strike="noStrike" cap="none" normalizeH="0" baseline="0" dirty="0">
              <a:ln>
                <a:noFill/>
              </a:ln>
              <a:solidFill>
                <a:srgbClr val="0070C0"/>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000000"/>
              </a:buClr>
              <a:buSzPct val="100000"/>
              <a:buFontTx/>
              <a:buChar char=""/>
              <a:tabLst/>
            </a:pPr>
            <a:r>
              <a:rPr kumimoji="0" lang="ru-RU"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Сахарного диабета </a:t>
            </a:r>
            <a:r>
              <a:rPr kumimoji="0" lang="en-US"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II</a:t>
            </a:r>
            <a:r>
              <a:rPr kumimoji="0" lang="ru-RU"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 типа на 27%; </a:t>
            </a:r>
            <a:endParaRPr kumimoji="0" lang="ru-RU" sz="2000" b="0" i="0" u="none" strike="noStrike" cap="none" normalizeH="0" baseline="0" dirty="0">
              <a:ln>
                <a:noFill/>
              </a:ln>
              <a:solidFill>
                <a:srgbClr val="0070C0"/>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000000"/>
              </a:buClr>
              <a:buSzPct val="100000"/>
              <a:buFontTx/>
              <a:buChar char=""/>
              <a:tabLst/>
            </a:pPr>
            <a:r>
              <a:rPr kumimoji="0" lang="ru-RU" sz="2000" b="0" i="0" u="none" strike="noStrike" cap="none" normalizeH="0" baseline="0" dirty="0">
                <a:ln>
                  <a:noFill/>
                </a:ln>
                <a:solidFill>
                  <a:srgbClr val="0070C0"/>
                </a:solidFill>
                <a:effectLst/>
                <a:latin typeface="Arial" pitchFamily="34" charset="0"/>
                <a:ea typeface="Times New Roman" pitchFamily="18" charset="0"/>
                <a:cs typeface="Arial" pitchFamily="34" charset="0"/>
              </a:rPr>
              <a:t>Рака толстого кишечника и рака молочной железа на 21-25% </a:t>
            </a:r>
            <a:endParaRPr kumimoji="0" lang="ru-RU" sz="2000" b="0" i="0" u="none" strike="noStrike" cap="none" normalizeH="0" baseline="0" dirty="0">
              <a:ln>
                <a:noFill/>
              </a:ln>
              <a:solidFill>
                <a:srgbClr val="0070C0"/>
              </a:solidFill>
              <a:effectLst/>
              <a:latin typeface="Arial" pitchFamily="34" charset="0"/>
              <a:cs typeface="Arial" pitchFamily="34" charset="0"/>
            </a:endParaRPr>
          </a:p>
        </p:txBody>
      </p:sp>
      <p:pic>
        <p:nvPicPr>
          <p:cNvPr id="3075" name="Picture 3" descr="https://apkvrn.ru/wp-content/uploads/b/0/3/b03a21daba1abbc8664a165024aaa254.jpeg"/>
          <p:cNvPicPr>
            <a:picLocks noChangeAspect="1" noChangeArrowheads="1"/>
          </p:cNvPicPr>
          <p:nvPr/>
        </p:nvPicPr>
        <p:blipFill>
          <a:blip r:embed="rId3" cstate="print"/>
          <a:srcRect/>
          <a:stretch>
            <a:fillRect/>
          </a:stretch>
        </p:blipFill>
        <p:spPr bwMode="auto">
          <a:xfrm>
            <a:off x="1185333" y="1981201"/>
            <a:ext cx="10126133" cy="4546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3025423" y="160868"/>
            <a:ext cx="6096000" cy="646331"/>
          </a:xfrm>
          <a:prstGeom prst="rect">
            <a:avLst/>
          </a:prstGeom>
        </p:spPr>
        <p:txBody>
          <a:bodyPr wrap="square">
            <a:spAutoFit/>
          </a:bodyPr>
          <a:lstStyle/>
          <a:p>
            <a:pPr algn="ctr"/>
            <a:r>
              <a:rPr lang="ru-RU" b="1" dirty="0">
                <a:solidFill>
                  <a:srgbClr val="FF0000"/>
                </a:solidFill>
                <a:ea typeface="Times New Roman" panose="02020603050405020304" pitchFamily="18" charset="0"/>
                <a:cs typeface="Times New Roman" panose="02020603050405020304" pitchFamily="18" charset="0"/>
              </a:rPr>
              <a:t>Чем опасна гиподинамия?</a:t>
            </a:r>
            <a:br>
              <a:rPr lang="ru-RU" sz="9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6" name="Прямоугольник 5"/>
          <p:cNvSpPr/>
          <p:nvPr/>
        </p:nvSpPr>
        <p:spPr>
          <a:xfrm>
            <a:off x="677334" y="524934"/>
            <a:ext cx="10690577" cy="2570960"/>
          </a:xfrm>
          <a:prstGeom prst="rect">
            <a:avLst/>
          </a:prstGeom>
        </p:spPr>
        <p:txBody>
          <a:bodyPr wrap="square">
            <a:spAutoFit/>
          </a:bodyPr>
          <a:lstStyle/>
          <a:p>
            <a:pPr marL="571500" indent="-342900" algn="just">
              <a:lnSpc>
                <a:spcPct val="12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Около 3,2 </a:t>
            </a:r>
            <a:r>
              <a:rPr lang="ru-RU" sz="1400" dirty="0" err="1">
                <a:solidFill>
                  <a:srgbClr val="0070C0"/>
                </a:solidFill>
                <a:latin typeface="Arial" pitchFamily="34" charset="0"/>
                <a:ea typeface="Times New Roman" panose="02020603050405020304" pitchFamily="18" charset="0"/>
                <a:cs typeface="Arial" pitchFamily="34" charset="0"/>
              </a:rPr>
              <a:t>млн</a:t>
            </a:r>
            <a:r>
              <a:rPr lang="ru-RU" sz="1400" dirty="0">
                <a:solidFill>
                  <a:srgbClr val="0070C0"/>
                </a:solidFill>
                <a:latin typeface="Arial" pitchFamily="34" charset="0"/>
                <a:ea typeface="Times New Roman" panose="02020603050405020304" pitchFamily="18" charset="0"/>
                <a:cs typeface="Arial" pitchFamily="34" charset="0"/>
              </a:rPr>
              <a:t> человек ежегодно умирают в результате недостаточной физической активности</a:t>
            </a:r>
            <a:endParaRPr lang="ru-RU" sz="1400" dirty="0">
              <a:solidFill>
                <a:srgbClr val="0070C0"/>
              </a:solidFill>
              <a:latin typeface="Arial" pitchFamily="34" charset="0"/>
              <a:ea typeface="Calibri" panose="020F0502020204030204" pitchFamily="34" charset="0"/>
              <a:cs typeface="Arial" pitchFamily="34" charset="0"/>
            </a:endParaRPr>
          </a:p>
          <a:p>
            <a:pPr marL="571500" indent="-342900" algn="just">
              <a:lnSpc>
                <a:spcPct val="12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По оценкам ВОЗ, именно гиподинамия – основная причина 21-25% случаев рака молочной железы и толстой кишки, 27% случаев диабета и 30% случаев ишемической болезни сердца</a:t>
            </a:r>
            <a:endParaRPr lang="ru-RU" sz="1400" dirty="0">
              <a:solidFill>
                <a:srgbClr val="0070C0"/>
              </a:solidFill>
              <a:latin typeface="Arial" pitchFamily="34" charset="0"/>
              <a:ea typeface="Calibri" panose="020F0502020204030204" pitchFamily="34" charset="0"/>
              <a:cs typeface="Arial" pitchFamily="34" charset="0"/>
            </a:endParaRPr>
          </a:p>
          <a:p>
            <a:pPr marL="571500" indent="-342900" algn="just">
              <a:lnSpc>
                <a:spcPct val="12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По некоторым оценкам, сейчас люди двигаются на 96% меньше, чем 100 лет назад</a:t>
            </a:r>
            <a:endParaRPr lang="ru-RU" sz="1400" dirty="0">
              <a:solidFill>
                <a:srgbClr val="0070C0"/>
              </a:solidFill>
              <a:latin typeface="Arial" pitchFamily="34" charset="0"/>
              <a:ea typeface="Calibri" panose="020F0502020204030204" pitchFamily="34" charset="0"/>
              <a:cs typeface="Arial" pitchFamily="34" charset="0"/>
            </a:endParaRPr>
          </a:p>
          <a:p>
            <a:pPr marL="571500" indent="-342900" algn="just">
              <a:lnSpc>
                <a:spcPct val="12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Свой вклад в развитие гиподинамии вносят телевизоры, компьютеры и мобильные телефоны: люди предпочитают «сидеть в сети» или играть в компьютерные игры, вместо того чтобы выйти на улицу и прогуляться</a:t>
            </a:r>
            <a:endParaRPr lang="ru-RU" sz="1400" dirty="0">
              <a:solidFill>
                <a:srgbClr val="0070C0"/>
              </a:solidFill>
              <a:latin typeface="Arial" pitchFamily="34" charset="0"/>
              <a:ea typeface="Calibri" panose="020F0502020204030204" pitchFamily="34" charset="0"/>
              <a:cs typeface="Arial" pitchFamily="34" charset="0"/>
            </a:endParaRPr>
          </a:p>
          <a:p>
            <a:pPr marL="571500" indent="-342900" algn="just">
              <a:lnSpc>
                <a:spcPct val="12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Сократить вредные последствия современного образа жизни поможет регулярная физическая активность – ходьба, бег, плавание, фитнес, йога, спортивные игры</a:t>
            </a:r>
            <a:endParaRPr lang="ru-RU" sz="1400" dirty="0">
              <a:solidFill>
                <a:srgbClr val="0070C0"/>
              </a:solidFill>
              <a:latin typeface="Arial" pitchFamily="34" charset="0"/>
              <a:ea typeface="Calibri" panose="020F0502020204030204" pitchFamily="34" charset="0"/>
              <a:cs typeface="Arial" pitchFamily="34" charset="0"/>
            </a:endParaRPr>
          </a:p>
        </p:txBody>
      </p:sp>
      <p:pic>
        <p:nvPicPr>
          <p:cNvPr id="7" name="Picture 2">
            <a:extLst>
              <a:ext uri="{FF2B5EF4-FFF2-40B4-BE49-F238E27FC236}">
                <a16:creationId xmlns:a16="http://schemas.microsoft.com/office/drawing/2014/main" id="{2FD34FEF-C8F3-583D-C865-A7AB9A9837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03" y="4372321"/>
            <a:ext cx="3422997" cy="17928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0037160-7E83-20C9-A4BC-89D71D89B4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344" y="4380501"/>
            <a:ext cx="3565704" cy="17828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463B1851-1EFA-B974-C759-2A6B39617F96}"/>
              </a:ext>
            </a:extLst>
          </p:cNvPr>
          <p:cNvPicPr>
            <a:picLocks noChangeAspect="1"/>
          </p:cNvPicPr>
          <p:nvPr/>
        </p:nvPicPr>
        <p:blipFill>
          <a:blip r:embed="rId5" cstate="print"/>
          <a:stretch>
            <a:fillRect/>
          </a:stretch>
        </p:blipFill>
        <p:spPr>
          <a:xfrm>
            <a:off x="7872063" y="4369827"/>
            <a:ext cx="4037716" cy="1810840"/>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3240476" y="423333"/>
            <a:ext cx="5982547" cy="369332"/>
          </a:xfrm>
          <a:prstGeom prst="rect">
            <a:avLst/>
          </a:prstGeom>
        </p:spPr>
        <p:txBody>
          <a:bodyPr wrap="square">
            <a:spAutoFit/>
          </a:bodyPr>
          <a:lstStyle/>
          <a:p>
            <a:pPr algn="ctr"/>
            <a:r>
              <a:rPr lang="ru-RU" b="1" dirty="0">
                <a:solidFill>
                  <a:srgbClr val="FF0000"/>
                </a:solidFill>
                <a:ea typeface="Times New Roman" panose="02020603050405020304" pitchFamily="18" charset="0"/>
                <a:cs typeface="Times New Roman" panose="02020603050405020304" pitchFamily="18" charset="0"/>
              </a:rPr>
              <a:t>Что такое физическая активность</a:t>
            </a:r>
            <a:endParaRPr lang="ru-RU" dirty="0"/>
          </a:p>
        </p:txBody>
      </p:sp>
      <p:sp>
        <p:nvSpPr>
          <p:cNvPr id="7" name="Прямоугольник 6"/>
          <p:cNvSpPr/>
          <p:nvPr/>
        </p:nvSpPr>
        <p:spPr>
          <a:xfrm>
            <a:off x="722489" y="787401"/>
            <a:ext cx="10871201" cy="2430409"/>
          </a:xfrm>
          <a:prstGeom prst="rect">
            <a:avLst/>
          </a:prstGeom>
        </p:spPr>
        <p:txBody>
          <a:bodyPr wrap="square">
            <a:spAutoFit/>
          </a:bodyPr>
          <a:lstStyle/>
          <a:p>
            <a:pPr marL="685800" indent="-457200" algn="just">
              <a:lnSpc>
                <a:spcPct val="11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Физическая активность – это движение тела, производимое скелетными мышцами, которое требует расхода энергии. Термин «физическая активность» относится к любым видам движений, в том числе во время отдыха, поездок и во время работы</a:t>
            </a:r>
            <a:endParaRPr lang="ru-RU" sz="1400" dirty="0">
              <a:solidFill>
                <a:srgbClr val="0070C0"/>
              </a:solidFill>
              <a:latin typeface="Arial" pitchFamily="34" charset="0"/>
              <a:ea typeface="Calibri" panose="020F0502020204030204" pitchFamily="34" charset="0"/>
              <a:cs typeface="Arial" pitchFamily="34" charset="0"/>
            </a:endParaRPr>
          </a:p>
          <a:p>
            <a:pPr marL="685800" indent="-457200" algn="just">
              <a:lnSpc>
                <a:spcPct val="11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К популярным видам физической активности относятся ходьба, езда на велосипеде, катание на коньках, занятия спортом, активный отдых и игры</a:t>
            </a:r>
            <a:endParaRPr lang="ru-RU" sz="1400" dirty="0">
              <a:solidFill>
                <a:srgbClr val="0070C0"/>
              </a:solidFill>
              <a:latin typeface="Arial" pitchFamily="34" charset="0"/>
              <a:ea typeface="Calibri" panose="020F0502020204030204" pitchFamily="34" charset="0"/>
              <a:cs typeface="Arial" pitchFamily="34" charset="0"/>
            </a:endParaRPr>
          </a:p>
          <a:p>
            <a:pPr marL="685800" indent="-457200" algn="just">
              <a:lnSpc>
                <a:spcPct val="110000"/>
              </a:lnSpc>
              <a:spcAft>
                <a:spcPts val="800"/>
              </a:spcAft>
              <a:buClr>
                <a:srgbClr val="FF0000"/>
              </a:buClr>
              <a:buFont typeface="Wingdings" panose="05000000000000000000" pitchFamily="2" charset="2"/>
              <a:buChar char="ü"/>
            </a:pPr>
            <a:r>
              <a:rPr lang="ru-RU" sz="1400" dirty="0">
                <a:solidFill>
                  <a:srgbClr val="0070C0"/>
                </a:solidFill>
                <a:latin typeface="Arial" pitchFamily="34" charset="0"/>
                <a:ea typeface="Times New Roman" panose="02020603050405020304" pitchFamily="18" charset="0"/>
                <a:cs typeface="Arial" pitchFamily="34" charset="0"/>
              </a:rPr>
              <a:t>Доказано, что регулярная физическая активность способствует профилактике развития хронических неинфекционных заболеваний (ХНИЗ): сердечно-сосудистых заболеваний, диабета, </a:t>
            </a:r>
            <a:r>
              <a:rPr lang="ru-RU" sz="1400" dirty="0" err="1">
                <a:solidFill>
                  <a:srgbClr val="0070C0"/>
                </a:solidFill>
                <a:latin typeface="Arial" pitchFamily="34" charset="0"/>
                <a:ea typeface="Times New Roman" panose="02020603050405020304" pitchFamily="18" charset="0"/>
                <a:cs typeface="Arial" pitchFamily="34" charset="0"/>
              </a:rPr>
              <a:t>остеопороза</a:t>
            </a:r>
            <a:r>
              <a:rPr lang="ru-RU" sz="1400" dirty="0">
                <a:solidFill>
                  <a:srgbClr val="0070C0"/>
                </a:solidFill>
                <a:latin typeface="Arial" pitchFamily="34" charset="0"/>
                <a:ea typeface="Times New Roman" panose="02020603050405020304" pitchFamily="18" charset="0"/>
                <a:cs typeface="Arial" pitchFamily="34" charset="0"/>
              </a:rPr>
              <a:t> и некоторых видов рака. Она также помогает предотвратить гипертонию, поддерживать нормальный вес, может улучшать психическое здоровье и повысить качество жизни</a:t>
            </a:r>
            <a:endParaRPr lang="ru-RU" sz="1400" dirty="0">
              <a:solidFill>
                <a:srgbClr val="0070C0"/>
              </a:solidFill>
              <a:latin typeface="Arial" pitchFamily="34" charset="0"/>
              <a:cs typeface="Arial" pitchFamily="34" charset="0"/>
            </a:endParaRPr>
          </a:p>
        </p:txBody>
      </p:sp>
      <p:pic>
        <p:nvPicPr>
          <p:cNvPr id="8" name="Рисунок 7" descr="Изображение выглядит как небо, внешний, дерево, велосипед&#10;&#10;Автоматически созданное описание">
            <a:extLst>
              <a:ext uri="{FF2B5EF4-FFF2-40B4-BE49-F238E27FC236}">
                <a16:creationId xmlns:a16="http://schemas.microsoft.com/office/drawing/2014/main" id="{3AAB3E72-913D-B4C8-96CA-6F8179F22287}"/>
              </a:ext>
            </a:extLst>
          </p:cNvPr>
          <p:cNvPicPr>
            <a:picLocks noChangeAspect="1"/>
          </p:cNvPicPr>
          <p:nvPr/>
        </p:nvPicPr>
        <p:blipFill>
          <a:blip r:embed="rId3" cstate="print"/>
          <a:srcRect/>
          <a:stretch>
            <a:fillRect/>
          </a:stretch>
        </p:blipFill>
        <p:spPr bwMode="auto">
          <a:xfrm>
            <a:off x="517866" y="4004068"/>
            <a:ext cx="3832001" cy="1837932"/>
          </a:xfrm>
          <a:prstGeom prst="rect">
            <a:avLst/>
          </a:prstGeom>
          <a:noFill/>
          <a:ln>
            <a:solidFill>
              <a:schemeClr val="tx1">
                <a:lumMod val="75000"/>
              </a:schemeClr>
            </a:solidFill>
          </a:ln>
        </p:spPr>
      </p:pic>
      <p:pic>
        <p:nvPicPr>
          <p:cNvPr id="9" name="Рисунок 8">
            <a:extLst>
              <a:ext uri="{FF2B5EF4-FFF2-40B4-BE49-F238E27FC236}">
                <a16:creationId xmlns:a16="http://schemas.microsoft.com/office/drawing/2014/main" id="{260150F9-E44A-459C-087C-21B890CCDCA7}"/>
              </a:ext>
            </a:extLst>
          </p:cNvPr>
          <p:cNvPicPr>
            <a:picLocks noChangeAspect="1"/>
          </p:cNvPicPr>
          <p:nvPr/>
        </p:nvPicPr>
        <p:blipFill rotWithShape="1">
          <a:blip r:embed="rId4" cstate="print"/>
          <a:srcRect l="3798" r="3635" b="8247"/>
          <a:stretch/>
        </p:blipFill>
        <p:spPr bwMode="auto">
          <a:xfrm>
            <a:off x="4517419" y="4510539"/>
            <a:ext cx="3717508" cy="1838879"/>
          </a:xfrm>
          <a:prstGeom prst="rect">
            <a:avLst/>
          </a:prstGeom>
          <a:noFill/>
          <a:ln>
            <a:solidFill>
              <a:schemeClr val="tx1">
                <a:lumMod val="75000"/>
              </a:schemeClr>
            </a:solidFill>
          </a:ln>
        </p:spPr>
      </p:pic>
      <p:pic>
        <p:nvPicPr>
          <p:cNvPr id="10" name="Рисунок 9">
            <a:extLst>
              <a:ext uri="{FF2B5EF4-FFF2-40B4-BE49-F238E27FC236}">
                <a16:creationId xmlns:a16="http://schemas.microsoft.com/office/drawing/2014/main" id="{E75B46D1-5F0C-973B-1C53-02EE0C63BC4C}"/>
              </a:ext>
            </a:extLst>
          </p:cNvPr>
          <p:cNvPicPr>
            <a:picLocks noChangeAspect="1"/>
          </p:cNvPicPr>
          <p:nvPr/>
        </p:nvPicPr>
        <p:blipFill>
          <a:blip r:embed="rId5" cstate="print"/>
          <a:srcRect/>
          <a:stretch>
            <a:fillRect/>
          </a:stretch>
        </p:blipFill>
        <p:spPr bwMode="auto">
          <a:xfrm>
            <a:off x="8542136" y="4701289"/>
            <a:ext cx="3649864" cy="1816737"/>
          </a:xfrm>
          <a:prstGeom prst="rect">
            <a:avLst/>
          </a:prstGeom>
          <a:noFill/>
          <a:ln>
            <a:solidFill>
              <a:schemeClr val="tx1">
                <a:lumMod val="7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pic>
        <p:nvPicPr>
          <p:cNvPr id="4" name="Рисунок 3" descr="den-fizkulturnika-1.png"/>
          <p:cNvPicPr/>
          <p:nvPr/>
        </p:nvPicPr>
        <p:blipFill>
          <a:blip r:embed="rId3" cstate="print"/>
          <a:srcRect/>
          <a:stretch>
            <a:fillRect/>
          </a:stretch>
        </p:blipFill>
        <p:spPr bwMode="auto">
          <a:xfrm>
            <a:off x="1128889" y="961679"/>
            <a:ext cx="9177867" cy="475332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3" y="228599"/>
            <a:ext cx="11353415" cy="829734"/>
          </a:xfrm>
        </p:spPr>
        <p:txBody>
          <a:bodyPr>
            <a:noAutofit/>
          </a:bodyPr>
          <a:lstStyle/>
          <a:p>
            <a:pPr algn="ctr"/>
            <a:r>
              <a:rPr lang="ru-RU" sz="2400" dirty="0"/>
              <a:t>      </a:t>
            </a:r>
            <a:r>
              <a:rPr lang="ru-RU" sz="2400" b="1" dirty="0">
                <a:solidFill>
                  <a:srgbClr val="0070C0"/>
                </a:solidFill>
              </a:rPr>
              <a:t>Выделяют три уровня физической активности:     </a:t>
            </a:r>
            <a:r>
              <a:rPr lang="ru-RU" b="1" dirty="0">
                <a:solidFill>
                  <a:srgbClr val="0070C0"/>
                </a:solidFill>
              </a:rPr>
              <a:t>   </a:t>
            </a:r>
            <a:br>
              <a:rPr lang="ru-RU" b="1" dirty="0">
                <a:solidFill>
                  <a:srgbClr val="0070C0"/>
                </a:solidFill>
              </a:rPr>
            </a:br>
            <a:endParaRPr lang="ru-RU" b="1" dirty="0">
              <a:solidFill>
                <a:srgbClr val="0070C0"/>
              </a:solidFill>
            </a:endParaRPr>
          </a:p>
        </p:txBody>
      </p:sp>
      <p:sp>
        <p:nvSpPr>
          <p:cNvPr id="5" name="Прямоугольник 4">
            <a:extLst>
              <a:ext uri="{FF2B5EF4-FFF2-40B4-BE49-F238E27FC236}">
                <a16:creationId xmlns:a16="http://schemas.microsoft.com/office/drawing/2014/main" id="{ADA0B250-381B-4B20-AD69-1C24FA5E6AAA}"/>
              </a:ext>
            </a:extLst>
          </p:cNvPr>
          <p:cNvSpPr/>
          <p:nvPr/>
        </p:nvSpPr>
        <p:spPr>
          <a:xfrm>
            <a:off x="277092" y="935184"/>
            <a:ext cx="10861963" cy="646331"/>
          </a:xfrm>
          <a:prstGeom prst="rect">
            <a:avLst/>
          </a:prstGeom>
        </p:spPr>
        <p:txBody>
          <a:bodyPr wrap="square">
            <a:spAutoFit/>
          </a:bodyPr>
          <a:lstStyle/>
          <a:p>
            <a:r>
              <a:rPr lang="ru-RU" b="1" dirty="0"/>
              <a:t>     </a:t>
            </a:r>
          </a:p>
          <a:p>
            <a:pPr algn="ctr"/>
            <a:r>
              <a:rPr lang="ru-RU" b="1" dirty="0"/>
              <a:t> </a:t>
            </a:r>
            <a:endParaRPr lang="ru-RU" dirty="0"/>
          </a:p>
        </p:txBody>
      </p:sp>
      <p:sp>
        <p:nvSpPr>
          <p:cNvPr id="3" name="Прямоугольник 2">
            <a:extLst>
              <a:ext uri="{FF2B5EF4-FFF2-40B4-BE49-F238E27FC236}">
                <a16:creationId xmlns:a16="http://schemas.microsoft.com/office/drawing/2014/main" id="{7E45DFF2-5456-43E2-9336-B10A0679DEF9}"/>
              </a:ext>
            </a:extLst>
          </p:cNvPr>
          <p:cNvSpPr/>
          <p:nvPr/>
        </p:nvSpPr>
        <p:spPr>
          <a:xfrm>
            <a:off x="900546" y="4351502"/>
            <a:ext cx="6414655" cy="369332"/>
          </a:xfrm>
          <a:prstGeom prst="rect">
            <a:avLst/>
          </a:prstGeom>
        </p:spPr>
        <p:txBody>
          <a:bodyPr wrap="square">
            <a:spAutoFit/>
          </a:bodyPr>
          <a:lstStyle/>
          <a:p>
            <a:endParaRPr lang="ru-RU" b="1" dirty="0"/>
          </a:p>
        </p:txBody>
      </p:sp>
      <p:sp>
        <p:nvSpPr>
          <p:cNvPr id="7" name="Содержимое 6"/>
          <p:cNvSpPr>
            <a:spLocks noGrp="1"/>
          </p:cNvSpPr>
          <p:nvPr>
            <p:ph idx="1"/>
          </p:nvPr>
        </p:nvSpPr>
        <p:spPr>
          <a:xfrm>
            <a:off x="478367" y="1210734"/>
            <a:ext cx="11235267" cy="4966229"/>
          </a:xfrm>
        </p:spPr>
        <p:txBody>
          <a:bodyPr>
            <a:normAutofit/>
          </a:bodyPr>
          <a:lstStyle/>
          <a:p>
            <a:pPr lvl="0"/>
            <a:r>
              <a:rPr lang="ru-RU" sz="2400" b="1" dirty="0">
                <a:solidFill>
                  <a:srgbClr val="0070C0"/>
                </a:solidFill>
              </a:rPr>
              <a:t>Низкая ФА</a:t>
            </a:r>
            <a:r>
              <a:rPr lang="ru-RU" sz="2400" dirty="0">
                <a:solidFill>
                  <a:srgbClr val="0070C0"/>
                </a:solidFill>
              </a:rPr>
              <a:t> (гиподинамия) соответствует состоянию покоя, когда энергетические затраты организма минимальны (просмотр телевизора, чтение книги).</a:t>
            </a:r>
          </a:p>
          <a:p>
            <a:pPr lvl="0"/>
            <a:r>
              <a:rPr lang="ru-RU" sz="2400" dirty="0">
                <a:solidFill>
                  <a:srgbClr val="0070C0"/>
                </a:solidFill>
              </a:rPr>
              <a:t>При </a:t>
            </a:r>
            <a:r>
              <a:rPr lang="ru-RU" sz="2400" b="1" dirty="0">
                <a:solidFill>
                  <a:srgbClr val="0070C0"/>
                </a:solidFill>
              </a:rPr>
              <a:t>умеренной (средней) ФА</a:t>
            </a:r>
            <a:r>
              <a:rPr lang="ru-RU" sz="2400" dirty="0">
                <a:solidFill>
                  <a:srgbClr val="0070C0"/>
                </a:solidFill>
              </a:rPr>
              <a:t> повышается уровень частоты сердечных сокращений (ЧСС), появляется ощущение тепла, легкой одышки, что соответствует быстрой ходьбе, плаванию, езде на велосипеде по ровной поверхности, танцам. Если скорость упражнений позволяет участникам комфортно беседовать, то такая нагрузка является умеренной. ВОЗ рекомендует не менее 30 минут регулярной ФА средней интенсивности ежедневно.</a:t>
            </a:r>
          </a:p>
          <a:p>
            <a:pPr lvl="0"/>
            <a:r>
              <a:rPr lang="ru-RU" sz="2400" b="1" dirty="0">
                <a:solidFill>
                  <a:srgbClr val="0070C0"/>
                </a:solidFill>
              </a:rPr>
              <a:t>Интенсивная ФА</a:t>
            </a:r>
            <a:r>
              <a:rPr lang="ru-RU" sz="2400" dirty="0">
                <a:solidFill>
                  <a:srgbClr val="0070C0"/>
                </a:solidFill>
              </a:rPr>
              <a:t>: значительно повышается ЧСС, потоотделение, появляется сильная одышка ("не хватает дыхания").</a:t>
            </a:r>
          </a:p>
          <a:p>
            <a:endParaRPr lang="ru-RU" dirty="0">
              <a:solidFill>
                <a:schemeClr val="accent4">
                  <a:lumMod val="50000"/>
                </a:schemeClr>
              </a:solidFill>
            </a:endParaRPr>
          </a:p>
        </p:txBody>
      </p:sp>
    </p:spTree>
    <p:extLst>
      <p:ext uri="{BB962C8B-B14F-4D97-AF65-F5344CB8AC3E}">
        <p14:creationId xmlns:p14="http://schemas.microsoft.com/office/powerpoint/2010/main" val="37749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4154614" y="270933"/>
            <a:ext cx="3882772" cy="400110"/>
          </a:xfrm>
          <a:prstGeom prst="rect">
            <a:avLst/>
          </a:prstGeom>
        </p:spPr>
        <p:txBody>
          <a:bodyPr wrap="square">
            <a:spAutoFit/>
          </a:bodyPr>
          <a:lstStyle/>
          <a:p>
            <a:pPr algn="ctr"/>
            <a:r>
              <a:rPr lang="ru-RU" sz="2000" b="1" dirty="0">
                <a:solidFill>
                  <a:srgbClr val="FF0000"/>
                </a:solidFill>
                <a:ea typeface="Times New Roman" panose="02020603050405020304" pitchFamily="18" charset="0"/>
                <a:cs typeface="Times New Roman" panose="02020603050405020304" pitchFamily="18" charset="0"/>
              </a:rPr>
              <a:t>Сколько нужно двигаться ?</a:t>
            </a:r>
            <a:endParaRPr lang="ru-RU" sz="2000" dirty="0"/>
          </a:p>
        </p:txBody>
      </p:sp>
      <p:sp>
        <p:nvSpPr>
          <p:cNvPr id="6" name="Прямоугольник 5"/>
          <p:cNvSpPr/>
          <p:nvPr/>
        </p:nvSpPr>
        <p:spPr>
          <a:xfrm>
            <a:off x="801511" y="643467"/>
            <a:ext cx="10295467" cy="3108543"/>
          </a:xfrm>
          <a:prstGeom prst="rect">
            <a:avLst/>
          </a:prstGeom>
        </p:spPr>
        <p:txBody>
          <a:bodyPr wrap="square">
            <a:spAutoFit/>
          </a:bodyPr>
          <a:lstStyle/>
          <a:p>
            <a:pPr marL="514350" indent="-285750" algn="just">
              <a:lnSpc>
                <a:spcPct val="100000"/>
              </a:lnSpc>
              <a:spcAft>
                <a:spcPts val="800"/>
              </a:spcAft>
              <a:buClr>
                <a:srgbClr val="FF0000"/>
              </a:buClr>
              <a:buFont typeface="Wingdings" panose="05000000000000000000" pitchFamily="2" charset="2"/>
              <a:buChar char="ü"/>
            </a:pPr>
            <a:r>
              <a:rPr lang="ru-RU" sz="1600" dirty="0">
                <a:solidFill>
                  <a:srgbClr val="0070C0"/>
                </a:solidFill>
                <a:latin typeface="Arial" pitchFamily="34" charset="0"/>
                <a:ea typeface="Times New Roman" panose="02020603050405020304" pitchFamily="18" charset="0"/>
                <a:cs typeface="Arial" pitchFamily="34" charset="0"/>
              </a:rPr>
              <a:t>ВОЗ выделяет три возрастные категории, для каждой из которых предусмотрены свои нормы и рекомендации по физической активности</a:t>
            </a:r>
            <a:endParaRPr lang="ru-RU" sz="1600" dirty="0">
              <a:solidFill>
                <a:srgbClr val="0070C0"/>
              </a:solidFill>
              <a:latin typeface="Arial" pitchFamily="34" charset="0"/>
              <a:ea typeface="Calibri" panose="020F0502020204030204" pitchFamily="34" charset="0"/>
              <a:cs typeface="Arial" pitchFamily="34" charset="0"/>
            </a:endParaRPr>
          </a:p>
          <a:p>
            <a:pPr marL="514350" indent="-285750" algn="just">
              <a:lnSpc>
                <a:spcPct val="100000"/>
              </a:lnSpc>
              <a:spcAft>
                <a:spcPts val="800"/>
              </a:spcAft>
              <a:buClr>
                <a:srgbClr val="FF0000"/>
              </a:buClr>
              <a:buFont typeface="Wingdings" panose="05000000000000000000" pitchFamily="2" charset="2"/>
              <a:buChar char="ü"/>
            </a:pPr>
            <a:r>
              <a:rPr lang="ru-RU" sz="1600" dirty="0">
                <a:solidFill>
                  <a:srgbClr val="0070C0"/>
                </a:solidFill>
                <a:latin typeface="Arial" pitchFamily="34" charset="0"/>
                <a:ea typeface="Times New Roman" panose="02020603050405020304" pitchFamily="18" charset="0"/>
                <a:cs typeface="Arial" pitchFamily="34" charset="0"/>
              </a:rPr>
              <a:t>Детям и подросткам (5-17 лет) нужно активно двигаться не менее 60 минут ежедневно, большая часть этого времени должна отводиться на аэробные занятия: бег, прыжки, подвижные игры</a:t>
            </a:r>
            <a:endParaRPr lang="ru-RU" sz="1600" dirty="0">
              <a:solidFill>
                <a:srgbClr val="0070C0"/>
              </a:solidFill>
              <a:latin typeface="Arial" pitchFamily="34" charset="0"/>
              <a:ea typeface="Calibri" panose="020F0502020204030204" pitchFamily="34" charset="0"/>
              <a:cs typeface="Arial" pitchFamily="34" charset="0"/>
            </a:endParaRPr>
          </a:p>
          <a:p>
            <a:pPr marL="514350" indent="-285750" algn="just">
              <a:lnSpc>
                <a:spcPct val="100000"/>
              </a:lnSpc>
              <a:spcAft>
                <a:spcPts val="800"/>
              </a:spcAft>
              <a:buClr>
                <a:srgbClr val="FF0000"/>
              </a:buClr>
              <a:buFont typeface="Wingdings" panose="05000000000000000000" pitchFamily="2" charset="2"/>
              <a:buChar char="ü"/>
            </a:pPr>
            <a:r>
              <a:rPr lang="ru-RU" sz="1600" dirty="0">
                <a:solidFill>
                  <a:srgbClr val="0070C0"/>
                </a:solidFill>
                <a:latin typeface="Arial" pitchFamily="34" charset="0"/>
                <a:ea typeface="Times New Roman" panose="02020603050405020304" pitchFamily="18" charset="0"/>
                <a:cs typeface="Arial" pitchFamily="34" charset="0"/>
              </a:rPr>
              <a:t>Взрослые люди (18-64 года) должны посвящать физической активности средней интенсивности не менее 150 минут в неделю, высокой интенсивности – не менее 75 минут в неделю. Можно распределять это время – например, заниматься по 30 минут 5 раз в неделю. Не менее двух раз в неделю необходимо заниматься силовыми упражнениями</a:t>
            </a:r>
            <a:endParaRPr lang="ru-RU" sz="1600" dirty="0">
              <a:solidFill>
                <a:srgbClr val="0070C0"/>
              </a:solidFill>
              <a:latin typeface="Arial" pitchFamily="34" charset="0"/>
              <a:ea typeface="Calibri" panose="020F0502020204030204" pitchFamily="34" charset="0"/>
              <a:cs typeface="Arial" pitchFamily="34" charset="0"/>
            </a:endParaRPr>
          </a:p>
          <a:p>
            <a:pPr marL="514350" indent="-285750" algn="just">
              <a:lnSpc>
                <a:spcPct val="100000"/>
              </a:lnSpc>
              <a:spcAft>
                <a:spcPts val="800"/>
              </a:spcAft>
              <a:buClr>
                <a:srgbClr val="FF0000"/>
              </a:buClr>
              <a:buFont typeface="Wingdings" panose="05000000000000000000" pitchFamily="2" charset="2"/>
              <a:buChar char="ü"/>
            </a:pPr>
            <a:r>
              <a:rPr lang="ru-RU" sz="1600" dirty="0">
                <a:solidFill>
                  <a:srgbClr val="0070C0"/>
                </a:solidFill>
                <a:latin typeface="Arial" pitchFamily="34" charset="0"/>
                <a:ea typeface="Times New Roman" panose="02020603050405020304" pitchFamily="18" charset="0"/>
                <a:cs typeface="Arial" pitchFamily="34" charset="0"/>
              </a:rPr>
              <a:t>Пожилые люди (65+ лет) должны следовать тем же рекомендациям и обязательно включить в свой режим дня упражнения на равновесие – они помогут избежать падений. Уровень активности следует подбирать с учетом состояния здоровья и имеющихся противопоказаний</a:t>
            </a:r>
            <a:endParaRPr lang="ru-RU" sz="1600" dirty="0">
              <a:solidFill>
                <a:srgbClr val="0070C0"/>
              </a:solidFill>
              <a:latin typeface="Arial" pitchFamily="34" charset="0"/>
              <a:cs typeface="Arial" pitchFamily="34" charset="0"/>
            </a:endParaRPr>
          </a:p>
        </p:txBody>
      </p:sp>
      <p:pic>
        <p:nvPicPr>
          <p:cNvPr id="7" name="Рисунок 6" descr="Изображение выглядит как трава, внешний, человек, спорт&#10;&#10;Автоматически созданное описание">
            <a:extLst>
              <a:ext uri="{FF2B5EF4-FFF2-40B4-BE49-F238E27FC236}">
                <a16:creationId xmlns:a16="http://schemas.microsoft.com/office/drawing/2014/main" id="{83AF37A2-8EB2-7A0F-5A63-EB59A5359C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965" y="4515574"/>
            <a:ext cx="3534680" cy="1582221"/>
          </a:xfrm>
          <a:prstGeom prst="rect">
            <a:avLst/>
          </a:prstGeom>
          <a:noFill/>
          <a:ln>
            <a:solidFill>
              <a:schemeClr val="accent1"/>
            </a:solidFill>
          </a:ln>
          <a:effectLst/>
        </p:spPr>
      </p:pic>
      <p:pic>
        <p:nvPicPr>
          <p:cNvPr id="8" name="Рисунок 7">
            <a:extLst>
              <a:ext uri="{FF2B5EF4-FFF2-40B4-BE49-F238E27FC236}">
                <a16:creationId xmlns:a16="http://schemas.microsoft.com/office/drawing/2014/main" id="{BF8AD425-1B7C-3D81-4F21-A6BD0EFC9B37}"/>
              </a:ext>
            </a:extLst>
          </p:cNvPr>
          <p:cNvPicPr>
            <a:picLocks noChangeAspect="1"/>
          </p:cNvPicPr>
          <p:nvPr/>
        </p:nvPicPr>
        <p:blipFill>
          <a:blip r:embed="rId4" cstate="print"/>
          <a:stretch>
            <a:fillRect/>
          </a:stretch>
        </p:blipFill>
        <p:spPr>
          <a:xfrm>
            <a:off x="4692723" y="4508701"/>
            <a:ext cx="3206837" cy="1602767"/>
          </a:xfrm>
          <a:prstGeom prst="rect">
            <a:avLst/>
          </a:prstGeom>
          <a:ln>
            <a:solidFill>
              <a:schemeClr val="accent1"/>
            </a:solidFill>
          </a:ln>
          <a:effectLst/>
        </p:spPr>
      </p:pic>
      <p:pic>
        <p:nvPicPr>
          <p:cNvPr id="9" name="Рисунок 8">
            <a:extLst>
              <a:ext uri="{FF2B5EF4-FFF2-40B4-BE49-F238E27FC236}">
                <a16:creationId xmlns:a16="http://schemas.microsoft.com/office/drawing/2014/main" id="{026A38CC-4F8D-DA71-23A1-CCC822B52901}"/>
              </a:ext>
            </a:extLst>
          </p:cNvPr>
          <p:cNvPicPr>
            <a:picLocks noChangeAspect="1"/>
          </p:cNvPicPr>
          <p:nvPr/>
        </p:nvPicPr>
        <p:blipFill>
          <a:blip r:embed="rId5" cstate="print"/>
          <a:srcRect/>
          <a:stretch>
            <a:fillRect/>
          </a:stretch>
        </p:blipFill>
        <p:spPr bwMode="auto">
          <a:xfrm>
            <a:off x="8208849" y="4484319"/>
            <a:ext cx="3082647" cy="1637146"/>
          </a:xfrm>
          <a:prstGeom prst="rect">
            <a:avLst/>
          </a:prstGeom>
          <a:noFill/>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309255"/>
            <a:ext cx="11297999" cy="1797626"/>
          </a:xfrm>
        </p:spPr>
        <p:txBody>
          <a:bodyPr>
            <a:normAutofit/>
          </a:bodyPr>
          <a:lstStyle/>
          <a:p>
            <a:pPr marL="0" indent="0"/>
            <a:br>
              <a:rPr lang="ru-RU" dirty="0"/>
            </a:br>
            <a:br>
              <a:rPr lang="ru-RU" sz="2700" dirty="0">
                <a:solidFill>
                  <a:srgbClr val="FF0000"/>
                </a:solidFill>
                <a:latin typeface="+mn-lt"/>
              </a:rPr>
            </a:br>
            <a:endParaRPr lang="ru-RU" sz="2700" dirty="0">
              <a:latin typeface="+mn-lt"/>
            </a:endParaRPr>
          </a:p>
        </p:txBody>
      </p:sp>
      <p:sp>
        <p:nvSpPr>
          <p:cNvPr id="5" name="Прямоугольник 4"/>
          <p:cNvSpPr/>
          <p:nvPr/>
        </p:nvSpPr>
        <p:spPr>
          <a:xfrm>
            <a:off x="666044" y="431799"/>
            <a:ext cx="10566400" cy="923330"/>
          </a:xfrm>
          <a:prstGeom prst="rect">
            <a:avLst/>
          </a:prstGeom>
        </p:spPr>
        <p:txBody>
          <a:bodyPr wrap="square">
            <a:spAutoFit/>
          </a:bodyPr>
          <a:lstStyle/>
          <a:p>
            <a:pPr algn="just"/>
            <a:endParaRPr lang="ru-RU" dirty="0"/>
          </a:p>
          <a:p>
            <a:pPr algn="just"/>
            <a:endParaRPr lang="ru-RU" dirty="0"/>
          </a:p>
          <a:p>
            <a:pPr algn="just"/>
            <a:endParaRPr lang="ru-RU" dirty="0"/>
          </a:p>
        </p:txBody>
      </p:sp>
      <p:sp>
        <p:nvSpPr>
          <p:cNvPr id="4" name="Прямоугольник 3"/>
          <p:cNvSpPr/>
          <p:nvPr/>
        </p:nvSpPr>
        <p:spPr>
          <a:xfrm>
            <a:off x="3048000" y="429208"/>
            <a:ext cx="6096000" cy="707886"/>
          </a:xfrm>
          <a:prstGeom prst="rect">
            <a:avLst/>
          </a:prstGeom>
        </p:spPr>
        <p:txBody>
          <a:bodyPr wrap="square">
            <a:spAutoFit/>
          </a:bodyPr>
          <a:lstStyle/>
          <a:p>
            <a:pPr algn="ctr"/>
            <a:r>
              <a:rPr lang="ru-RU" sz="2000" b="1" dirty="0">
                <a:solidFill>
                  <a:srgbClr val="FF0000"/>
                </a:solidFill>
                <a:ea typeface="Times New Roman" panose="02020603050405020304" pitchFamily="18" charset="0"/>
                <a:cs typeface="Times New Roman" panose="02020603050405020304" pitchFamily="18" charset="0"/>
              </a:rPr>
              <a:t>Физическая активность: с чего начать?</a:t>
            </a:r>
            <a:br>
              <a:rPr lang="ru-RU" sz="2000" dirty="0">
                <a:solidFill>
                  <a:srgbClr val="FF0000"/>
                </a:solidFill>
                <a:ea typeface="Calibri" panose="020F0502020204030204" pitchFamily="34" charset="0"/>
                <a:cs typeface="Times New Roman" panose="02020603050405020304" pitchFamily="18" charset="0"/>
              </a:rPr>
            </a:br>
            <a:endParaRPr lang="ru-RU" sz="2000" dirty="0"/>
          </a:p>
        </p:txBody>
      </p:sp>
      <p:sp>
        <p:nvSpPr>
          <p:cNvPr id="6" name="Прямоугольник 5"/>
          <p:cNvSpPr/>
          <p:nvPr/>
        </p:nvSpPr>
        <p:spPr>
          <a:xfrm>
            <a:off x="936979" y="1202266"/>
            <a:ext cx="10577688" cy="5416868"/>
          </a:xfrm>
          <a:prstGeom prst="rect">
            <a:avLst/>
          </a:prstGeom>
        </p:spPr>
        <p:txBody>
          <a:bodyPr wrap="square">
            <a:spAutoFit/>
          </a:bodyPr>
          <a:lstStyle/>
          <a:p>
            <a:pPr marL="514350" indent="-285750" algn="just">
              <a:lnSpc>
                <a:spcPct val="100000"/>
              </a:lnSpc>
              <a:spcAft>
                <a:spcPts val="800"/>
              </a:spcAft>
              <a:buClr>
                <a:srgbClr val="FF0000"/>
              </a:buClr>
              <a:buFont typeface="Wingdings" panose="05000000000000000000" pitchFamily="2" charset="2"/>
              <a:buChar char="ü"/>
            </a:pPr>
            <a:r>
              <a:rPr lang="ru-RU" dirty="0">
                <a:solidFill>
                  <a:srgbClr val="0070C0"/>
                </a:solidFill>
                <a:latin typeface="Arial" pitchFamily="34" charset="0"/>
                <a:ea typeface="Times New Roman" panose="02020603050405020304" pitchFamily="18" charset="0"/>
                <a:cs typeface="Arial" pitchFamily="34" charset="0"/>
              </a:rPr>
              <a:t>Утро лучше начинать с зарядки. Необходимо помнить, что только регулярные занятия принесут результат. Размяться можно во время похода в магазин, прогулки с ребенком или с собакой. Для тренировок дома нужно позаботится о безопасном месте для занятий, приготовить коврик и полотенце, проветрить помещение, во время нагрузки пить чистую воду</a:t>
            </a:r>
          </a:p>
          <a:p>
            <a:pPr marL="514350" indent="-285750" algn="just">
              <a:lnSpc>
                <a:spcPct val="100000"/>
              </a:lnSpc>
              <a:spcAft>
                <a:spcPts val="800"/>
              </a:spcAft>
              <a:buClr>
                <a:srgbClr val="FF0000"/>
              </a:buClr>
              <a:buFont typeface="Wingdings" panose="05000000000000000000" pitchFamily="2" charset="2"/>
              <a:buChar char="ü"/>
            </a:pPr>
            <a:r>
              <a:rPr lang="ru-RU" dirty="0">
                <a:solidFill>
                  <a:srgbClr val="0070C0"/>
                </a:solidFill>
                <a:latin typeface="Arial" pitchFamily="34" charset="0"/>
                <a:ea typeface="Calibri" panose="020F0502020204030204" pitchFamily="34" charset="0"/>
                <a:cs typeface="Arial" pitchFamily="34" charset="0"/>
              </a:rPr>
              <a:t>Для занятий на улице нужно подобрать удобную спортивную обувь и одежду по сезону. Одежда должная быть «дышащая», многослойная, чтобы при необходимости ее можно было расстегнуть или снять, обувь должна быть без каблука, иметь супинатор и удобную шнуровку </a:t>
            </a:r>
          </a:p>
          <a:p>
            <a:pPr marL="514350" indent="-285750" algn="just">
              <a:lnSpc>
                <a:spcPct val="100000"/>
              </a:lnSpc>
              <a:spcAft>
                <a:spcPts val="800"/>
              </a:spcAft>
              <a:buClr>
                <a:srgbClr val="FF0000"/>
              </a:buClr>
              <a:buFont typeface="Wingdings" panose="05000000000000000000" pitchFamily="2" charset="2"/>
              <a:buChar char="ü"/>
            </a:pPr>
            <a:r>
              <a:rPr lang="ru-RU" altLang="ru-RU" dirty="0">
                <a:solidFill>
                  <a:srgbClr val="0070C0"/>
                </a:solidFill>
                <a:latin typeface="Arial" pitchFamily="34" charset="0"/>
                <a:cs typeface="Arial" pitchFamily="34" charset="0"/>
              </a:rPr>
              <a:t>Отказаться по возможности от общественного транспорта, подниматься по лестнице пешком</a:t>
            </a:r>
          </a:p>
          <a:p>
            <a:pPr marL="514350" indent="-285750" algn="just">
              <a:lnSpc>
                <a:spcPct val="100000"/>
              </a:lnSpc>
              <a:spcAft>
                <a:spcPts val="800"/>
              </a:spcAft>
              <a:buClr>
                <a:srgbClr val="FF0000"/>
              </a:buClr>
              <a:buFont typeface="Wingdings" panose="05000000000000000000" pitchFamily="2" charset="2"/>
              <a:buChar char="ü"/>
            </a:pPr>
            <a:r>
              <a:rPr lang="ru-RU" altLang="ru-RU" dirty="0">
                <a:solidFill>
                  <a:srgbClr val="0070C0"/>
                </a:solidFill>
                <a:latin typeface="Arial" pitchFamily="34" charset="0"/>
                <a:cs typeface="Arial" pitchFamily="34" charset="0"/>
              </a:rPr>
              <a:t>Начать регулярные занятия оздоровительной физкультурой (ходьба, медленный бег, плавание, велосипед, лыжи и т.д.)</a:t>
            </a:r>
          </a:p>
          <a:p>
            <a:pPr marL="514350" indent="-285750" algn="just">
              <a:lnSpc>
                <a:spcPct val="100000"/>
              </a:lnSpc>
              <a:spcAft>
                <a:spcPts val="800"/>
              </a:spcAft>
              <a:buClr>
                <a:srgbClr val="FF0000"/>
              </a:buClr>
              <a:buFont typeface="Wingdings" panose="05000000000000000000" pitchFamily="2" charset="2"/>
              <a:buChar char="ü"/>
            </a:pPr>
            <a:r>
              <a:rPr lang="ru-RU" altLang="ru-RU" dirty="0">
                <a:solidFill>
                  <a:srgbClr val="0070C0"/>
                </a:solidFill>
                <a:latin typeface="Arial" pitchFamily="34" charset="0"/>
                <a:cs typeface="Arial" pitchFamily="34" charset="0"/>
              </a:rPr>
              <a:t> Заниматься физическим трудом (работа на приусадебном участке, уборка в квартире и т.д.)</a:t>
            </a:r>
          </a:p>
          <a:p>
            <a:pPr marL="514350" indent="-285750" algn="just">
              <a:lnSpc>
                <a:spcPct val="100000"/>
              </a:lnSpc>
              <a:spcAft>
                <a:spcPts val="800"/>
              </a:spcAft>
              <a:buClr>
                <a:srgbClr val="FF0000"/>
              </a:buClr>
              <a:buFont typeface="Wingdings" panose="05000000000000000000" pitchFamily="2" charset="2"/>
              <a:buChar char="ü"/>
            </a:pPr>
            <a:r>
              <a:rPr lang="ru-RU" altLang="ru-RU" dirty="0">
                <a:solidFill>
                  <a:srgbClr val="0070C0"/>
                </a:solidFill>
                <a:latin typeface="Arial" pitchFamily="34" charset="0"/>
                <a:cs typeface="Arial" pitchFamily="34" charset="0"/>
              </a:rPr>
              <a:t> Играть в подвижные игры (волейбол, бадминтон, настольный теннис и т.д.)</a:t>
            </a:r>
            <a:endParaRPr lang="ru-RU" dirty="0">
              <a:solidFill>
                <a:srgbClr val="0070C0"/>
              </a:solidFill>
              <a:latin typeface="Arial" pitchFamily="34" charset="0"/>
              <a:ea typeface="Calibri" panose="020F0502020204030204" pitchFamily="34" charset="0"/>
              <a:cs typeface="Arial" pitchFamily="34"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1825</Words>
  <Application>Microsoft Office PowerPoint</Application>
  <PresentationFormat>Широкоэкранный</PresentationFormat>
  <Paragraphs>148</Paragraphs>
  <Slides>22</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Wingdings</vt:lpstr>
      <vt:lpstr>Тема Office</vt:lpstr>
      <vt:lpstr>Презентация PowerPoint</vt:lpstr>
      <vt:lpstr>  </vt:lpstr>
      <vt:lpstr>  </vt:lpstr>
      <vt:lpstr>  </vt:lpstr>
      <vt:lpstr>  </vt:lpstr>
      <vt:lpstr>  </vt:lpstr>
      <vt:lpstr>      Выделяют три уровня физической активности:         </vt:lpstr>
      <vt:lpstr>  </vt:lpstr>
      <vt:lpstr>  </vt:lpstr>
      <vt:lpstr>  </vt:lpstr>
      <vt:lpstr>Пирамида ФА имеет «четыре уровня». Каждый уровень этой пирамиды включает в себя один или два вида деятельности </vt:lpstr>
      <vt:lpstr>Контролируйте интенсивность  Вашей физической нагрузки</vt:lpstr>
      <vt:lpstr>Контролируйте объем талии и вес тела ! </vt:lpstr>
      <vt:lpstr>  </vt:lpstr>
      <vt:lpstr>  </vt:lpstr>
      <vt:lpstr>  </vt:lpstr>
      <vt:lpstr>Физическая активность летом </vt:lpstr>
      <vt:lpstr>Физическая активность летом </vt:lpstr>
      <vt:lpstr>Презентация PowerPoint</vt:lpstr>
      <vt:lpstr>Лица, которым необходимо медицинское обследование для разрешения занятий интенсивной физической активностью</vt:lpstr>
      <vt:lpstr>Рекомендации по ФА для пациентов с избыточной массой тела и ожирением</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9 кабинет</dc:creator>
  <cp:lastModifiedBy>Ольга</cp:lastModifiedBy>
  <cp:revision>198</cp:revision>
  <cp:lastPrinted>2023-02-07T02:16:15Z</cp:lastPrinted>
  <dcterms:created xsi:type="dcterms:W3CDTF">2022-12-09T07:10:56Z</dcterms:created>
  <dcterms:modified xsi:type="dcterms:W3CDTF">2024-08-07T08:31:04Z</dcterms:modified>
</cp:coreProperties>
</file>