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37"/>
  </p:notesMasterIdLst>
  <p:handoutMasterIdLst>
    <p:handoutMasterId r:id="rId38"/>
  </p:handoutMasterIdLst>
  <p:sldIdLst>
    <p:sldId id="380" r:id="rId5"/>
    <p:sldId id="323" r:id="rId6"/>
    <p:sldId id="357" r:id="rId7"/>
    <p:sldId id="348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8" r:id="rId16"/>
    <p:sldId id="359" r:id="rId17"/>
    <p:sldId id="360" r:id="rId18"/>
    <p:sldId id="361" r:id="rId19"/>
    <p:sldId id="363" r:id="rId20"/>
    <p:sldId id="364" r:id="rId21"/>
    <p:sldId id="362" r:id="rId22"/>
    <p:sldId id="366" r:id="rId23"/>
    <p:sldId id="367" r:id="rId24"/>
    <p:sldId id="369" r:id="rId25"/>
    <p:sldId id="368" r:id="rId26"/>
    <p:sldId id="371" r:id="rId27"/>
    <p:sldId id="370" r:id="rId28"/>
    <p:sldId id="374" r:id="rId29"/>
    <p:sldId id="375" r:id="rId30"/>
    <p:sldId id="372" r:id="rId31"/>
    <p:sldId id="373" r:id="rId32"/>
    <p:sldId id="376" r:id="rId33"/>
    <p:sldId id="340" r:id="rId34"/>
    <p:sldId id="332" r:id="rId35"/>
    <p:sldId id="378" r:id="rId36"/>
  </p:sldIdLst>
  <p:sldSz cx="12192000" cy="6858000"/>
  <p:notesSz cx="13716000" cy="2438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FF"/>
    <a:srgbClr val="202C8F"/>
    <a:srgbClr val="FCC6D8"/>
    <a:srgbClr val="D4D593"/>
    <a:srgbClr val="FDFBF6"/>
    <a:srgbClr val="AAC4E9"/>
    <a:srgbClr val="F5CDCE"/>
    <a:srgbClr val="DF8C8C"/>
    <a:srgbClr val="E6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388" autoAdjust="0"/>
  </p:normalViewPr>
  <p:slideViewPr>
    <p:cSldViewPr snapToGrid="0" snapToObjects="1">
      <p:cViewPr varScale="1">
        <p:scale>
          <a:sx n="104" d="100"/>
          <a:sy n="104" d="100"/>
        </p:scale>
        <p:origin x="618" y="96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33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16EF179-AC8C-44A3-9ED6-6152B0CF8E1F}" type="datetimeyyyy">
              <a:rPr lang="ru-RU" smtClean="0"/>
              <a:t>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20BD0AB-C59E-4A46-83D3-F07787446B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354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29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45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44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43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Изображение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Текст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800"/>
            </a:lvl1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Графический объект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9" name="Полилиния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3" name="Графический объект 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Графический объект 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Изображение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9" name="Изображение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ru-RU"/>
            </a:def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ru-RU" sz="28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4" name="Изображение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ru-RU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ru-RU" sz="18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Полилиния: Фигура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15" name="Полилиния: фигура 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Изображение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 dirty="0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Текст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</p:txBody>
      </p:sp>
      <p:sp>
        <p:nvSpPr>
          <p:cNvPr id="52" name="Рисунок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Изображение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Изображение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3" name="Изображение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7" name="Изображение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9" name="Изображение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ru-RU"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ru-RU"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ru-RU"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indent="-283464">
              <a:spcBef>
                <a:spcPts val="1000"/>
              </a:spcBef>
              <a:defRPr lang="ru-RU" sz="1800"/>
            </a:lvl2pPr>
            <a:lvl3pPr indent="-283464">
              <a:spcBef>
                <a:spcPts val="1000"/>
              </a:spcBef>
              <a:defRPr lang="ru-RU" sz="1800"/>
            </a:lvl3pPr>
            <a:lvl4pPr indent="-283464">
              <a:spcBef>
                <a:spcPts val="1000"/>
              </a:spcBef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Полилиния: Фигура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21" name="Полилиния: Фигура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: фигура 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Изображение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44" name="Номер слайда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6" name="Изображение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21" name="Изображение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ru-RU" sz="1200">
                <a:solidFill>
                  <a:schemeClr val="accent6"/>
                </a:solidFill>
                <a:latin typeface="+mn-lt"/>
                <a:cs typeface="+mn-cs" panose="020B0604020202020204" pitchFamily="34" charset="0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ru-RU"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6.wdp"/><Relationship Id="rId5" Type="http://schemas.openxmlformats.org/officeDocument/2006/relationships/image" Target="../media/image40.png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0.wdp"/><Relationship Id="rId5" Type="http://schemas.openxmlformats.org/officeDocument/2006/relationships/image" Target="../media/image50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3.wdp"/><Relationship Id="rId5" Type="http://schemas.openxmlformats.org/officeDocument/2006/relationships/image" Target="../media/image54.png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5.wdp"/><Relationship Id="rId5" Type="http://schemas.openxmlformats.org/officeDocument/2006/relationships/image" Target="../media/image56.pn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microsoft.com/office/2007/relationships/hdphoto" Target="../media/hdphoto2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9.wdp"/><Relationship Id="rId5" Type="http://schemas.openxmlformats.org/officeDocument/2006/relationships/image" Target="../media/image66.png"/><Relationship Id="rId4" Type="http://schemas.microsoft.com/office/2007/relationships/hdphoto" Target="../media/hdphoto2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1.wdp"/><Relationship Id="rId5" Type="http://schemas.openxmlformats.org/officeDocument/2006/relationships/image" Target="../media/image70.png"/><Relationship Id="rId4" Type="http://schemas.microsoft.com/office/2007/relationships/hdphoto" Target="../media/hdphoto3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4BFDF-4926-2702-A8FE-FFEC8F91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56" y="1792234"/>
            <a:ext cx="6705335" cy="4082472"/>
          </a:xfr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/>
                <a:ea typeface="+mj-ea"/>
                <a:cs typeface="Times new Roman"/>
              </a:rPr>
              <a:t>29.07. – 04.08.</a:t>
            </a:r>
            <a:b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НЕДЕЛЯ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/>
                <a:ea typeface="+mn-ea"/>
                <a:cs typeface="+mn-cs"/>
              </a:rPr>
              <a:t>ПОПУЛЯРИЗАЦИИ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/>
                <a:ea typeface="+mn-ea"/>
                <a:cs typeface="+mn-cs"/>
              </a:rPr>
              <a:t>ГРУДНОГО ВСКАРМЛИВАНИЯ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Medium"/>
                <a:ea typeface="+mn-ea"/>
                <a:cs typeface="+mn-cs"/>
              </a:rPr>
              <a:t>в честь международной недели грудного вскармливания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br>
              <a:rPr kumimoji="0" lang="ru-RU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D26789-18C9-58A3-A7C2-B3FB9EC9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85097" cy="12193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0091B6-821D-4495-5829-EE38F50B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514" y="73585"/>
            <a:ext cx="2633700" cy="7376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7273F6-1F5F-4E21-EB90-2D0AF9F52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491" y="2392650"/>
            <a:ext cx="4579384" cy="31217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98171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D49FF-ACA1-3A6A-ED06-47BC238A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73" y="593558"/>
            <a:ext cx="6555617" cy="435509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Уникальные рефлексы новорожденных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B20A6C-77E0-FED5-0CB8-FBFD065D2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65" y="1364729"/>
            <a:ext cx="6555617" cy="5281114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Это врожденные физиологические рефлексы, необходимые для получения грудного молока: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Поисковый рефлекс Куссмауля: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необходим для начала кормления)</a:t>
            </a: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Возникает при поглаживании пальцем в области щечки и угла рта ребенка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Выражается в виде поворота головы в сторону раздражителя и открывания рта в поиске груди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Сосательный рефлекс: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(срабатывает при касании соска неба ребенка)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Малыш воспроизводит ритмичные сосательные движения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Имеет успокаивающий эффект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Спустя 3–4 месяца начнет угасать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отвлекается и хочет больше играть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Выталкивающий рефлекс языка: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(«выталкивания ложки»)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Происходит, когда губы малыша соприкасаются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защитным механизмом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 слишком раннем введении прикорма, когда организм еще не готов к этому)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Рвотный рефлекс: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Проявляется при попадании твердой пищи или ложки в полость рта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Является защитным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(блокирует дыхательные пути ребенка, выталкивает объект наружу во избежание удушья)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B1AE3C-5AD2-49E1-96B6-DE8C5673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59" y="379456"/>
            <a:ext cx="4346825" cy="6450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253B98-1D47-8B93-5509-50952E30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r="13051"/>
          <a:stretch/>
        </p:blipFill>
        <p:spPr>
          <a:xfrm>
            <a:off x="7443298" y="478423"/>
            <a:ext cx="2540987" cy="15120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E714E5-C9E3-7453-8933-55D4BDF15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048" y="1953720"/>
            <a:ext cx="2540987" cy="15590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289AD0-767E-0252-9D80-BD31E8897A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3528" y="3536199"/>
            <a:ext cx="2540987" cy="15590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986AE1-DA82-4C2F-0177-9872683E79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3661" y="5118678"/>
            <a:ext cx="2540987" cy="173932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4188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0E600-3989-519D-59D4-AAD79B306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87" y="565265"/>
            <a:ext cx="6169079" cy="397472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Роль рефлексов в развитии ребенка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1B1EC-7B55-DD20-AAB4-0BB0F3D3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30" y="1161473"/>
            <a:ext cx="6610194" cy="801284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Рефлексы - показатели развития малыша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Наблюдение за рефлексами и их угасанием  поможет выявить следующую ступень в развитии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D1872-1E54-E8DA-8F47-C4FC6FA16D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4" b="4"/>
          <a:stretch>
            <a:fillRect/>
          </a:stretch>
        </p:blipFill>
        <p:spPr>
          <a:xfrm>
            <a:off x="7365892" y="407237"/>
            <a:ext cx="4344695" cy="6447220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3B288785-98A0-7015-7741-B7C243164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23836"/>
              </p:ext>
            </p:extLst>
          </p:nvPr>
        </p:nvGraphicFramePr>
        <p:xfrm>
          <a:off x="606073" y="2120103"/>
          <a:ext cx="6666402" cy="46287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24447">
                  <a:extLst>
                    <a:ext uri="{9D8B030D-6E8A-4147-A177-3AD203B41FA5}">
                      <a16:colId xmlns:a16="http://schemas.microsoft.com/office/drawing/2014/main" val="1057343842"/>
                    </a:ext>
                  </a:extLst>
                </a:gridCol>
                <a:gridCol w="2811127">
                  <a:extLst>
                    <a:ext uri="{9D8B030D-6E8A-4147-A177-3AD203B41FA5}">
                      <a16:colId xmlns:a16="http://schemas.microsoft.com/office/drawing/2014/main" val="3861194880"/>
                    </a:ext>
                  </a:extLst>
                </a:gridCol>
                <a:gridCol w="2330828">
                  <a:extLst>
                    <a:ext uri="{9D8B030D-6E8A-4147-A177-3AD203B41FA5}">
                      <a16:colId xmlns:a16="http://schemas.microsoft.com/office/drawing/2014/main" val="946401727"/>
                    </a:ext>
                  </a:extLst>
                </a:gridCol>
              </a:tblGrid>
              <a:tr h="3483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– 3 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– 6 мес.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12 мес.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821321"/>
                  </a:ext>
                </a:extLst>
              </a:tr>
              <a:tr h="3273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Виды рефлексов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75339"/>
                  </a:ext>
                </a:extLst>
              </a:tr>
              <a:tr h="1338957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Поисковый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4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Сосательный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Выталкивающий рефлекс языка и рвотный начинают угасать</a:t>
                      </a:r>
                    </a:p>
                    <a:p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Малыш растет и активно двигается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Все основные рефлексы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новорожденного полностью угасают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025104"/>
                  </a:ext>
                </a:extLst>
              </a:tr>
              <a:tr h="348398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accent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Навыки ребенка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282954"/>
                  </a:ext>
                </a:extLst>
              </a:tr>
              <a:tr h="21720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Ребенок может захватывать и сосать грудь</a:t>
                      </a:r>
                    </a:p>
                    <a:p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Малыш сидит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Проявляет активный интерес к пище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Возможность держать тело в вертикальном положении </a:t>
                      </a:r>
                      <a:r>
                        <a:rPr kumimoji="0" lang="ru-RU" sz="1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(означает, что можно предлагать прикорм с ложки и напитки в чашке для питья)</a:t>
                      </a:r>
                    </a:p>
                    <a:p>
                      <a:endParaRPr lang="ru-RU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Малыш значительно лучше контролирует движения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Действия ребенка скоординированы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2C8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Наблюдается проявление активного пищевого интереса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915837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2B096B-02FC-C85A-DD67-BD699B34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368"/>
          <a:stretch/>
        </p:blipFill>
        <p:spPr>
          <a:xfrm>
            <a:off x="7817770" y="626796"/>
            <a:ext cx="3482117" cy="31454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13A53EC-DD86-ABC9-BAEE-D571B541E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201" y="4075628"/>
            <a:ext cx="3491686" cy="26901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92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D5094-41D1-96B3-BBFF-534B4A28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508659"/>
            <a:ext cx="6241774" cy="437320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Как распознать голод у малыша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6DB676-164D-CAF5-63F6-D07B6553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522678"/>
            <a:ext cx="6506761" cy="5168346"/>
          </a:xfrm>
        </p:spPr>
        <p:txBody>
          <a:bodyPr>
            <a:normAutofit lnSpcReduction="10000"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Признаки: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Малыш двигает головой из стороны в сторону, открывает рот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Высовывает язык и двигает губами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Сосет кулачки или пальцы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Длительность кормления: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Зависит от веса малыша, его возраста и частоты кормлений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Как долго кормить из каждой груди: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идеале в одно кормление следует предлагать малышу одну грудь и дать ему высосать молоко до конца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следующее кормление предложите другую грудь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кормлений в день: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Зависит от индивидуальных особенностей ребенка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Общие рекомендации: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Новорожденных нужно кормить минимум 8–12 раз в день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(соответствует 1 кормлению в 2–3 часа)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Частота и длительность кормлений могут меняться в периоды активного роста ребенка, при плохом самочувствии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первые 1-2 месяца лактации плач - один из признаков голода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(важно дать грудь при первых признаках беспокойства)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80E43-5DEF-DF2C-B534-7D95C7298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161" y="407873"/>
            <a:ext cx="4346825" cy="64501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C93219-EA2E-2819-E5E5-2BD26D97C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7571" y="3282842"/>
            <a:ext cx="3374003" cy="34973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BC6E42-36BE-615E-3397-1715A3636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7570" y="508659"/>
            <a:ext cx="3374003" cy="271754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00169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3470C-3165-D676-ACE2-D1988125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73503"/>
            <a:ext cx="6428396" cy="48502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к комфортному кормлению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0C3FE-0859-F207-E35E-5CCF9A52B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7009" y="1249589"/>
            <a:ext cx="5132907" cy="1589028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Принять комфортное положение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Максимально уменьшить нагрузку на спину и руки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качестве опоры для спины использовать спинку дивана/кресла или подушку)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Создать комфортную обстановку в помещении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(приятная тихая музыка)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DF63E-D1D6-3F7C-2F7F-3929AE711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07" y="407873"/>
            <a:ext cx="4346825" cy="6450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B9C673-34D4-3652-6AC8-4ECC75A361FE}"/>
              </a:ext>
            </a:extLst>
          </p:cNvPr>
          <p:cNvSpPr txBox="1"/>
          <p:nvPr/>
        </p:nvSpPr>
        <p:spPr>
          <a:xfrm>
            <a:off x="666167" y="3357664"/>
            <a:ext cx="52595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Поднести малыша близко к груди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(чтобы маме было комфортно)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Поместить ребенка животиком к себе и лицом к соску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(голова и тело ребенка должны находиться на одной прямой линии)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32413-7A8C-9DB7-DBB8-26ADCEDFD1CA}"/>
              </a:ext>
            </a:extLst>
          </p:cNvPr>
          <p:cNvSpPr txBox="1"/>
          <p:nvPr/>
        </p:nvSpPr>
        <p:spPr>
          <a:xfrm>
            <a:off x="1742293" y="5316023"/>
            <a:ext cx="5544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Осторожно поддерживать грудь снизу свободной рукой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(удобно при большой груди)</a:t>
            </a: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DAA25BD3-7CD5-7943-193C-A36737151A96}"/>
              </a:ext>
            </a:extLst>
          </p:cNvPr>
          <p:cNvSpPr/>
          <p:nvPr/>
        </p:nvSpPr>
        <p:spPr>
          <a:xfrm>
            <a:off x="945007" y="1623560"/>
            <a:ext cx="735495" cy="73964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A22FE4E5-4FC0-6E61-242B-95B35D7504DE}"/>
              </a:ext>
            </a:extLst>
          </p:cNvPr>
          <p:cNvSpPr/>
          <p:nvPr/>
        </p:nvSpPr>
        <p:spPr>
          <a:xfrm>
            <a:off x="6266281" y="3535937"/>
            <a:ext cx="735262" cy="739473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9E353966-C080-C5EA-32E8-293065334257}"/>
              </a:ext>
            </a:extLst>
          </p:cNvPr>
          <p:cNvSpPr/>
          <p:nvPr/>
        </p:nvSpPr>
        <p:spPr>
          <a:xfrm>
            <a:off x="931547" y="5146208"/>
            <a:ext cx="747423" cy="754590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250590-3C97-5CBA-1D17-CD599C744B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2733" b="35398"/>
          <a:stretch/>
        </p:blipFill>
        <p:spPr>
          <a:xfrm>
            <a:off x="8440473" y="2732781"/>
            <a:ext cx="2292295" cy="19798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F6B928-BCE6-AF16-057C-2E939B7BA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8380" y="624993"/>
            <a:ext cx="2292295" cy="19935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1CA03A-09DC-8429-236B-AE7B707D70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68066"/>
          <a:stretch/>
        </p:blipFill>
        <p:spPr>
          <a:xfrm>
            <a:off x="9033453" y="4826881"/>
            <a:ext cx="2292295" cy="19079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27775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FD3143-628A-A627-C0E6-E1BF03C05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6" y="767301"/>
            <a:ext cx="6082748" cy="469127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Правильное прикладывание к груди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9C17D-AC1D-AF72-74FD-019B3C4B1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276" y="1868556"/>
            <a:ext cx="6353092" cy="4222143"/>
          </a:xfrm>
        </p:spPr>
        <p:txBody>
          <a:bodyPr>
            <a:normAutofit lnSpcReduction="10000"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Правильное прикладывание – залог успешного грудного вскармливания: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Голова и тело ребенка должны находиться на одной прямой линии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Малыш располагается близко матери, мать не наклоняется вперед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Кончик носа ребенка должен быть напротив кончика соска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Рот ребенка широко открывается, малыш слегка откидывает голову назад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Мама направляет сосок к небу ребенка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момент захвата губы ребенка должны быть вывернуты наружу, не поджаты внутрь, подбородок и нос прижаты к груди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Большая часть ареолы находится под нижней губой, меньшая часть – над верхней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Щеки ребенка округлены, а не втянуты </a:t>
            </a:r>
          </a:p>
          <a:p>
            <a:endParaRPr lang="ru-RU" sz="1200" dirty="0"/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Сначала малыш сосет быстро и поверхностно; как только молоко начинает выделяться, малыш переходит к более глубокому и медленному сосанию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CC1D2A-48C3-F66F-D619-561A9EBF0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015" y="407873"/>
            <a:ext cx="4346825" cy="64501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E3F241-F6AC-BDCC-3EC5-725D5FD4F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605" y="447742"/>
            <a:ext cx="2423092" cy="63703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97758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24B81-A176-E639-CC32-C7079220C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58" y="590447"/>
            <a:ext cx="5561215" cy="41407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Трудности начала кормления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EBBFA-7579-6533-C77F-C2E158DD2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24238"/>
            <a:ext cx="5987332" cy="474331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Сильный поток молока в начале кормления может вызывать трудности в прикладывании малыша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(мама меняет позу для кормления: принимает позу лежа или больше отклоняется назад)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Признаки неправильного прикладывания к груди: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Щеки малыша втянуты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издаёт чмокающие звуки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Рот не открыт широко, губы соприкасаются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Мама ощущает боль сосков после кормления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Если наблюдаются вышеперечисленные признаки, то нужно мягко ослабить захват, отнять малыша от груди и приложить снова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Небольшое чувство боли или повышенная чувствительность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(особенно в первое время)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является нормой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solidFill>
                  <a:srgbClr val="1F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Если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боль длительно беспокоит надо немедленно обратиться к специалисту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96C5D8-CAA5-FBE4-13E7-81A71DA1A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58" y="407873"/>
            <a:ext cx="4346825" cy="6450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8CC6B6-BDE1-55C7-6406-59E9E640E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7655" y="797486"/>
            <a:ext cx="3810234" cy="567089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5319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2D8D2E-FFAB-619A-C8F7-E793FAB60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55" y="576992"/>
            <a:ext cx="5192202" cy="437570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Хватает ли ребенку молока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85FCC-12DA-F6C5-32ED-2939F9E72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943" y="1309570"/>
            <a:ext cx="6119827" cy="512228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Потеря веса после рождения -  это нормальный физиологический процесс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Вес ребенка возвращается к первоначальному ко второй неделе после родов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Признаки достаточного питания: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Малыш ест не менее 8–10 раз в сутки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Хорошо берет грудь и активно сосет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1F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осле кормления выглядит удовлетворенным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Производит впечатление здорового и счастливого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пробуждения ребенок активен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Дети, находящиеся на исключительно грудном вскармливании до 6 мес. не нуждаются в допаивании водой!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Ситуации, которые требуют допаивания водой: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Низкая влажность в помещении/квартире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Высокая температура окружающей среды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При ряде заболеваний ребенка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(лихорадка, диарея, рвота, гипербилирубинемия)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этих ситуациях предложить ребенку воду из ложки, и если он начал охотно пить, то есть необходимость в допаивании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86EAAB-4773-74A7-6829-DEA6CBB16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59" y="407873"/>
            <a:ext cx="4346825" cy="64501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17F09E-F238-EC2E-BE7C-02A57F401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624" y="3563110"/>
            <a:ext cx="3674093" cy="28870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B5F41B-5B99-CD9E-61CE-B25FAB2D3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624" y="723750"/>
            <a:ext cx="3674093" cy="257114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7519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F37CA5-41CD-4E00-0E3F-56B47FC66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772" y="407873"/>
            <a:ext cx="4346825" cy="6450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61606-9E65-786B-FAB5-D387E033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53" y="724214"/>
            <a:ext cx="5644341" cy="411913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Хватает ли ребенку молока?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4A830-C1B3-08C8-96EF-BB36FDC4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263" y="1816243"/>
            <a:ext cx="5934923" cy="363338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b="1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Следить, наедается ли ребенок, получится по количеству опорожнений мочевого пузыря и кишечника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600" b="1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Опорожнять мочевой пузырь малыш должен столько раз в сутки, сколько ему дней</a:t>
            </a:r>
            <a:r>
              <a:rPr lang="ru-RU" sz="1600" b="1" i="1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1600" b="1" i="1" kern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 раз в 1 -й день, 2 раза во 2 - й день и т. д.)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Стул должен быть не менее раза в сутки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Определить опорожнение мочевого пузыря можно тестом «на мокрые пеленки» </a:t>
            </a:r>
            <a:r>
              <a:rPr lang="ru-RU" sz="1600" b="1" i="1" kern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(посчитать количество </a:t>
            </a:r>
            <a:r>
              <a:rPr kumimoji="0" lang="ru-RU" sz="16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использованных </a:t>
            </a:r>
            <a:r>
              <a:rPr lang="ru-RU" sz="1600" b="1" i="1" kern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пеленок или подгузников)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600" b="1" kern="0" dirty="0"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Определить наполненность </a:t>
            </a:r>
            <a:r>
              <a:rPr lang="ru-RU" sz="1600" b="1" kern="0" dirty="0"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подгузника при однократном использовании малышом </a:t>
            </a:r>
            <a:r>
              <a:rPr lang="ru-RU" sz="1600" b="1" i="1" kern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(взять пустой, налить в него 2 – 4 ст. ложки воды и потрогать)</a:t>
            </a:r>
            <a:endParaRPr kumimoji="0" lang="ru-RU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D3DC1-9206-6011-C8C4-CFBE2602007C}"/>
              </a:ext>
            </a:extLst>
          </p:cNvPr>
          <p:cNvSpPr txBox="1"/>
          <p:nvPr/>
        </p:nvSpPr>
        <p:spPr>
          <a:xfrm>
            <a:off x="7628040" y="497637"/>
            <a:ext cx="4060287" cy="338554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Тест на «мокрые пеленки»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E22C12-8990-9BD9-D37E-AB751535F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039" y="925954"/>
            <a:ext cx="4060288" cy="5797798"/>
          </a:xfrm>
          <a:prstGeom prst="rect">
            <a:avLst/>
          </a:prstGeom>
          <a:ln>
            <a:solidFill>
              <a:srgbClr val="660066"/>
            </a:solidFill>
          </a:ln>
        </p:spPr>
      </p:pic>
    </p:spTree>
    <p:extLst>
      <p:ext uri="{BB962C8B-B14F-4D97-AF65-F5344CB8AC3E}">
        <p14:creationId xmlns:p14="http://schemas.microsoft.com/office/powerpoint/2010/main" val="109440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52E59-8A31-D496-3099-0B7B229F0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915" y="679808"/>
            <a:ext cx="5025224" cy="445273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Признаки сытости малыша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F00559-2317-8E90-56BB-78A2A6727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3" y="2048142"/>
            <a:ext cx="5915769" cy="317249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Независимо от времени кормления можно понять, что ребенок наелся: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отталкивает грудь ручкой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Отводит голову назад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Засыпает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Лицо и тело ребенка будут расслаблены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Ноги и руки станут «тяжелыми»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Увидев признаки сытости надо: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Аккуратно отнять малыша от груди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Поднять его в вертикальное положение столбиком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Погладить по спинке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(чтобы вышли излишки воздуха)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D577E5-125A-881A-4731-D359709EA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09" y="409326"/>
            <a:ext cx="4346825" cy="6450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245D32-2D86-BB57-8D1E-A27E22CE1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087" y="3353075"/>
            <a:ext cx="3167269" cy="31672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92E8E2-F68A-427B-38AD-CEAD9B10B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087" y="739961"/>
            <a:ext cx="3164098" cy="22740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6021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61606-9E65-786B-FAB5-D387E033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421" y="723568"/>
            <a:ext cx="4881322" cy="429371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Особенности лактации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4A830-C1B3-08C8-96EF-BB36FDC4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26" y="1402670"/>
            <a:ext cx="5860112" cy="5277462"/>
          </a:xfrm>
        </p:spPr>
        <p:txBody>
          <a:bodyPr>
            <a:no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Признаки достаточной лактации: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нормально прибавляет в весе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 менее 500–700 г в первые месяцы жизни)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Подгузники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(пеленки)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меняются 6–8 раз в сутки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Ситуации, при которых выработка молока снижается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Болезнь мамы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Неправильный захват груди и неэффективное сосание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Скачки роста ребенка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это время малыш ест больше,  для выработки большего количества молока необходимо несколько дней) </a:t>
            </a:r>
          </a:p>
          <a:p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Возможные решения: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Прикладывать малыша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к груди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чаще, не пропуская ночные кормления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Проводить сцеживание молокоотсосом для стимуляции притока молока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 ранее чем через 30 минут после кормления из той же груди) 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Важно: отдыхать, гулять на свежем воздухе, нормализовать рацион питания, стабилизировать сон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BAB54-1DEC-0513-48C2-C3754ACF0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160" y="407948"/>
            <a:ext cx="4346825" cy="6450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95816C-7588-120B-7DF2-FFC3863FF0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1" t="2162" r="2860" b="7361"/>
          <a:stretch/>
        </p:blipFill>
        <p:spPr>
          <a:xfrm>
            <a:off x="7832886" y="858740"/>
            <a:ext cx="3523372" cy="24698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04AA9-E6F7-A55E-E273-4849E62D2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033" y="3586075"/>
            <a:ext cx="3143942" cy="30940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3808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70" y="770913"/>
            <a:ext cx="6726805" cy="413327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rtlCol="0"/>
          <a:lstStyle>
            <a:defPPr>
              <a:defRPr lang="ru-RU"/>
            </a:defPPr>
          </a:lstStyle>
          <a:p>
            <a:pPr algn="ctr" rtl="0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Преимущества грудного вскармливания</a:t>
            </a:r>
            <a:endParaRPr lang="ru-RU" sz="2400" cap="none" dirty="0">
              <a:solidFill>
                <a:srgbClr val="202C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29" y="1720389"/>
            <a:ext cx="6960886" cy="4266311"/>
          </a:xfrm>
        </p:spPr>
        <p:txBody>
          <a:bodyPr rtlCol="0">
            <a:normAutofit/>
          </a:bodyPr>
          <a:lstStyle>
            <a:defPPr>
              <a:defRPr lang="ru-RU"/>
            </a:defPPr>
          </a:lstStyle>
          <a:p>
            <a:pPr rtl="0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Грудное вскармливание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(естественное вскармливание)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ребенка материнским молоком</a:t>
            </a:r>
          </a:p>
          <a:p>
            <a:pPr rtl="0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Материнское молоко - это уникальное и оптимальное питание, созданное самой природой именно для малыша первых месяцев жизни: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Соответствует особенностям его пищеварительной системы и обмена веществ</a:t>
            </a:r>
          </a:p>
          <a:p>
            <a:pPr marL="285750" indent="-285750" rtl="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Обеспечивает адекватное развитие детского организма при рациональном питании кормящей женщины</a:t>
            </a:r>
          </a:p>
          <a:p>
            <a:pPr rtl="0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Грудное вскармливание – это наилучший способ дать вашему ребенку здоровый старт в жизни</a:t>
            </a:r>
          </a:p>
          <a:p>
            <a:pPr rtl="0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rtl="0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Всемирная Организация Здравоохранения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(ВОЗ)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рекомендует исключительно грудное вскармливание до 6 месяцев жизни малыша и продолжение кормления грудью после введения прикорма до 2 лет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682AC6-0372-53A1-8C00-164F74968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963" y="413969"/>
            <a:ext cx="3792829" cy="6444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86AA5-4EDF-CE34-7463-77157723C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3553" y="882160"/>
            <a:ext cx="3679648" cy="56299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56900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61606-9E65-786B-FAB5-D387E033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273" y="637309"/>
            <a:ext cx="4766806" cy="44675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Возможные Сложности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4A830-C1B3-08C8-96EF-BB36FDC4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832" y="1381237"/>
            <a:ext cx="6376946" cy="4754881"/>
          </a:xfrm>
        </p:spPr>
        <p:txBody>
          <a:bodyPr>
            <a:norm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Сильный поток молока, переполнение молочной железы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Происходит в момент становления лактации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 временем молоко будет вырабатываться в количестве, необходимом малышу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Возможное решение: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Изменить позу при кормлении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(отклониться назад или кормить лежа)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Стараться давать 1 грудь за кормление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(при необходимости делать перерывы, давая малышу отдыхать)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Сцедить молокоотсосом небольшое количество молока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Нагрубание молочных желез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Молочные железы твердеют, молоко «не течет», возникает тяжесть и боль, малышу сложно захватить грудь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Перед кормлением: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Приложить теплый компресс к груди  </a:t>
            </a: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Сцедить немного молока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(для удобства малыша)</a:t>
            </a:r>
            <a:endParaRPr lang="ru-RU" sz="1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EB2A17-F5A8-F1AC-6708-24338092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161" y="407873"/>
            <a:ext cx="4346825" cy="6450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AE69A8-E303-5FE3-46BA-B8C28514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957" y="758131"/>
            <a:ext cx="3638911" cy="25168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DE7210-CDA9-0934-3437-F568D0323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958" y="3429000"/>
            <a:ext cx="3638910" cy="328951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8300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9B231-AE84-BAC0-7B23-D8ADB0F89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370" y="561571"/>
            <a:ext cx="4266883" cy="40526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Возможные Сложности </a:t>
            </a:r>
            <a:endParaRPr lang="ru-RU" dirty="0"/>
          </a:p>
        </p:txBody>
      </p:sp>
      <p:sp>
        <p:nvSpPr>
          <p:cNvPr id="6" name="Рисунок 3">
            <a:extLst>
              <a:ext uri="{FF2B5EF4-FFF2-40B4-BE49-F238E27FC236}">
                <a16:creationId xmlns:a16="http://schemas.microsoft.com/office/drawing/2014/main" id="{85CBA419-ABFC-559A-EA71-364C57D7E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33" y="1375203"/>
            <a:ext cx="6579359" cy="5375453"/>
          </a:xfrm>
        </p:spPr>
        <p:txBody>
          <a:bodyPr>
            <a:noAutofit/>
          </a:bodyPr>
          <a:lstStyle/>
          <a:p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Лактостаз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(застой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молока в протоках молочных желез)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Боль и дискомфорт в молочной железе, покраснение кожи</a:t>
            </a: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Причина возникновения: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Недостаточное высасывание молока из груди ребенком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Пережимание груди тесной одеждой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Изменение режима кормления по любой причине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Чрезмерное или неправильное сцеживание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Ношение бюстгальтера ночью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Сон на животе или в неудобной позе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Любые физические воздействия на грудь </a:t>
            </a:r>
            <a:r>
              <a:rPr lang="ru-RU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(удар, сдавливание)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Стресс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Усиленные физические нагрузки</a:t>
            </a: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Возможное решение: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Частое прикладывание малыша к груди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Использование теплых термонакладок перед кормлением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Теплый душ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Проведение легкого массажа груди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(рекомендация врача)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Прикладывание к груди прохладных термонакладок или компрессов после кормления</a:t>
            </a: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488ED7-8DF4-5457-74C9-5B5013EF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918" y="407873"/>
            <a:ext cx="4346825" cy="64501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649364-A825-2832-7A5F-20182A178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9749" y="1097279"/>
            <a:ext cx="3498494" cy="23317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DB4F86-BEDC-F63D-571F-71395E2322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0416" y="3762714"/>
            <a:ext cx="3487827" cy="26874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32006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61606-9E65-786B-FAB5-D387E0332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384" y="712401"/>
            <a:ext cx="4691270" cy="42166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Возможные Сложности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A4A830-C1B3-08C8-96EF-BB36FDC44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53872"/>
            <a:ext cx="6082748" cy="4388112"/>
          </a:xfrm>
        </p:spPr>
        <p:txBody>
          <a:bodyPr>
            <a:norm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Мастит - воспаление ткани молочной железы 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Часть молочной железы становится красной, горячей, болезненной при прикосновении </a:t>
            </a:r>
            <a:r>
              <a:rPr kumimoji="0" lang="ru-RU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1600" b="1" i="1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из-за растяжения капсулы или из-за воздействия на неё агрессивных медиаторов воспаления)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повышается температура тела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Процесс может перейти в инфицированный в случае присоединения бактериальной инфекции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 данном этапе следует: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Прекратить кормление ребёнка больной железой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Сцедить молоко, используя специальную помпу-молокоотсос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Провоцировать мастит может застой молока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(лактоз)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 трещины сосков </a:t>
            </a:r>
          </a:p>
          <a:p>
            <a:r>
              <a:rPr lang="ru-RU" sz="1600" b="1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Если интенсивное сцеживание не принесло облегчения в течение 2-3 дней или выраженный болевой синдром не позволяет кормить малыша, следует обратиться к врачу</a:t>
            </a:r>
            <a:endParaRPr lang="ru-RU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F1188C-24C3-9B08-B3C2-06E15739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09" y="407873"/>
            <a:ext cx="4346825" cy="6450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9BBBC-4522-2C14-9871-5CE0FF3C3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527" y="1230507"/>
            <a:ext cx="3731701" cy="1426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B3782F-8993-EAFF-E257-46032D4BE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527" y="3135036"/>
            <a:ext cx="3790187" cy="25352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55988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ECD01-889E-78F7-4439-66BBBFFD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723" y="691763"/>
            <a:ext cx="4488277" cy="397565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Возможные Сложности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1FE23-5C18-F1B2-B68E-6C90ADF5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96" y="1660121"/>
            <a:ext cx="5860111" cy="3537757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Плоские и втянутые соски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До 10% женщин сталкиваются с проблемой плоских или втянутых сосков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Со временем при кормлении сосок вытянется естественным способом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Использование накладок для сбора грудного молока и для коррекции формы сосков: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Надеть накладки так, чтобы сосок был в центре, где расположено отверстие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Создаётся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легкое давление, и сосок выталкивается в отверстие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ри кормлении использовать защитные накладки на сосок, чтобы малышу было проще его захватить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BF2B56-3394-B1F3-2E3E-9ED15D8A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59" y="407873"/>
            <a:ext cx="4346825" cy="6450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31A13F-6B13-BCCD-3346-F32E0C66B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731" y="568577"/>
            <a:ext cx="3019880" cy="26492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43FD9A2-5DDE-AD88-4C97-F19DBC858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8753" y="3378577"/>
            <a:ext cx="3099835" cy="314746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067487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ECD01-889E-78F7-4439-66BBBFFD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3" y="763326"/>
            <a:ext cx="5526157" cy="755374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Правила ухода за грудью </a:t>
            </a:r>
            <a:b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для кормящей мамы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1FE23-5C18-F1B2-B68E-6C90ADF5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288" y="2045472"/>
            <a:ext cx="5903845" cy="3784820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Носить специальный бюстгальтер для кормящих женщин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 сдавливает грудь, снижая риск лактостаза, обеспечивает легкий доступ к груди для кормления и позволяет удобно размещать вкладыши) </a:t>
            </a:r>
          </a:p>
          <a:p>
            <a:pPr marL="342900" indent="-3429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Использовать вкладыши для бюстгальтера, впитывающие излишки молока и защищающие соски от раздражения </a:t>
            </a:r>
          </a:p>
          <a:p>
            <a:pPr marL="342900" indent="-3429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Принимать душ или обмывать грудь проточной водой без мыла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 более двух раз в день) </a:t>
            </a:r>
          </a:p>
          <a:p>
            <a:pPr marL="342900" indent="-3429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душа, а также перед каждым кормлением массировать грудь лёгкими круговыми движениями 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(стимулирует лактацию, профилактирует лактостаз)</a:t>
            </a:r>
          </a:p>
          <a:p>
            <a:pPr marL="342900" indent="-3429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кормления наносите на соски специальный крем с ланолином 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(защита кожи сосков от появления трещин, увлажнение и поддержание эластичности)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C5DB87-B9C8-B7C2-9385-73920CC97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112" y="407873"/>
            <a:ext cx="4346825" cy="64501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8E6CBC-F199-C9B5-A651-B2C6E8A92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366" y="588402"/>
            <a:ext cx="4188315" cy="29141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E18213-F4AC-A515-66B7-06B2FD30C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492" y="3727345"/>
            <a:ext cx="2755022" cy="28578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50654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58F6E-2831-B9C9-91E5-1B3752CB8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51" y="527542"/>
            <a:ext cx="5637475" cy="42166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Возможные Сложности у ребенка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4E611-F6C3-267A-F3E6-0B4F7721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597905"/>
            <a:ext cx="6026728" cy="4624487"/>
          </a:xfrm>
        </p:spPr>
        <p:txBody>
          <a:bodyPr>
            <a:normAutofit lnSpcReduction="10000"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Колики: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(характерно для 90% детей)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Появляются на 2–3 неделях жизни, усиливаются на 2-м месяце и заметно уменьшаются после 3 месяцев жизни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Возникает беспричинный плач ребенка: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Повышенное газообразование в кишечнике ребенка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Избыточное заглатывание воздуха во время кормления</a:t>
            </a:r>
            <a:r>
              <a:rPr lang="ru-RU" sz="1050" dirty="0"/>
              <a:t> </a:t>
            </a:r>
          </a:p>
          <a:p>
            <a:endParaRPr lang="ru-RU" sz="1050" dirty="0"/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Возможное решение: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Исключить из рациона мамы бобовые, огурцы, белокочанную капусту, виноград, газированные напитки, свежую выпечку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Следить, чтобы малыш правильно брал грудь, захватывая не только сосок и ареолу,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Подержать малыша </a:t>
            </a: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вертикально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кормления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Прикладывать к животу ребенка согретую пелёнку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Выкладывать ребенка на живот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Делать лёгкие поглаживания животика по часовой стрелке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(до 10 оборотов)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поочередное сгибание-разгибание ножек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 6–8 повторений)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Использовать антиколиковые бутылочки с клапаном для отведения воздуха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CA15E0-6457-9F2C-B87C-837579350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58" y="407873"/>
            <a:ext cx="4346825" cy="6450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4F6CC8-83A2-D491-D299-E543C7D32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262" y="863840"/>
            <a:ext cx="3667192" cy="24631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699072-ECC3-4D2F-5BCA-A4FB6C07E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262" y="3709101"/>
            <a:ext cx="3716816" cy="22850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67063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DCCD6-8836-4091-CD6D-5BF1DF4B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766" y="621970"/>
            <a:ext cx="5931673" cy="36600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Возможные Сложности у ребенка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9CE03C-453D-E1EB-5226-3B226807D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86" y="1409001"/>
            <a:ext cx="6447995" cy="4466830"/>
          </a:xfrm>
        </p:spPr>
        <p:txBody>
          <a:bodyPr>
            <a:norm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Срыгивания: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самопроизвольный заброс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(рефлюкс)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желудочного содержимого в пищевод или ротовую полость ребенка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Незначительные срыгивания после кормлений характерны для большинства младенцев и являются вариантом нормы, проходят самостоятельно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(освобождение от излишков воздуха или молока)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Возможное решение: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Кормить ребенка в полувертикальном положении,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кормления носить в вертикальном положении 10-15 минут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Приподнять головной конец кроватки на 20-30 градусов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Могут быть связаны с недостаточным развитием сфинктерного аппарата желудка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(классифицируется как гастроэзофагиальная рефлюксная болезнь  - ГЭРБ) </a:t>
            </a:r>
          </a:p>
          <a:p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 частых и обильных срыгиваниях, приводящих к потере веса малыша необходимо обратиться к педиатру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3AD82F-A031-DCEE-7F30-2B4ABD72F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09" y="417353"/>
            <a:ext cx="4346825" cy="64501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F338BE-174C-617A-D6E7-12D971D2D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337"/>
          <a:stretch/>
        </p:blipFill>
        <p:spPr>
          <a:xfrm>
            <a:off x="8245501" y="485672"/>
            <a:ext cx="2608027" cy="3526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86ADF9-BA90-B0E8-1A12-8F83223E8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454" y="4046271"/>
            <a:ext cx="2608027" cy="27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52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35C34-912E-9F2C-8F14-DDBD9EE8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504537"/>
            <a:ext cx="6305384" cy="723816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Поддержание грудного вскармливания при отлучении мамы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47833-577F-A56F-B6AC-4AB3C27CA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6" y="1566408"/>
            <a:ext cx="6872523" cy="516039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Сцеживая молоко после или между кормлениями, мама может создать запасы своего грудного молока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Сцеживание:</a:t>
            </a:r>
          </a:p>
          <a:p>
            <a:pPr marL="228600" indent="-2286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Планировать заранее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(используйте молокоотсос за несколько недель) </a:t>
            </a:r>
          </a:p>
          <a:p>
            <a:pPr marL="228600" indent="-2286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Выбрать комфортное удобное место </a:t>
            </a:r>
          </a:p>
          <a:p>
            <a:pPr marL="228600" indent="-228600">
              <a:buAutoNum type="arabicPeriod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Сцеживать так же часто, как кормить </a:t>
            </a: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Хранение грудного молока: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Использовать чистые контейнеры или одноразовые пакеты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Следить за сроком годности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(писать дату и время сцеживания)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Хранить до 3–4 часов при комнатной температуре и до 24 часов в холодильнике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Хранить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морозильном отделении холодильника до 3–6 месяцев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Охладить ёмкость с молоком в холодильнике минимум 30 минут перед заморозкой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Использовать размороженное молоко в течение 24 часов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Выбирать самое холодное место в холодильнике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 в дверце)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Ставить контейнер глубже на полку холодильника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 замораживать размороженное молоко повторно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Транспортировать молоко в термосумках со льдом</a:t>
            </a:r>
            <a:endParaRPr lang="ru-RU" sz="1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A04ED-BF51-2199-0F0F-028FF8EB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59" y="407873"/>
            <a:ext cx="4346825" cy="6450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10A15B-BC90-A786-5D15-266343522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7123" y="4023360"/>
            <a:ext cx="3490805" cy="21822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CF9EB4-6F14-B44C-DFA1-E5380CE56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7123" y="1228353"/>
            <a:ext cx="3439747" cy="233319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09682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35C34-912E-9F2C-8F14-DDBD9EE8F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30" y="504537"/>
            <a:ext cx="6305384" cy="723816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Поддержание грудного вскармливания при отлучении мамы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E47833-577F-A56F-B6AC-4AB3C27CA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17" y="1835942"/>
            <a:ext cx="6305384" cy="3991554"/>
          </a:xfrm>
        </p:spPr>
        <p:txBody>
          <a:bodyPr>
            <a:norm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Подготовка сцеженного молока к кормлению: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холодильнике: при этом нужно не забывать заранее поставить контейнер с молоком, т.к. для разморозки в холодильнике может потребоваться достаточно много времени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Под струей горячей воды: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(потребуется около 3 часов, важно постоянно поворачивать контейнер с молоком)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 водяной бане: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(следить за температурой, не выше 37 °С.)</a:t>
            </a:r>
          </a:p>
          <a:p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Для быстрого размораживания и подогрева молока можно использовать подогреватель бутылочек и детского питания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 использовать микроволновую печь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Перед кормлением:</a:t>
            </a:r>
            <a:endParaRPr lang="ru-RU" sz="1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Встряхнуть бутылочку с молоком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Проверить температуру молока</a:t>
            </a:r>
            <a:endParaRPr lang="ru-RU" sz="1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BA04ED-BF51-2199-0F0F-028FF8EB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259" y="407873"/>
            <a:ext cx="4346825" cy="64501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D7821E-1761-144B-AA37-9BD13034B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866" y="3156667"/>
            <a:ext cx="3389610" cy="3389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69C1AE-C550-6899-0B00-5FC024E33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091" y="775146"/>
            <a:ext cx="3231160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64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1EC42-9D97-CE65-8CDA-19F03DE6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61" y="542057"/>
            <a:ext cx="5259554" cy="381663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Вопросы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1CFDBA-75E1-C125-4DE9-DA653C2D6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93" y="1072343"/>
            <a:ext cx="6525491" cy="5536276"/>
          </a:xfrm>
        </p:spPr>
        <p:txBody>
          <a:bodyPr>
            <a:normAutofit lnSpcReduction="10000"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Нужно ли кормить ночью?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первые недели жизни новорожденного важно придерживаться свободного режима вскармливания, прикладывая ребенка не реже, чем через 1,5–2 часа днем и 3–4 часа ночью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дальнейшем мать и ребенок выбирают «свой режим кормления», при котором дневные кормления происходят через 2,5–3,5 часа, а ночной интервал увеличивается </a:t>
            </a:r>
          </a:p>
          <a:p>
            <a:endParaRPr lang="ru-RU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Что такое кластерное кормление?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Это серия коротких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(непродолжительных)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кормлений в течение короткого промежутка времени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Некоторые дети так питаются в первые месяцы жизни или при скачках роста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(является нормой)</a:t>
            </a:r>
          </a:p>
          <a:p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Когда можно вводить прикорм?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ВОЗ рекомендует вводить прикорм с 6 месяцев 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(последние исследования показали, что детям на исключительно грудном вскармливании рационально вводить прикорм с 5-5,5 месяцев для профилактики развития железодефицитной анемии в более старшем возрасте)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Важно: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Продолжать грудное вскармливание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Проконсультироваться у педиатра, с чего лучше начинать прикорм и в какой последовательности</a:t>
            </a:r>
            <a:endParaRPr lang="ru-RU" sz="1600" b="1" i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4B56AC-BD30-942B-4FE6-F0F7BD54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307" y="407873"/>
            <a:ext cx="4346825" cy="64501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D6F5B0E-5E71-46E7-9B45-39067EE35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181" y="3865616"/>
            <a:ext cx="3731076" cy="26184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F0EC9A-E535-9186-674B-91D0D7500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182" y="905802"/>
            <a:ext cx="3666606" cy="26184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5497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E7CD7-2D3A-26CF-2167-AE4CC00E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75" y="569705"/>
            <a:ext cx="6499794" cy="417361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первые совместные моменты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26B6A6-120D-990E-14BF-051F4D5E6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72" y="1334428"/>
            <a:ext cx="6499794" cy="517051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Психологический настрой – значимый аспект успешного грудного вскармливания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Важно обратить внимание на образ жизни, питание, настроение, а также воспользоваться поддержкой близких людей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«Золотой час» -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первый час после родов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ru-RU" sz="1600" b="1" i="0" u="sng" strike="noStrike" dirty="0">
                <a:solidFill>
                  <a:srgbClr val="1D388F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Зачем нужен телесный контакт сразу после родов?</a:t>
            </a:r>
            <a:endParaRPr lang="ru-RU" sz="1600" b="1" i="0" u="sng" dirty="0">
              <a:solidFill>
                <a:srgbClr val="1D388F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успокаивается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(снижается уровень постродового стресса)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Устанавливаются и остаются стабильными температура тела малыша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норме — 36,5 – 37,5 °С)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уровень глюкозы в крови, сердцебиение и кровяное давление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Организм малыша заселяется бактериями, обитающими на теле мамы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 комплексе с грудным вскармливанием это профилактика аллергии)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Осуществляется первый контакт глаз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(установление крепкой эмоциональной связи)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Стимулируется поисковый рефлекс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(поиск груди и прикладывание)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Снижается потребность в кислороде и стабилизируются показатели общего состояния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 недоношенных малышей) 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Повышается вероятность длительного грудного вскармливания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52CA68-6CFE-3126-2E1D-BC1592205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87" y="407873"/>
            <a:ext cx="4346825" cy="64501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6E16F-587C-16F5-7CC4-3DA6F5E81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0230" y="3323342"/>
            <a:ext cx="3510740" cy="33146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F09E05-6FB8-F759-0C27-EFF24732E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152" y="778386"/>
            <a:ext cx="3513844" cy="23941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327509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B26AD94-9C34-F1CC-C6C8-FC3D8A05F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15" y="5179209"/>
            <a:ext cx="6209969" cy="125823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Зарегистрируйтесь на сайте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TAKZDOROVO.RU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и получите доступ ко всем сервисам сайта</a:t>
            </a:r>
            <a:b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user\Downloads\photo1709547805.jpeg">
            <a:extLst>
              <a:ext uri="{FF2B5EF4-FFF2-40B4-BE49-F238E27FC236}">
                <a16:creationId xmlns:a16="http://schemas.microsoft.com/office/drawing/2014/main" id="{7C981B4A-720A-3A80-55B8-C98328FAB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492819" y="420559"/>
            <a:ext cx="1090115" cy="841119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327F3F-F7E9-6A06-6C53-06CAB3653D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148" y="420559"/>
            <a:ext cx="1949728" cy="5472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3D13E2-DDAA-0C5F-C313-9BBE7954B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551" y="0"/>
            <a:ext cx="5108449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F2E344-AD15-3DAF-ECD0-0CA232C45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7090" y="417577"/>
            <a:ext cx="2542252" cy="10546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шаблон, прямоугольный,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6C93933F-10B6-C58E-5043-945CE9F39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141" y="2011441"/>
            <a:ext cx="2835118" cy="28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52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2CEBB7-F7A0-4B27-F548-13E2CDAFF432}"/>
              </a:ext>
            </a:extLst>
          </p:cNvPr>
          <p:cNvSpPr/>
          <p:nvPr/>
        </p:nvSpPr>
        <p:spPr>
          <a:xfrm>
            <a:off x="421420" y="389356"/>
            <a:ext cx="11330608" cy="64686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Наш Телеграм-канал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DFAF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t.me/prof42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C9BE53-694C-F795-552B-F0143F4D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20" y="389356"/>
            <a:ext cx="1413305" cy="10895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EA1EED-82D6-C885-31EA-9A44872CB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28" y="4857491"/>
            <a:ext cx="1761897" cy="17618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6E8CAA-DA70-2A1D-BD28-8F5135F20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261" y="1779407"/>
            <a:ext cx="2894607" cy="28946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3AEB31-1273-1A3C-9FB9-34DA519A1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7316" y="1881817"/>
            <a:ext cx="2751980" cy="27921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73560B-2C3F-E484-59F8-99723AE7AA2A}"/>
              </a:ext>
            </a:extLst>
          </p:cNvPr>
          <p:cNvSpPr txBox="1"/>
          <p:nvPr/>
        </p:nvSpPr>
        <p:spPr>
          <a:xfrm>
            <a:off x="5756309" y="5360839"/>
            <a:ext cx="59003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Подписывайтесь, читайте, задавайте нам вопросы, комментируйте, делитесь информацией о ЗОЖ </a:t>
            </a:r>
          </a:p>
          <a:p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 своими родными, друзьями и коллегами!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14B9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678A96-1B35-491C-D7B9-2498F15C1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4938" y="599686"/>
            <a:ext cx="3487214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9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407404-2407-B7CC-8ABB-C5918434D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368"/>
            <a:ext cx="9414761" cy="69247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8961D-8523-2649-55A3-A39C2359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0522" y="1936866"/>
            <a:ext cx="2691478" cy="2826328"/>
          </a:xfr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txBody>
          <a:bodyPr/>
          <a:lstStyle/>
          <a:p>
            <a:pPr algn="ctr"/>
            <a:b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Быть матерью — это значит найти в себе силы, о которых вы 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не подозревали,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и побороть страхи,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о которых вы 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не имели понятия»</a:t>
            </a:r>
            <a:br>
              <a:rPr kumimoji="0" lang="ru-RU" sz="16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0984C-B623-C2A2-BD9E-335AD665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924" y="6210184"/>
            <a:ext cx="6583680" cy="606829"/>
          </a:xfrm>
          <a:solidFill>
            <a:schemeClr val="accent4">
              <a:lumMod val="60000"/>
              <a:lumOff val="40000"/>
            </a:schemeClr>
          </a:solidFill>
          <a:effectLst>
            <a:softEdge rad="63500"/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Благодарю за внимание!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2C8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959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16F15-C25D-8591-1D19-8D30607D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60" y="612002"/>
            <a:ext cx="5135418" cy="36600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ПОЛЬЗА ГРУДНОГО МОЛОКА</a:t>
            </a:r>
            <a:endParaRPr lang="ru-RU" sz="24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4DF25-78EE-5CDA-01F3-DC3F2F657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421" y="1486895"/>
            <a:ext cx="6384897" cy="5224006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Материнское молоко содержит все необходимые для малыша компоненты: антитела, иммунные клетки, бифидо– и лактобактерии, биологически активные вещества: </a:t>
            </a:r>
            <a:endParaRPr lang="ru-RU" sz="49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О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казывает благоприятное влияние на развитие центральной нервной системы 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У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крепляет иммунитет  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С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нижает риск заболевания отитом и острыми респираторными     инфекциями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Н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ормализует обменные процессы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С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нижает частоту кишечных инфекций и возникновения диареи</a:t>
            </a:r>
          </a:p>
          <a:p>
            <a:pPr>
              <a:lnSpc>
                <a:spcPct val="120000"/>
              </a:lnSpc>
            </a:pP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Польза для мамы: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У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станавливается тесная эмоциональная связь с ребенком 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Снижается риск развития послеродовой депрессии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С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нижается боль после Кесарева сечения 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У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силивается сократительная способность матки после родов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С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нижается риск возникновения послеродовых кровотечений</a:t>
            </a:r>
            <a:endParaRPr lang="ru-RU" sz="49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В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осстанавливается вес </a:t>
            </a:r>
            <a:r>
              <a:rPr lang="ru-RU" sz="4900" b="1" i="1" kern="12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(при кормлении грудью не менее 6 мес.)</a:t>
            </a:r>
            <a:endParaRPr lang="ru-RU" sz="49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С</a:t>
            </a:r>
            <a:r>
              <a:rPr lang="ru-RU" sz="49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нижается риск развития рака молочной железы, матки, яичников</a:t>
            </a:r>
          </a:p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ru-RU" sz="49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id="{8C8D53E5-DDF8-9C88-C2E6-8F5742F5120C}"/>
              </a:ext>
            </a:extLst>
          </p:cNvPr>
          <p:cNvSpPr/>
          <p:nvPr/>
        </p:nvSpPr>
        <p:spPr>
          <a:xfrm>
            <a:off x="753679" y="2745744"/>
            <a:ext cx="33773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id="{83737499-D463-2264-0963-3B01004E29E5}"/>
              </a:ext>
            </a:extLst>
          </p:cNvPr>
          <p:cNvSpPr/>
          <p:nvPr/>
        </p:nvSpPr>
        <p:spPr>
          <a:xfrm>
            <a:off x="753679" y="2979557"/>
            <a:ext cx="33773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: шеврон 6">
            <a:extLst>
              <a:ext uri="{FF2B5EF4-FFF2-40B4-BE49-F238E27FC236}">
                <a16:creationId xmlns:a16="http://schemas.microsoft.com/office/drawing/2014/main" id="{C6EE4809-81F4-97E5-9E65-52F7C7C670AD}"/>
              </a:ext>
            </a:extLst>
          </p:cNvPr>
          <p:cNvSpPr/>
          <p:nvPr/>
        </p:nvSpPr>
        <p:spPr>
          <a:xfrm>
            <a:off x="762559" y="3478483"/>
            <a:ext cx="32885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шеврон 7">
            <a:extLst>
              <a:ext uri="{FF2B5EF4-FFF2-40B4-BE49-F238E27FC236}">
                <a16:creationId xmlns:a16="http://schemas.microsoft.com/office/drawing/2014/main" id="{F07493FE-DBA6-4D14-039A-4AB7D6EF4486}"/>
              </a:ext>
            </a:extLst>
          </p:cNvPr>
          <p:cNvSpPr/>
          <p:nvPr/>
        </p:nvSpPr>
        <p:spPr>
          <a:xfrm>
            <a:off x="751861" y="3722894"/>
            <a:ext cx="32885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шеврон 8">
            <a:extLst>
              <a:ext uri="{FF2B5EF4-FFF2-40B4-BE49-F238E27FC236}">
                <a16:creationId xmlns:a16="http://schemas.microsoft.com/office/drawing/2014/main" id="{F2594BD7-AEA0-8080-9FD0-3DF422251FBC}"/>
              </a:ext>
            </a:extLst>
          </p:cNvPr>
          <p:cNvSpPr/>
          <p:nvPr/>
        </p:nvSpPr>
        <p:spPr>
          <a:xfrm>
            <a:off x="747421" y="4466231"/>
            <a:ext cx="33773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9A498EEC-61F4-5B6D-2E20-642CEF0A031D}"/>
              </a:ext>
            </a:extLst>
          </p:cNvPr>
          <p:cNvSpPr/>
          <p:nvPr/>
        </p:nvSpPr>
        <p:spPr>
          <a:xfrm>
            <a:off x="758118" y="4699616"/>
            <a:ext cx="32885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id="{DF9FDF9E-EF44-C657-A7E7-FBCC32794902}"/>
              </a:ext>
            </a:extLst>
          </p:cNvPr>
          <p:cNvSpPr/>
          <p:nvPr/>
        </p:nvSpPr>
        <p:spPr>
          <a:xfrm>
            <a:off x="747421" y="4934938"/>
            <a:ext cx="322594" cy="172388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id="{96D96612-D4D7-125D-3E0E-F7DF511CAEB5}"/>
              </a:ext>
            </a:extLst>
          </p:cNvPr>
          <p:cNvSpPr/>
          <p:nvPr/>
        </p:nvSpPr>
        <p:spPr>
          <a:xfrm>
            <a:off x="758118" y="5162339"/>
            <a:ext cx="337733" cy="172388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шеврон 12">
            <a:extLst>
              <a:ext uri="{FF2B5EF4-FFF2-40B4-BE49-F238E27FC236}">
                <a16:creationId xmlns:a16="http://schemas.microsoft.com/office/drawing/2014/main" id="{44109A7B-8AFF-5927-9BEF-B4E95FDD9371}"/>
              </a:ext>
            </a:extLst>
          </p:cNvPr>
          <p:cNvSpPr/>
          <p:nvPr/>
        </p:nvSpPr>
        <p:spPr>
          <a:xfrm>
            <a:off x="747421" y="5391067"/>
            <a:ext cx="337732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шеврон 13">
            <a:extLst>
              <a:ext uri="{FF2B5EF4-FFF2-40B4-BE49-F238E27FC236}">
                <a16:creationId xmlns:a16="http://schemas.microsoft.com/office/drawing/2014/main" id="{5C4EEEF9-A98A-1CF5-89C2-B70115A10BAF}"/>
              </a:ext>
            </a:extLst>
          </p:cNvPr>
          <p:cNvSpPr/>
          <p:nvPr/>
        </p:nvSpPr>
        <p:spPr>
          <a:xfrm>
            <a:off x="737499" y="5648345"/>
            <a:ext cx="342437" cy="172387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шеврон 14">
            <a:extLst>
              <a:ext uri="{FF2B5EF4-FFF2-40B4-BE49-F238E27FC236}">
                <a16:creationId xmlns:a16="http://schemas.microsoft.com/office/drawing/2014/main" id="{9F83ACC8-A281-AEAE-18BA-6D72117D3F3D}"/>
              </a:ext>
            </a:extLst>
          </p:cNvPr>
          <p:cNvSpPr/>
          <p:nvPr/>
        </p:nvSpPr>
        <p:spPr>
          <a:xfrm>
            <a:off x="747421" y="5920749"/>
            <a:ext cx="348430" cy="172388"/>
          </a:xfrm>
          <a:prstGeom prst="chevr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E91A11-D02D-8772-5038-5D1E997D3D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787" r="10787"/>
          <a:stretch>
            <a:fillRect/>
          </a:stretch>
        </p:blipFill>
        <p:spPr>
          <a:xfrm>
            <a:off x="7497321" y="410780"/>
            <a:ext cx="4344695" cy="64472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F05DAA-417F-0574-7ADE-5628A6B9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64" y="2254734"/>
            <a:ext cx="45724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88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2F474BF-2732-EB69-1C19-3EEA1193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664" y="407873"/>
            <a:ext cx="4346825" cy="64501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2D8773D-A8DF-4645-AB17-4A3B4B24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14" y="509636"/>
            <a:ext cx="3999323" cy="62184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11C20A-5216-3575-D591-E0A40AB77D35}"/>
              </a:ext>
            </a:extLst>
          </p:cNvPr>
          <p:cNvSpPr txBox="1"/>
          <p:nvPr/>
        </p:nvSpPr>
        <p:spPr>
          <a:xfrm>
            <a:off x="945135" y="1587834"/>
            <a:ext cx="6106602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 время беременности организм матери готовится к лактации: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Молочные железы становятся чувствительными и увеличиваются в размере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(увеличиваются количество альвеол и молочных протоков)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Ареолы вокруг сосков могут увеличиваться в размере, их пигментация становится более выражена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Сосудистая сетка становится более заметна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Начинает выделяться молозиво </a:t>
            </a:r>
          </a:p>
          <a:p>
            <a:endParaRPr lang="ru-RU" sz="16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Изменения в молочных железах происходят из-за: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Увеличения уровня прогестерона, пролактина и эстрогена во время беременности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Накопления воды и жиров в тканях молочных желез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Увеличения притока крови</a:t>
            </a:r>
          </a:p>
          <a:p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Первые 36 - 72 часа после родов крайне важны в становлении лактации </a:t>
            </a:r>
          </a:p>
          <a:p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Прикладывайте малыша к груди по первому его требованию, включая ночной период, или пользуйтесь молокоотсосом при раздельном пребывании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8CB03B-284A-67E5-E318-808451E1F2A5}"/>
              </a:ext>
            </a:extLst>
          </p:cNvPr>
          <p:cNvSpPr txBox="1"/>
          <p:nvPr/>
        </p:nvSpPr>
        <p:spPr>
          <a:xfrm>
            <a:off x="1088967" y="499629"/>
            <a:ext cx="5278583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ПОДГОТОВКА К ГРУДНОМУ ВСКАРМЛИВАНИЮ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166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46907-ACD7-1ADF-061D-A6E57316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534" y="625563"/>
            <a:ext cx="4269851" cy="366008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Состав грудного молока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6C7B97-9076-45A0-7E0A-9442C333C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531" y="1146963"/>
            <a:ext cx="6754248" cy="2281742"/>
          </a:xfrm>
        </p:spPr>
        <p:txBody>
          <a:bodyPr>
            <a:noAutofit/>
          </a:bodyPr>
          <a:lstStyle/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Молозиво: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Густое, липкое, желтоватого цвета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Содержит высокий уровень белка, витаминов, иммуноглобулин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Вырабатывается в небольших количествах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(достаточно для ребенка в первые дни жизни)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Обеспечивает защиту от инфекций,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Способствует созреванию кишечника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Обладает мягким слабительным эффектом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(очищает кишечник ребенка от мекония)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418C72-6AF9-FDC9-55EB-29DD9E7C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208" y="407873"/>
            <a:ext cx="4346825" cy="6450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53180-2232-6FFF-B268-8E8F0F24106E}"/>
              </a:ext>
            </a:extLst>
          </p:cNvPr>
          <p:cNvSpPr txBox="1"/>
          <p:nvPr/>
        </p:nvSpPr>
        <p:spPr>
          <a:xfrm>
            <a:off x="567620" y="3584097"/>
            <a:ext cx="6794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Переходное молоко: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Цвет молока становится светлее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Имеет более низкий уровень белка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(по сравнению с молозивом)</a:t>
            </a:r>
            <a:r>
              <a:rPr lang="ru-RU" sz="1600" b="1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Содержит высокий уровень иммуноглобулинов и пр. биологически активных веществ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8A4B0D-7C1D-9822-E710-4C0E8B0BB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0917" y="473186"/>
            <a:ext cx="1833142" cy="23047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C7E307-2BA6-92BD-72BF-F37B6D37F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5360" y="2392071"/>
            <a:ext cx="1833141" cy="23037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AC5EFB-CF4B-65FD-D01F-10D52448A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1784" y="4378309"/>
            <a:ext cx="1933435" cy="23047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8B8F95-5501-62BA-2ECD-635CD597EF27}"/>
              </a:ext>
            </a:extLst>
          </p:cNvPr>
          <p:cNvSpPr txBox="1"/>
          <p:nvPr/>
        </p:nvSpPr>
        <p:spPr>
          <a:xfrm>
            <a:off x="641561" y="5126688"/>
            <a:ext cx="6859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Зрелое молоко: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Цвет молока более светлый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0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Отвечает всем потребностям в питании малыша в первые 6 месяцев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202C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Чем чаще прикладывать к груди или сцеживать, тем больше вырабатывается молока </a:t>
            </a:r>
          </a:p>
        </p:txBody>
      </p:sp>
    </p:spTree>
    <p:extLst>
      <p:ext uri="{BB962C8B-B14F-4D97-AF65-F5344CB8AC3E}">
        <p14:creationId xmlns:p14="http://schemas.microsoft.com/office/powerpoint/2010/main" val="337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5481C-C2B7-19B3-04C8-13FDE5EA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3624"/>
            <a:ext cx="5923722" cy="845806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pPr algn="ctr"/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Рекомендации по питанию кормящей мамы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C5C212-1137-EB8B-B941-08ABD8165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38" y="1859597"/>
            <a:ext cx="6265628" cy="445967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Необходимое количество калорий зависит от веса, возраста, роста и уровня активности женщины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(базовая потребность в энергии в возрасте 18-29 лет составляет примерно 2200 ккал/сут)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Для производства 1 литра грудного молока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(столько молока съедает малыш за сутки)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кормящая женщина тратит примерно 500 ккал, поэтому в первые 6 месяцев лактации кормящей маме требуется дополнительно к базовой потребности еще 500 ккал, т. е. 2700 ккал/сут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6 месяцев лактации кормящей женщине дополнительно требуется чуть меньше калорий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(вводится прикорм)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– до 450 ккал к базовой потребности, т. е. до 2650 ккал/сут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При грудном вскармливании маме необходимо пить достаточное количество жидкости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7488F-A5B9-EDEB-3B42-7795313AA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10" y="407873"/>
            <a:ext cx="4346825" cy="6450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91642A-AAF5-43C6-07BA-959ED2E8B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754" y="874643"/>
            <a:ext cx="3845387" cy="55754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93906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ECA1D-9A11-2446-31AF-68A1F17F1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39186"/>
            <a:ext cx="5259554" cy="112113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B7065-30E8-B5D5-E392-23B07BC3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048" y="2403052"/>
            <a:ext cx="6064626" cy="2781199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Пища должна быть качественной, полезной и разнообразной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Соблюдать осторожность, употребляя продукты, которые могут быть потенциальными аллергенами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(цитрусовые, клубника, яйца, молоко и др.)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ограничить их количество в своем рационе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Внимательно наблюдать за реакцией собственного организма и организма малыша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Исключить из рациона алкоголь, сладкие газированные напитки, консервы, копченные и маринованные продукты, экзотические фрукты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Пищу готовить на пару, варить или тушить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E22D29-E449-3ABE-9B01-563D6CA5B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10" y="407873"/>
            <a:ext cx="4346825" cy="6450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DE0A7-B2C0-DDFF-20A9-7CE436E0516C}"/>
              </a:ext>
            </a:extLst>
          </p:cNvPr>
          <p:cNvSpPr txBox="1"/>
          <p:nvPr/>
        </p:nvSpPr>
        <p:spPr>
          <a:xfrm>
            <a:off x="7847394" y="571120"/>
            <a:ext cx="3686964" cy="1015663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Минздрав РФ рекомендует кормящим мамам следующие суточные дозы продуктов: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41209-9CEA-6F12-358A-D28A34EE3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43"/>
          <a:stretch/>
        </p:blipFill>
        <p:spPr>
          <a:xfrm>
            <a:off x="7847394" y="1542554"/>
            <a:ext cx="3686964" cy="52017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A096603F-6346-0EE9-87EB-6D2515FF20B1}"/>
              </a:ext>
            </a:extLst>
          </p:cNvPr>
          <p:cNvSpPr/>
          <p:nvPr/>
        </p:nvSpPr>
        <p:spPr>
          <a:xfrm>
            <a:off x="9382539" y="1416954"/>
            <a:ext cx="458356" cy="626531"/>
          </a:xfrm>
          <a:prstGeom prst="downArrow">
            <a:avLst>
              <a:gd name="adj1" fmla="val 50000"/>
              <a:gd name="adj2" fmla="val 45357"/>
            </a:avLst>
          </a:prstGeom>
          <a:solidFill>
            <a:srgbClr val="66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2009F-1DCA-77A0-673E-1429713EC6E0}"/>
              </a:ext>
            </a:extLst>
          </p:cNvPr>
          <p:cNvSpPr txBox="1"/>
          <p:nvPr/>
        </p:nvSpPr>
        <p:spPr>
          <a:xfrm>
            <a:off x="1194077" y="549305"/>
            <a:ext cx="556856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srgbClr val="1F2C8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Рекомендации по питанию кормящей мамы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9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BA8508-5B4C-8EB7-B02C-CA166E7FC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10" y="407873"/>
            <a:ext cx="4346825" cy="64501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6C6EB-5DA1-B783-19BA-9A49842E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567" y="564541"/>
            <a:ext cx="3665552" cy="445273"/>
          </a:xfrm>
          <a:solidFill>
            <a:schemeClr val="accent4">
              <a:lumMod val="60000"/>
              <a:lumOff val="40000"/>
            </a:schemeClr>
          </a:solidFill>
          <a:effectLst>
            <a:softEdge rad="31750"/>
          </a:effectLst>
        </p:spPr>
        <p:txBody>
          <a:bodyPr/>
          <a:lstStyle/>
          <a:p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Как пьет ваш малыш?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CBE9A-7CCF-78A8-84BC-03540ADD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60" y="1506174"/>
            <a:ext cx="6633767" cy="495164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Младенцы дышат только носом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Этому способствует уникальное строение дыхательной и пищеварительной системы новорожденного</a:t>
            </a:r>
          </a:p>
          <a:p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(во время кормления ребенок может одновременно дышать носом и глотать) </a:t>
            </a:r>
          </a:p>
          <a:p>
            <a:endParaRPr lang="ru-RU" sz="16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Кормление происходит по принципу: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«сосание - глотание - дыхание»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У новорожденного все три процесса протекают одновременно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Сосание: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Нижняя челюсть движется вперед-назад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Язык ребенка совершает волнообразные колебательные движения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(выдавливая молоко и всасывая его при помощи вакуума)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Во время сосания можно заметить короткую паузу </a:t>
            </a:r>
            <a:r>
              <a:rPr lang="ru-RU" sz="16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(«фазу отдыха»)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после которой сосание возобновляется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Глотание: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Ребенок делает глоток со специфичным звуком «к-к-к» </a:t>
            </a:r>
          </a:p>
          <a:p>
            <a:r>
              <a:rPr lang="ru-RU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Дыхание: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Совершается автономно, на протяжении всего процесса кормления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C13C38-3FA0-9843-A5A2-8CF0BA3A5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614" y="3702609"/>
            <a:ext cx="3709492" cy="29312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FC20C6-E44C-3AC4-5B54-4A6CCF067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2455" y="701710"/>
            <a:ext cx="3730651" cy="29312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08915047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893089_TF78438558_Win32" id="{20174D6F-D900-4129-ACAC-D46CF5FD4DB7}" vid="{268851D2-D7B5-4873-88EC-188753A90A6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{5F5C031A-240B-46C9-BB68-8A94A69254D8}tf78438558_win32</Template>
  <TotalTime>3672</TotalTime>
  <Words>3149</Words>
  <Application>Microsoft Office PowerPoint</Application>
  <PresentationFormat>Широкоэкранный</PresentationFormat>
  <Paragraphs>386</Paragraphs>
  <Slides>32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Franklin Gothic Medium</vt:lpstr>
      <vt:lpstr>Times new Roman</vt:lpstr>
      <vt:lpstr>Wingdings</vt:lpstr>
      <vt:lpstr>Пользовательская</vt:lpstr>
      <vt:lpstr>29.07. – 04.08. НЕДЕЛЯ ПОПУЛЯРИЗАЦИИ  ГРУДНОГО ВСКАРМЛИВАНИЯ  (в честь международной недели грудного вскармливания) </vt:lpstr>
      <vt:lpstr>Преимущества грудного вскармливания</vt:lpstr>
      <vt:lpstr>первые совместные моменты</vt:lpstr>
      <vt:lpstr>ПОЛЬЗА ГРУДНОГО МОЛОКА</vt:lpstr>
      <vt:lpstr>Презентация PowerPoint</vt:lpstr>
      <vt:lpstr>Состав грудного молока</vt:lpstr>
      <vt:lpstr>Рекомендации по питанию кормящей мамы</vt:lpstr>
      <vt:lpstr>   </vt:lpstr>
      <vt:lpstr>Как пьет ваш малыш?</vt:lpstr>
      <vt:lpstr>Уникальные рефлексы новорожденных</vt:lpstr>
      <vt:lpstr>Роль рефлексов в развитии ребенка</vt:lpstr>
      <vt:lpstr>Как распознать голод у малыша</vt:lpstr>
      <vt:lpstr>Подготовка к комфортному кормлению</vt:lpstr>
      <vt:lpstr>Правильное прикладывание к груди</vt:lpstr>
      <vt:lpstr>Трудности начала кормления</vt:lpstr>
      <vt:lpstr>Хватает ли ребенку молока</vt:lpstr>
      <vt:lpstr>Хватает ли ребенку молока?</vt:lpstr>
      <vt:lpstr>Признаки сытости малыша </vt:lpstr>
      <vt:lpstr>Особенности лактации</vt:lpstr>
      <vt:lpstr>Возможные Сложности </vt:lpstr>
      <vt:lpstr>Возможные Сложности </vt:lpstr>
      <vt:lpstr>Возможные Сложности </vt:lpstr>
      <vt:lpstr>Возможные Сложности </vt:lpstr>
      <vt:lpstr>Правила ухода за грудью  для кормящей мамы</vt:lpstr>
      <vt:lpstr>Возможные Сложности у ребенка</vt:lpstr>
      <vt:lpstr>Возможные Сложности у ребенка</vt:lpstr>
      <vt:lpstr>Поддержание грудного вскармливания при отлучении мамы</vt:lpstr>
      <vt:lpstr>Поддержание грудного вскармливания при отлучении мамы</vt:lpstr>
      <vt:lpstr>Вопросы </vt:lpstr>
      <vt:lpstr>Зарегистрируйтесь на сайте TAKZDOROVO.RU  и получите доступ ко всем сервисам сайта </vt:lpstr>
      <vt:lpstr>Презентация PowerPoint</vt:lpstr>
      <vt:lpstr> «Быть матерью — это значит найти в себе силы, о которых вы  не подозревали,  и побороть страхи,  о которых вы  не имели понятия»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Базовая презентация</dc:title>
  <dc:subject/>
  <dc:creator>Eva</dc:creator>
  <cp:lastModifiedBy>Eva</cp:lastModifiedBy>
  <cp:revision>149</cp:revision>
  <dcterms:created xsi:type="dcterms:W3CDTF">2024-04-23T02:09:05Z</dcterms:created>
  <dcterms:modified xsi:type="dcterms:W3CDTF">2024-07-22T03:55:14Z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