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25"/>
  </p:notesMasterIdLst>
  <p:sldIdLst>
    <p:sldId id="311" r:id="rId3"/>
    <p:sldId id="256" r:id="rId4"/>
    <p:sldId id="260" r:id="rId5"/>
    <p:sldId id="258" r:id="rId6"/>
    <p:sldId id="317" r:id="rId7"/>
    <p:sldId id="318" r:id="rId8"/>
    <p:sldId id="267" r:id="rId9"/>
    <p:sldId id="315" r:id="rId10"/>
    <p:sldId id="296" r:id="rId11"/>
    <p:sldId id="313" r:id="rId12"/>
    <p:sldId id="302" r:id="rId13"/>
    <p:sldId id="264" r:id="rId14"/>
    <p:sldId id="269" r:id="rId15"/>
    <p:sldId id="314" r:id="rId16"/>
    <p:sldId id="319" r:id="rId17"/>
    <p:sldId id="306" r:id="rId18"/>
    <p:sldId id="307" r:id="rId19"/>
    <p:sldId id="261" r:id="rId20"/>
    <p:sldId id="321" r:id="rId21"/>
    <p:sldId id="259" r:id="rId22"/>
    <p:sldId id="320" r:id="rId23"/>
    <p:sldId id="257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Georgia" panose="02040502050405020303" pitchFamily="18" charset="0"/>
      <p:regular r:id="rId42"/>
      <p:bold r:id="rId43"/>
      <p:italic r:id="rId44"/>
      <p:boldItalic r:id="rId45"/>
    </p:embeddedFont>
    <p:embeddedFont>
      <p:font typeface="Kreon" panose="020B0604020202020204" charset="0"/>
      <p:regular r:id="rId46"/>
      <p:bold r:id="rId47"/>
    </p:embeddedFont>
    <p:embeddedFont>
      <p:font typeface="Lato" panose="020F0502020204030203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DA04"/>
    <a:srgbClr val="FCF059"/>
    <a:srgbClr val="E98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EC20FC-A5E6-48F4-9C77-A9AA12042346}">
  <a:tblStyle styleId="{CFEC20FC-A5E6-48F4-9C77-A9AA12042346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F7CA7E9-8636-4689-90A5-C2D6B3DCCFF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1774" autoAdjust="0"/>
  </p:normalViewPr>
  <p:slideViewPr>
    <p:cSldViewPr snapToGrid="0">
      <p:cViewPr varScale="1">
        <p:scale>
          <a:sx n="138" d="100"/>
          <a:sy n="138" d="100"/>
        </p:scale>
        <p:origin x="8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7697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172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acfa05443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acfa05443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8174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e81e5ac16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e81e5ac16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4875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a48352201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a48352201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2064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6575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2d74e82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a2d74e82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1159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48352201a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48352201a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4058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e81e5ac1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9e81e5ac1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1251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48352201a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48352201a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49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e81e5ac1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9e81e5ac1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0024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a2d74e8248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a2d74e8248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242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536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a2d74e8248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a2d74e8248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960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acfa05443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acfa05443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Но яблоко лучше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93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806875"/>
            <a:ext cx="4032000" cy="16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Font typeface="Kreon"/>
              <a:buNone/>
              <a:defRPr sz="6000">
                <a:latin typeface="Kreon"/>
                <a:ea typeface="Kreon"/>
                <a:cs typeface="Kreon"/>
                <a:sym typeface="Kre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798450"/>
            <a:ext cx="40320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Kreon"/>
              <a:buNone/>
              <a:defRPr sz="2400">
                <a:solidFill>
                  <a:schemeClr val="dk2"/>
                </a:solidFill>
                <a:latin typeface="Kreon"/>
                <a:ea typeface="Kreon"/>
                <a:cs typeface="Kreon"/>
                <a:sym typeface="Kreon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4573200" y="539500"/>
            <a:ext cx="3864300" cy="7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ubTitle" idx="1"/>
          </p:nvPr>
        </p:nvSpPr>
        <p:spPr>
          <a:xfrm>
            <a:off x="4572000" y="2096755"/>
            <a:ext cx="1504200" cy="3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title" idx="2" hasCustomPrompt="1"/>
          </p:nvPr>
        </p:nvSpPr>
        <p:spPr>
          <a:xfrm>
            <a:off x="5022750" y="1732400"/>
            <a:ext cx="602700" cy="3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3"/>
          </p:nvPr>
        </p:nvSpPr>
        <p:spPr>
          <a:xfrm>
            <a:off x="4572000" y="2493145"/>
            <a:ext cx="1504200" cy="3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title" idx="4" hasCustomPrompt="1"/>
          </p:nvPr>
        </p:nvSpPr>
        <p:spPr>
          <a:xfrm>
            <a:off x="7356625" y="1732400"/>
            <a:ext cx="602700" cy="3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4" name="Google Shape;64;p20"/>
          <p:cNvSpPr txBox="1">
            <a:spLocks noGrp="1"/>
          </p:cNvSpPr>
          <p:nvPr>
            <p:ph type="subTitle" idx="5"/>
          </p:nvPr>
        </p:nvSpPr>
        <p:spPr>
          <a:xfrm>
            <a:off x="6905875" y="2096804"/>
            <a:ext cx="1504200" cy="3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body" idx="6"/>
          </p:nvPr>
        </p:nvSpPr>
        <p:spPr>
          <a:xfrm>
            <a:off x="6905875" y="2493246"/>
            <a:ext cx="1504200" cy="3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subTitle" idx="7"/>
          </p:nvPr>
        </p:nvSpPr>
        <p:spPr>
          <a:xfrm>
            <a:off x="4572000" y="3842991"/>
            <a:ext cx="1504200" cy="3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title" idx="8" hasCustomPrompt="1"/>
          </p:nvPr>
        </p:nvSpPr>
        <p:spPr>
          <a:xfrm>
            <a:off x="5022750" y="3478575"/>
            <a:ext cx="602700" cy="3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9"/>
          </p:nvPr>
        </p:nvSpPr>
        <p:spPr>
          <a:xfrm>
            <a:off x="4572000" y="4239509"/>
            <a:ext cx="1504200" cy="3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title" idx="13" hasCustomPrompt="1"/>
          </p:nvPr>
        </p:nvSpPr>
        <p:spPr>
          <a:xfrm>
            <a:off x="7356625" y="3462513"/>
            <a:ext cx="602700" cy="3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0" name="Google Shape;70;p20"/>
          <p:cNvSpPr txBox="1">
            <a:spLocks noGrp="1"/>
          </p:cNvSpPr>
          <p:nvPr>
            <p:ph type="subTitle" idx="14"/>
          </p:nvPr>
        </p:nvSpPr>
        <p:spPr>
          <a:xfrm>
            <a:off x="6905875" y="3826953"/>
            <a:ext cx="1504200" cy="3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body" idx="15"/>
          </p:nvPr>
        </p:nvSpPr>
        <p:spPr>
          <a:xfrm>
            <a:off x="6905875" y="4223497"/>
            <a:ext cx="1504200" cy="3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>
            <a:off x="824575" y="3611825"/>
            <a:ext cx="2319300" cy="8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50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subTitle" idx="2"/>
          </p:nvPr>
        </p:nvSpPr>
        <p:spPr>
          <a:xfrm>
            <a:off x="833400" y="3181325"/>
            <a:ext cx="23193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body" idx="3"/>
          </p:nvPr>
        </p:nvSpPr>
        <p:spPr>
          <a:xfrm>
            <a:off x="6000375" y="3611825"/>
            <a:ext cx="2319300" cy="8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subTitle" idx="4"/>
          </p:nvPr>
        </p:nvSpPr>
        <p:spPr>
          <a:xfrm>
            <a:off x="6009200" y="3181325"/>
            <a:ext cx="23193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body" idx="5"/>
          </p:nvPr>
        </p:nvSpPr>
        <p:spPr>
          <a:xfrm>
            <a:off x="3403525" y="3611825"/>
            <a:ext cx="2319300" cy="8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subTitle" idx="6"/>
          </p:nvPr>
        </p:nvSpPr>
        <p:spPr>
          <a:xfrm>
            <a:off x="3412350" y="3181325"/>
            <a:ext cx="23193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65195" y="1044700"/>
            <a:ext cx="7177135" cy="167975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2724455"/>
            <a:ext cx="7164342" cy="610821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33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81175"/>
            <a:ext cx="8246070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97405"/>
            <a:ext cx="8246070" cy="3664918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40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81175"/>
            <a:ext cx="6413610" cy="78868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044700"/>
            <a:ext cx="6413610" cy="3817625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01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72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91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81175"/>
            <a:ext cx="8093365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50281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1975212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50281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75212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05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84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8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764725" y="2703500"/>
            <a:ext cx="5455500" cy="9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2297675" y="3821000"/>
            <a:ext cx="43896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1764725" y="1911100"/>
            <a:ext cx="5455500" cy="7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31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68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85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118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50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13225" y="1162125"/>
            <a:ext cx="7717800" cy="34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304275" y="844300"/>
            <a:ext cx="4126500" cy="29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577800" cy="11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000"/>
              <a:buNone/>
              <a:defRPr sz="3000">
                <a:solidFill>
                  <a:srgbClr val="38761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4291075" y="1530101"/>
            <a:ext cx="4139700" cy="14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chemeClr val="accen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50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713225" y="691900"/>
            <a:ext cx="7717500" cy="9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6000"/>
              <a:buNone/>
              <a:defRPr sz="6000">
                <a:solidFill>
                  <a:srgbClr val="38761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subTitle" idx="1"/>
          </p:nvPr>
        </p:nvSpPr>
        <p:spPr>
          <a:xfrm>
            <a:off x="2137775" y="1762450"/>
            <a:ext cx="4868400" cy="7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713225" y="2651600"/>
            <a:ext cx="3192900" cy="14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title"/>
          </p:nvPr>
        </p:nvSpPr>
        <p:spPr>
          <a:xfrm>
            <a:off x="713225" y="4224500"/>
            <a:ext cx="3558600" cy="3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None/>
              <a:defRPr sz="2400">
                <a:solidFill>
                  <a:srgbClr val="38761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None/>
              <a:defRPr sz="24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None/>
              <a:defRPr sz="24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None/>
              <a:defRPr sz="24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None/>
              <a:defRPr sz="24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None/>
              <a:defRPr sz="24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None/>
              <a:defRPr sz="24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None/>
              <a:defRPr sz="24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None/>
              <a:defRPr sz="240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reon"/>
              <a:buNone/>
              <a:defRPr sz="3000" b="1">
                <a:solidFill>
                  <a:schemeClr val="dk2"/>
                </a:solidFill>
                <a:latin typeface="Kreon"/>
                <a:ea typeface="Kreon"/>
                <a:cs typeface="Kreon"/>
                <a:sym typeface="Kre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657100"/>
            <a:ext cx="7717500" cy="29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Kreon"/>
              <a:buChar char="●"/>
              <a:defRPr sz="1800">
                <a:solidFill>
                  <a:schemeClr val="dk2"/>
                </a:solidFill>
                <a:latin typeface="Kreon"/>
                <a:ea typeface="Kreon"/>
                <a:cs typeface="Kreon"/>
                <a:sym typeface="Kreo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reon"/>
              <a:buChar char="○"/>
              <a:defRPr>
                <a:solidFill>
                  <a:schemeClr val="dk2"/>
                </a:solidFill>
                <a:latin typeface="Kreon"/>
                <a:ea typeface="Kreon"/>
                <a:cs typeface="Kreon"/>
                <a:sym typeface="Kreo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reon"/>
              <a:buChar char="■"/>
              <a:defRPr>
                <a:solidFill>
                  <a:schemeClr val="dk2"/>
                </a:solidFill>
                <a:latin typeface="Kreon"/>
                <a:ea typeface="Kreon"/>
                <a:cs typeface="Kreon"/>
                <a:sym typeface="Kreo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reon"/>
              <a:buChar char="●"/>
              <a:defRPr>
                <a:solidFill>
                  <a:schemeClr val="dk2"/>
                </a:solidFill>
                <a:latin typeface="Kreon"/>
                <a:ea typeface="Kreon"/>
                <a:cs typeface="Kreon"/>
                <a:sym typeface="Kreo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reon"/>
              <a:buChar char="○"/>
              <a:defRPr>
                <a:solidFill>
                  <a:schemeClr val="dk2"/>
                </a:solidFill>
                <a:latin typeface="Kreon"/>
                <a:ea typeface="Kreon"/>
                <a:cs typeface="Kreon"/>
                <a:sym typeface="Kreo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reon"/>
              <a:buChar char="■"/>
              <a:defRPr>
                <a:solidFill>
                  <a:schemeClr val="dk2"/>
                </a:solidFill>
                <a:latin typeface="Kreon"/>
                <a:ea typeface="Kreon"/>
                <a:cs typeface="Kreon"/>
                <a:sym typeface="Kreo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reon"/>
              <a:buChar char="●"/>
              <a:defRPr>
                <a:solidFill>
                  <a:schemeClr val="dk2"/>
                </a:solidFill>
                <a:latin typeface="Kreon"/>
                <a:ea typeface="Kreon"/>
                <a:cs typeface="Kreon"/>
                <a:sym typeface="Kreo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reon"/>
              <a:buChar char="○"/>
              <a:defRPr>
                <a:solidFill>
                  <a:schemeClr val="dk2"/>
                </a:solidFill>
                <a:latin typeface="Kreon"/>
                <a:ea typeface="Kreon"/>
                <a:cs typeface="Kreon"/>
                <a:sym typeface="Kreo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reon"/>
              <a:buChar char="■"/>
              <a:defRPr>
                <a:solidFill>
                  <a:schemeClr val="dk2"/>
                </a:solidFill>
                <a:latin typeface="Kreon"/>
                <a:ea typeface="Kreon"/>
                <a:cs typeface="Kreon"/>
                <a:sym typeface="Kreo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60" r:id="rId6"/>
    <p:sldLayoutId id="2147483662" r:id="rId7"/>
    <p:sldLayoutId id="2147483664" r:id="rId8"/>
    <p:sldLayoutId id="2147483665" r:id="rId9"/>
    <p:sldLayoutId id="2147483666" r:id="rId10"/>
    <p:sldLayoutId id="214748366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60226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46.png"/><Relationship Id="rId10" Type="http://schemas.openxmlformats.org/officeDocument/2006/relationships/image" Target="../media/image61.png"/><Relationship Id="rId4" Type="http://schemas.openxmlformats.org/officeDocument/2006/relationships/image" Target="../media/image4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649F13-14D6-4AC9-AB39-2D1D4D7C7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82" y="526472"/>
            <a:ext cx="7746235" cy="4617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7F97E6-E570-428E-BF0E-BAA111BE2BF1}"/>
              </a:ext>
            </a:extLst>
          </p:cNvPr>
          <p:cNvSpPr txBox="1"/>
          <p:nvPr/>
        </p:nvSpPr>
        <p:spPr>
          <a:xfrm>
            <a:off x="0" y="3252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Неделя популяризации потребления овощей и фруктов</a:t>
            </a:r>
          </a:p>
        </p:txBody>
      </p:sp>
    </p:spTree>
    <p:extLst>
      <p:ext uri="{BB962C8B-B14F-4D97-AF65-F5344CB8AC3E}">
        <p14:creationId xmlns:p14="http://schemas.microsoft.com/office/powerpoint/2010/main" val="3097175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135B6E-E589-466E-89F7-3226764D0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43" y="0"/>
            <a:ext cx="6413610" cy="67887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овощей – крепче здоровье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34B4F-AAF6-41AC-AC66-0BAE57379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334" y="531319"/>
            <a:ext cx="6266830" cy="3604263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Выбирайте овощи на гриле - высокая температура им не вредит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Добавляйте отварные бобы или зеленого горошек в салат, овощной суп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Заправляйте салат приправой низкой жирности, добавьте перец чили, стебли сельдерея, соцветия брокколи, кусочки огурца, красного и зеленого перца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 мясной или вегетарианской запеканкой, бездрожжевым хлебом или сдобными булочками отлично уживаются морковь или цуккини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Нарезанные в соус овощи подойдут к макаронам или лазанье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Вегетарианская пицца с зеленым перцем, луком, помидорами значительно полезнее традиционной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Эти же продукты на гриле — простой рецепт овощного рагу и отличный гарнир к мясным блюдам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Любое блюдо  с баклажанами и чесноком становится пикантным и полезным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Свежий или размороженный горох, приправленный капелькой оливкового масла – прекрасное питательное блюдо. А еще лучше - хумус </a:t>
            </a:r>
          </a:p>
        </p:txBody>
      </p:sp>
    </p:spTree>
    <p:extLst>
      <p:ext uri="{BB962C8B-B14F-4D97-AF65-F5344CB8AC3E}">
        <p14:creationId xmlns:p14="http://schemas.microsoft.com/office/powerpoint/2010/main" val="1863595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ABF67-BDB8-4E6E-9826-F6633E2B9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965" y="519641"/>
            <a:ext cx="5471014" cy="514937"/>
          </a:xfrm>
        </p:spPr>
        <p:txBody>
          <a:bodyPr/>
          <a:lstStyle/>
          <a:p>
            <a:pPr algn="ctr"/>
            <a:r>
              <a:rPr lang="ru-RU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Совместимость овощей и фруктов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53656B-94E4-4253-B13A-F040BC18A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9073" y="1509931"/>
            <a:ext cx="4139700" cy="1465500"/>
          </a:xfrm>
        </p:spPr>
        <p:txBody>
          <a:bodyPr/>
          <a:lstStyle/>
          <a:p>
            <a:r>
              <a:rPr lang="ru-RU" sz="1800" dirty="0"/>
              <a:t>Морковь и яблоко</a:t>
            </a:r>
          </a:p>
          <a:p>
            <a:r>
              <a:rPr lang="ru-RU" sz="1800" dirty="0"/>
              <a:t>Яблоко и огурец</a:t>
            </a:r>
          </a:p>
          <a:p>
            <a:r>
              <a:rPr lang="ru-RU" sz="1800" dirty="0"/>
              <a:t>Шпинат и апельсин</a:t>
            </a:r>
          </a:p>
          <a:p>
            <a:r>
              <a:rPr lang="ru-RU" sz="1800" dirty="0"/>
              <a:t>Абрикос и батат</a:t>
            </a:r>
          </a:p>
          <a:p>
            <a:r>
              <a:rPr lang="ru-RU" sz="1800" dirty="0"/>
              <a:t>Шпинат и манго</a:t>
            </a:r>
          </a:p>
          <a:p>
            <a:r>
              <a:rPr lang="ru-RU" sz="1800" dirty="0"/>
              <a:t>Морковь, яблоко, груша, манго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4F1962-0D52-4552-993A-8483AD418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4" y="943797"/>
            <a:ext cx="3192866" cy="2249519"/>
          </a:xfrm>
          <a:prstGeom prst="cloud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8A4244-4ACA-43F8-8336-A9EDE9F92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79" y="34650"/>
            <a:ext cx="2002695" cy="2006033"/>
          </a:xfrm>
          <a:prstGeom prst="cloud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4A7E61-1A7D-48FF-A413-FA9C3AEFB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765" y="3147785"/>
            <a:ext cx="2554910" cy="1597828"/>
          </a:xfrm>
          <a:prstGeom prst="cloud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16CDF8-1A20-4063-881A-39C4C8B2D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388" y="3545672"/>
            <a:ext cx="2543540" cy="1597828"/>
          </a:xfrm>
          <a:prstGeom prst="cloud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B70E1B-7C1D-494B-8751-529E65E45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40" y="2973763"/>
            <a:ext cx="2133933" cy="1597828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3539482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 txBox="1">
            <a:spLocks noGrp="1"/>
          </p:cNvSpPr>
          <p:nvPr>
            <p:ph type="title"/>
          </p:nvPr>
        </p:nvSpPr>
        <p:spPr>
          <a:xfrm>
            <a:off x="1108664" y="297816"/>
            <a:ext cx="7717800" cy="4071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сохранить полезные свойства овощей на зиму? </a:t>
            </a:r>
            <a:br>
              <a:rPr lang="ru-RU" sz="2400" b="0" dirty="0">
                <a:solidFill>
                  <a:srgbClr val="FF0000"/>
                </a:solidFill>
              </a:rPr>
            </a:br>
            <a:endParaRPr sz="2400" b="0" dirty="0">
              <a:solidFill>
                <a:srgbClr val="FF0000"/>
              </a:solidFill>
            </a:endParaRPr>
          </a:p>
        </p:txBody>
      </p:sp>
      <p:sp>
        <p:nvSpPr>
          <p:cNvPr id="242" name="Google Shape;242;p37"/>
          <p:cNvSpPr txBox="1">
            <a:spLocks noGrp="1"/>
          </p:cNvSpPr>
          <p:nvPr>
            <p:ph type="subTitle" idx="2"/>
          </p:nvPr>
        </p:nvSpPr>
        <p:spPr>
          <a:xfrm>
            <a:off x="833400" y="3181325"/>
            <a:ext cx="23193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/>
              <a:t>Заморозить</a:t>
            </a:r>
            <a:endParaRPr dirty="0"/>
          </a:p>
        </p:txBody>
      </p:sp>
      <p:sp>
        <p:nvSpPr>
          <p:cNvPr id="243" name="Google Shape;243;p37"/>
          <p:cNvSpPr txBox="1">
            <a:spLocks noGrp="1"/>
          </p:cNvSpPr>
          <p:nvPr>
            <p:ph type="subTitle" idx="4"/>
          </p:nvPr>
        </p:nvSpPr>
        <p:spPr>
          <a:xfrm>
            <a:off x="6009200" y="3181325"/>
            <a:ext cx="23193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/>
              <a:t>Законсервировать</a:t>
            </a:r>
            <a:endParaRPr dirty="0"/>
          </a:p>
        </p:txBody>
      </p:sp>
      <p:sp>
        <p:nvSpPr>
          <p:cNvPr id="245" name="Google Shape;245;p37"/>
          <p:cNvSpPr txBox="1">
            <a:spLocks noGrp="1"/>
          </p:cNvSpPr>
          <p:nvPr>
            <p:ph type="subTitle" idx="6"/>
          </p:nvPr>
        </p:nvSpPr>
        <p:spPr>
          <a:xfrm>
            <a:off x="3412350" y="3181325"/>
            <a:ext cx="23193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/>
              <a:t>Заквасить</a:t>
            </a:r>
            <a:endParaRPr dirty="0"/>
          </a:p>
        </p:txBody>
      </p:sp>
      <p:grpSp>
        <p:nvGrpSpPr>
          <p:cNvPr id="246" name="Google Shape;246;p37"/>
          <p:cNvGrpSpPr/>
          <p:nvPr/>
        </p:nvGrpSpPr>
        <p:grpSpPr>
          <a:xfrm>
            <a:off x="2" y="539500"/>
            <a:ext cx="713243" cy="662400"/>
            <a:chOff x="0" y="539500"/>
            <a:chExt cx="713100" cy="662400"/>
          </a:xfrm>
        </p:grpSpPr>
        <p:sp>
          <p:nvSpPr>
            <p:cNvPr id="247" name="Google Shape;247;p37"/>
            <p:cNvSpPr/>
            <p:nvPr/>
          </p:nvSpPr>
          <p:spPr>
            <a:xfrm>
              <a:off x="0" y="926700"/>
              <a:ext cx="713100" cy="816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0" y="733100"/>
              <a:ext cx="713100" cy="81600"/>
            </a:xfrm>
            <a:prstGeom prst="rect">
              <a:avLst/>
            </a:prstGeom>
            <a:solidFill>
              <a:srgbClr val="FE7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0" y="1120300"/>
              <a:ext cx="713100" cy="81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0" y="539500"/>
              <a:ext cx="713100" cy="81600"/>
            </a:xfrm>
            <a:prstGeom prst="rect">
              <a:avLst/>
            </a:prstGeom>
            <a:solidFill>
              <a:srgbClr val="EF4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1" name="Google Shape;251;p37" descr="3 colum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62574"/>
            <a:ext cx="9144000" cy="71437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CF9204-31DE-435A-960B-9C73C1FC794C}"/>
              </a:ext>
            </a:extLst>
          </p:cNvPr>
          <p:cNvSpPr txBox="1"/>
          <p:nvPr/>
        </p:nvSpPr>
        <p:spPr>
          <a:xfrm>
            <a:off x="2627924" y="753368"/>
            <a:ext cx="3966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Наиболее предпочтительными заготовками являются замороженные, квашеные и консервированные овощи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7F91F5-99AF-43A4-9499-D2F7D7591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470" y="788835"/>
            <a:ext cx="2297151" cy="1206004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2E6B27-7785-4DBB-B852-A45991504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76" y="814700"/>
            <a:ext cx="1649684" cy="1180603"/>
          </a:xfrm>
          <a:prstGeom prst="round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DBCCAE-F78D-402C-9F2A-30D23B663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847" y="3611825"/>
            <a:ext cx="1951266" cy="1300844"/>
          </a:xfrm>
          <a:prstGeom prst="round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C052D5-4742-4C4B-9A1F-5992D092CF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2694" y="3611825"/>
            <a:ext cx="1998612" cy="1307092"/>
          </a:xfrm>
          <a:prstGeom prst="round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68C4CF-F489-41EF-B2CC-09ACFA5524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4886" y="3611825"/>
            <a:ext cx="1951267" cy="1295425"/>
          </a:xfrm>
          <a:prstGeom prst="round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2"/>
          <p:cNvSpPr txBox="1">
            <a:spLocks noGrp="1"/>
          </p:cNvSpPr>
          <p:nvPr>
            <p:ph type="title"/>
          </p:nvPr>
        </p:nvSpPr>
        <p:spPr>
          <a:xfrm>
            <a:off x="724575" y="163633"/>
            <a:ext cx="7717800" cy="50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фруктов</a:t>
            </a:r>
            <a:endParaRPr sz="2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" name="Google Shape;303;p42"/>
          <p:cNvSpPr txBox="1">
            <a:spLocks noGrp="1"/>
          </p:cNvSpPr>
          <p:nvPr>
            <p:ph type="body" idx="4294967295"/>
          </p:nvPr>
        </p:nvSpPr>
        <p:spPr>
          <a:xfrm>
            <a:off x="7428937" y="999131"/>
            <a:ext cx="1358100" cy="7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Быстро мобилизует силы</a:t>
            </a:r>
            <a:endParaRPr sz="1400" dirty="0"/>
          </a:p>
        </p:txBody>
      </p:sp>
      <p:sp>
        <p:nvSpPr>
          <p:cNvPr id="304" name="Google Shape;304;p42"/>
          <p:cNvSpPr txBox="1">
            <a:spLocks noGrp="1"/>
          </p:cNvSpPr>
          <p:nvPr>
            <p:ph type="body" idx="4294967295"/>
          </p:nvPr>
        </p:nvSpPr>
        <p:spPr>
          <a:xfrm>
            <a:off x="882472" y="1258833"/>
            <a:ext cx="1329347" cy="7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Повышает иммунитет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Препятствует образованию тромбов</a:t>
            </a:r>
            <a:endParaRPr sz="1400" dirty="0"/>
          </a:p>
        </p:txBody>
      </p:sp>
      <p:sp>
        <p:nvSpPr>
          <p:cNvPr id="305" name="Google Shape;305;p42"/>
          <p:cNvSpPr txBox="1">
            <a:spLocks noGrp="1"/>
          </p:cNvSpPr>
          <p:nvPr>
            <p:ph type="body" idx="4294967295"/>
          </p:nvPr>
        </p:nvSpPr>
        <p:spPr>
          <a:xfrm>
            <a:off x="4939360" y="1409351"/>
            <a:ext cx="1358100" cy="7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Продляет молодость, поддерживаетЦНС и состояние крови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06" name="Google Shape;306;p42"/>
          <p:cNvSpPr txBox="1">
            <a:spLocks noGrp="1"/>
          </p:cNvSpPr>
          <p:nvPr>
            <p:ph type="body" idx="4294967295"/>
          </p:nvPr>
        </p:nvSpPr>
        <p:spPr>
          <a:xfrm>
            <a:off x="2175899" y="1259149"/>
            <a:ext cx="1329347" cy="7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Стимулирует оптимизм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Снижает холестерин и сахар крови</a:t>
            </a:r>
            <a:endParaRPr sz="1400" dirty="0"/>
          </a:p>
        </p:txBody>
      </p:sp>
      <p:cxnSp>
        <p:nvCxnSpPr>
          <p:cNvPr id="307" name="Google Shape;307;p42"/>
          <p:cNvCxnSpPr/>
          <p:nvPr/>
        </p:nvCxnSpPr>
        <p:spPr>
          <a:xfrm>
            <a:off x="724575" y="3141200"/>
            <a:ext cx="7715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8" name="Google Shape;308;p42"/>
          <p:cNvSpPr/>
          <p:nvPr/>
        </p:nvSpPr>
        <p:spPr>
          <a:xfrm>
            <a:off x="1163005" y="2924000"/>
            <a:ext cx="434400" cy="43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42"/>
          <p:cNvSpPr/>
          <p:nvPr/>
        </p:nvSpPr>
        <p:spPr>
          <a:xfrm>
            <a:off x="2623373" y="2924000"/>
            <a:ext cx="434400" cy="43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42"/>
          <p:cNvSpPr/>
          <p:nvPr/>
        </p:nvSpPr>
        <p:spPr>
          <a:xfrm>
            <a:off x="3937462" y="2922454"/>
            <a:ext cx="434400" cy="43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2"/>
          <p:cNvSpPr/>
          <p:nvPr/>
        </p:nvSpPr>
        <p:spPr>
          <a:xfrm>
            <a:off x="5332425" y="2922454"/>
            <a:ext cx="434400" cy="43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2" name="Google Shape;312;p42"/>
          <p:cNvCxnSpPr>
            <a:cxnSpLocks/>
            <a:stCxn id="308" idx="0"/>
          </p:cNvCxnSpPr>
          <p:nvPr/>
        </p:nvCxnSpPr>
        <p:spPr>
          <a:xfrm flipH="1" flipV="1">
            <a:off x="1380204" y="2696101"/>
            <a:ext cx="1" cy="227899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313" name="Google Shape;313;p42"/>
          <p:cNvCxnSpPr/>
          <p:nvPr/>
        </p:nvCxnSpPr>
        <p:spPr>
          <a:xfrm rot="10800000">
            <a:off x="2840574" y="2696101"/>
            <a:ext cx="0" cy="3474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314" name="Google Shape;314;p42"/>
          <p:cNvCxnSpPr/>
          <p:nvPr/>
        </p:nvCxnSpPr>
        <p:spPr>
          <a:xfrm flipH="1" flipV="1">
            <a:off x="4178795" y="2687565"/>
            <a:ext cx="4387" cy="22950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315" name="Google Shape;315;p42"/>
          <p:cNvCxnSpPr/>
          <p:nvPr/>
        </p:nvCxnSpPr>
        <p:spPr>
          <a:xfrm rot="10800000">
            <a:off x="5549625" y="2673544"/>
            <a:ext cx="0" cy="3474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316" name="Google Shape;316;p42"/>
          <p:cNvSpPr txBox="1">
            <a:spLocks noGrp="1"/>
          </p:cNvSpPr>
          <p:nvPr>
            <p:ph type="body" idx="4294967295"/>
          </p:nvPr>
        </p:nvSpPr>
        <p:spPr>
          <a:xfrm>
            <a:off x="882472" y="707263"/>
            <a:ext cx="13581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Ананас </a:t>
            </a:r>
            <a:endParaRPr b="1" dirty="0"/>
          </a:p>
        </p:txBody>
      </p:sp>
      <p:sp>
        <p:nvSpPr>
          <p:cNvPr id="317" name="Google Shape;317;p42"/>
          <p:cNvSpPr txBox="1">
            <a:spLocks noGrp="1"/>
          </p:cNvSpPr>
          <p:nvPr>
            <p:ph type="body" idx="4294967295"/>
          </p:nvPr>
        </p:nvSpPr>
        <p:spPr>
          <a:xfrm>
            <a:off x="2174006" y="686095"/>
            <a:ext cx="1512257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Грейпфрут </a:t>
            </a:r>
            <a:endParaRPr b="1" dirty="0"/>
          </a:p>
        </p:txBody>
      </p:sp>
      <p:sp>
        <p:nvSpPr>
          <p:cNvPr id="318" name="Google Shape;318;p42"/>
          <p:cNvSpPr txBox="1">
            <a:spLocks noGrp="1"/>
          </p:cNvSpPr>
          <p:nvPr>
            <p:ph type="body" idx="4294967295"/>
          </p:nvPr>
        </p:nvSpPr>
        <p:spPr>
          <a:xfrm>
            <a:off x="3644102" y="674239"/>
            <a:ext cx="13581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Банан </a:t>
            </a:r>
            <a:endParaRPr b="1" dirty="0"/>
          </a:p>
        </p:txBody>
      </p:sp>
      <p:sp>
        <p:nvSpPr>
          <p:cNvPr id="319" name="Google Shape;319;p42"/>
          <p:cNvSpPr txBox="1">
            <a:spLocks noGrp="1"/>
          </p:cNvSpPr>
          <p:nvPr>
            <p:ph type="body" idx="4294967295"/>
          </p:nvPr>
        </p:nvSpPr>
        <p:spPr>
          <a:xfrm>
            <a:off x="4870575" y="667427"/>
            <a:ext cx="13581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Гранат </a:t>
            </a:r>
            <a:endParaRPr b="1" dirty="0">
              <a:latin typeface="Kreon" panose="020B060402020202020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BEDA06-3B74-407D-A505-EFBD7A001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388" y="2924000"/>
            <a:ext cx="432854" cy="4328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67DCE5-8C5C-4A2D-9E75-6ABCA68FD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311" y="2960236"/>
            <a:ext cx="438950" cy="4328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4DC1877-4B9D-415F-BFCB-3D22A3F1932A}"/>
              </a:ext>
            </a:extLst>
          </p:cNvPr>
          <p:cNvSpPr txBox="1"/>
          <p:nvPr/>
        </p:nvSpPr>
        <p:spPr>
          <a:xfrm>
            <a:off x="6228675" y="668042"/>
            <a:ext cx="976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Груша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C933BE-29EB-4FB0-8EF3-9639C0DBBC99}"/>
              </a:ext>
            </a:extLst>
          </p:cNvPr>
          <p:cNvSpPr txBox="1"/>
          <p:nvPr/>
        </p:nvSpPr>
        <p:spPr>
          <a:xfrm>
            <a:off x="7595662" y="685331"/>
            <a:ext cx="1066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Лимон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EC8563-6BB4-4764-81E8-9BED22D36A69}"/>
              </a:ext>
            </a:extLst>
          </p:cNvPr>
          <p:cNvSpPr txBox="1"/>
          <p:nvPr/>
        </p:nvSpPr>
        <p:spPr>
          <a:xfrm>
            <a:off x="3819610" y="1039910"/>
            <a:ext cx="12235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Заряжает энергией</a:t>
            </a:r>
          </a:p>
          <a:p>
            <a:r>
              <a:rPr lang="ru-RU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Антисептик</a:t>
            </a:r>
          </a:p>
          <a:p>
            <a:r>
              <a:rPr lang="ru-RU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Богат калием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22C71E-102E-4451-AB7C-E3A60AE9378D}"/>
              </a:ext>
            </a:extLst>
          </p:cNvPr>
          <p:cNvSpPr txBox="1"/>
          <p:nvPr/>
        </p:nvSpPr>
        <p:spPr>
          <a:xfrm>
            <a:off x="6300404" y="963545"/>
            <a:ext cx="1223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Усиливает волю и улучшает настроение</a:t>
            </a:r>
          </a:p>
        </p:txBody>
      </p:sp>
      <p:cxnSp>
        <p:nvCxnSpPr>
          <p:cNvPr id="27" name="Google Shape;312;p42">
            <a:extLst>
              <a:ext uri="{FF2B5EF4-FFF2-40B4-BE49-F238E27FC236}">
                <a16:creationId xmlns:a16="http://schemas.microsoft.com/office/drawing/2014/main" id="{1E516736-70F9-480D-BC76-1C11C1CAC050}"/>
              </a:ext>
            </a:extLst>
          </p:cNvPr>
          <p:cNvCxnSpPr>
            <a:cxnSpLocks/>
          </p:cNvCxnSpPr>
          <p:nvPr/>
        </p:nvCxnSpPr>
        <p:spPr>
          <a:xfrm flipH="1" flipV="1">
            <a:off x="6943815" y="2689641"/>
            <a:ext cx="1" cy="227899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diamond" w="med" len="med"/>
          </a:ln>
        </p:spPr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B97736-825A-4B6C-AE2F-B5D917AFE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110" y="2653324"/>
            <a:ext cx="85351" cy="3901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1EFE18-7627-43CD-9940-8F4DFDB33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006" y="3496717"/>
            <a:ext cx="1071858" cy="15180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E1EB41-D8F7-4DA2-ABDB-A08FFA833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1434" y="3624202"/>
            <a:ext cx="1274174" cy="12894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3CCEC3-683D-4E1F-8B70-F01EBEBF1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3746" y="3690455"/>
            <a:ext cx="1277688" cy="12894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FE974E-28C2-476E-9D1D-140BA6A4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4223" y="3665333"/>
            <a:ext cx="1630804" cy="13488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1BDFB-74D5-45CC-A206-A8E9B0CEC4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192252">
            <a:off x="3467782" y="3975793"/>
            <a:ext cx="1340665" cy="9071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BA946CF-376C-41DB-A762-5A7F546435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6038" y="3830210"/>
            <a:ext cx="1573211" cy="12120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286141-B5C9-491B-ADE3-F4C531D4E0E2}"/>
              </a:ext>
            </a:extLst>
          </p:cNvPr>
          <p:cNvSpPr txBox="1"/>
          <p:nvPr/>
        </p:nvSpPr>
        <p:spPr>
          <a:xfrm>
            <a:off x="651164" y="43035"/>
            <a:ext cx="19673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Одно яблоко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содержит: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ED4058-62B4-480F-A64A-E9B0394FE3BB}"/>
              </a:ext>
            </a:extLst>
          </p:cNvPr>
          <p:cNvSpPr txBox="1"/>
          <p:nvPr/>
        </p:nvSpPr>
        <p:spPr>
          <a:xfrm>
            <a:off x="4204856" y="0"/>
            <a:ext cx="5410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Ешь яблоко в день 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и доктор не понадобится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FE8B72-DF71-48EA-85C1-5060615F9938}"/>
              </a:ext>
            </a:extLst>
          </p:cNvPr>
          <p:cNvSpPr txBox="1"/>
          <p:nvPr/>
        </p:nvSpPr>
        <p:spPr>
          <a:xfrm>
            <a:off x="193963" y="715857"/>
            <a:ext cx="3560619" cy="3711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Всего 95–130 ккал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20 % суточной потребности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пищевых волокон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для поддержания нормальной работы пищеварительной системы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11% суточной потребности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витамина 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для поддержания иммунитета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2% суточной нормы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кальция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необходимого для крепких костей и здоровых зубов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2% суточной нормы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железа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для образования гемоглобина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2% суточной нормы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витамина 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для зоркого зрения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7% суточной нормы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калия и магния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поддержания сердечно-сосудистой системы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 г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природных сахаров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фруктозы, сахарозы для нормализации обмена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витамины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группы В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для здоровья нервной системы и хорошего настроения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CDB09F7-34FC-494B-9FF1-8CBFA9FEE56F}"/>
              </a:ext>
            </a:extLst>
          </p:cNvPr>
          <p:cNvSpPr/>
          <p:nvPr/>
        </p:nvSpPr>
        <p:spPr>
          <a:xfrm>
            <a:off x="193963" y="4419786"/>
            <a:ext cx="3560619" cy="61851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Употребление одного яблока в день снижает риск развития инсульта и минимизирует риск развития бронхиальной астмы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2D45C48-5607-4B8F-BD9D-6F357678F20D}"/>
              </a:ext>
            </a:extLst>
          </p:cNvPr>
          <p:cNvSpPr/>
          <p:nvPr/>
        </p:nvSpPr>
        <p:spPr>
          <a:xfrm>
            <a:off x="5465617" y="1104927"/>
            <a:ext cx="3422073" cy="9144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В яблоке содержится пектин, который способен связывать ряд вредных веществ и безопасно выводить их из организма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296CC78-1616-4CF6-9A9E-FF88BD190850}"/>
              </a:ext>
            </a:extLst>
          </p:cNvPr>
          <p:cNvSpPr/>
          <p:nvPr/>
        </p:nvSpPr>
        <p:spPr>
          <a:xfrm>
            <a:off x="5853546" y="2147455"/>
            <a:ext cx="3034144" cy="10148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Пектин предотвращает отложение холестерина на стенках кровеносных сосудов и препятствует развитию атеросклероза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21403BD-D02E-41CF-9018-D3B04083F6E9}"/>
              </a:ext>
            </a:extLst>
          </p:cNvPr>
          <p:cNvSpPr/>
          <p:nvPr/>
        </p:nvSpPr>
        <p:spPr>
          <a:xfrm>
            <a:off x="6331527" y="3290399"/>
            <a:ext cx="2556163" cy="9144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Наибольшая концентрация антиоксидантов и витамина С содержится в кожуре плода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14B4CA-A27F-47AC-8E5E-20CE79B88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785" y="-10256"/>
            <a:ext cx="1693670" cy="10548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CD4708-CBB9-42C2-BDCD-A171E6E55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674" y="1077218"/>
            <a:ext cx="1499746" cy="17192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8C0D0E2-95C1-4D26-9290-8C1E13B64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825" y="2373319"/>
            <a:ext cx="1902639" cy="17060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1D12F9-0207-4997-9F9E-3A6E77190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465" y="3323043"/>
            <a:ext cx="1500854" cy="17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07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2"/>
          <p:cNvSpPr txBox="1">
            <a:spLocks noGrp="1"/>
          </p:cNvSpPr>
          <p:nvPr>
            <p:ph type="title"/>
          </p:nvPr>
        </p:nvSpPr>
        <p:spPr>
          <a:xfrm>
            <a:off x="724575" y="163633"/>
            <a:ext cx="7717800" cy="50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о разном</a:t>
            </a:r>
            <a:endParaRPr sz="2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" name="Google Shape;303;p42"/>
          <p:cNvSpPr txBox="1">
            <a:spLocks noGrp="1"/>
          </p:cNvSpPr>
          <p:nvPr>
            <p:ph type="body" idx="4294967295"/>
          </p:nvPr>
        </p:nvSpPr>
        <p:spPr>
          <a:xfrm>
            <a:off x="7595662" y="1605743"/>
            <a:ext cx="1521734" cy="7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Улучшает  обмен, выводит лишнюю жидкость, повышает мозговую активность</a:t>
            </a:r>
            <a:endParaRPr sz="1400" dirty="0"/>
          </a:p>
        </p:txBody>
      </p:sp>
      <p:sp>
        <p:nvSpPr>
          <p:cNvPr id="304" name="Google Shape;304;p42"/>
          <p:cNvSpPr txBox="1">
            <a:spLocks noGrp="1"/>
          </p:cNvSpPr>
          <p:nvPr>
            <p:ph type="body" idx="4294967295"/>
          </p:nvPr>
        </p:nvSpPr>
        <p:spPr>
          <a:xfrm>
            <a:off x="76433" y="1666010"/>
            <a:ext cx="1697175" cy="7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Предупреждает атеросклероз, снижает холестерин, препятствует образованию раковых опухолей</a:t>
            </a:r>
          </a:p>
        </p:txBody>
      </p:sp>
      <p:sp>
        <p:nvSpPr>
          <p:cNvPr id="305" name="Google Shape;305;p42"/>
          <p:cNvSpPr txBox="1">
            <a:spLocks noGrp="1"/>
          </p:cNvSpPr>
          <p:nvPr>
            <p:ph type="body" idx="4294967295"/>
          </p:nvPr>
        </p:nvSpPr>
        <p:spPr>
          <a:xfrm>
            <a:off x="4914334" y="1548717"/>
            <a:ext cx="1358100" cy="7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Участвует в обменных процессах и улучшает аппетит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06" name="Google Shape;306;p42"/>
          <p:cNvSpPr txBox="1">
            <a:spLocks noGrp="1"/>
          </p:cNvSpPr>
          <p:nvPr>
            <p:ph type="body" idx="4294967295"/>
          </p:nvPr>
        </p:nvSpPr>
        <p:spPr>
          <a:xfrm>
            <a:off x="1759396" y="1666010"/>
            <a:ext cx="1512257" cy="7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Обладает желчегонным действием, препятствует образованию камней в почках и печени</a:t>
            </a:r>
            <a:endParaRPr sz="1400" dirty="0"/>
          </a:p>
        </p:txBody>
      </p:sp>
      <p:cxnSp>
        <p:nvCxnSpPr>
          <p:cNvPr id="307" name="Google Shape;307;p42"/>
          <p:cNvCxnSpPr/>
          <p:nvPr/>
        </p:nvCxnSpPr>
        <p:spPr>
          <a:xfrm>
            <a:off x="714300" y="3356854"/>
            <a:ext cx="7715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8" name="Google Shape;308;p42"/>
          <p:cNvSpPr/>
          <p:nvPr/>
        </p:nvSpPr>
        <p:spPr>
          <a:xfrm>
            <a:off x="518829" y="3148936"/>
            <a:ext cx="434400" cy="43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42"/>
          <p:cNvSpPr/>
          <p:nvPr/>
        </p:nvSpPr>
        <p:spPr>
          <a:xfrm>
            <a:off x="2323909" y="3154691"/>
            <a:ext cx="434400" cy="43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42"/>
          <p:cNvSpPr/>
          <p:nvPr/>
        </p:nvSpPr>
        <p:spPr>
          <a:xfrm>
            <a:off x="3791909" y="3155464"/>
            <a:ext cx="434400" cy="43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2"/>
          <p:cNvSpPr/>
          <p:nvPr/>
        </p:nvSpPr>
        <p:spPr>
          <a:xfrm>
            <a:off x="5390260" y="3131844"/>
            <a:ext cx="434400" cy="43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2" name="Google Shape;312;p42"/>
          <p:cNvCxnSpPr>
            <a:cxnSpLocks/>
            <a:stCxn id="308" idx="0"/>
          </p:cNvCxnSpPr>
          <p:nvPr/>
        </p:nvCxnSpPr>
        <p:spPr>
          <a:xfrm flipH="1" flipV="1">
            <a:off x="736028" y="2921037"/>
            <a:ext cx="1" cy="227899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313" name="Google Shape;313;p42"/>
          <p:cNvCxnSpPr/>
          <p:nvPr/>
        </p:nvCxnSpPr>
        <p:spPr>
          <a:xfrm rot="10800000">
            <a:off x="2551619" y="2929574"/>
            <a:ext cx="0" cy="3474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314" name="Google Shape;314;p42"/>
          <p:cNvCxnSpPr>
            <a:cxnSpLocks/>
          </p:cNvCxnSpPr>
          <p:nvPr/>
        </p:nvCxnSpPr>
        <p:spPr>
          <a:xfrm flipV="1">
            <a:off x="3991924" y="2923228"/>
            <a:ext cx="1651" cy="228817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315" name="Google Shape;315;p42"/>
          <p:cNvCxnSpPr/>
          <p:nvPr/>
        </p:nvCxnSpPr>
        <p:spPr>
          <a:xfrm rot="10800000">
            <a:off x="5607460" y="2911522"/>
            <a:ext cx="0" cy="3474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316" name="Google Shape;316;p42"/>
          <p:cNvSpPr txBox="1">
            <a:spLocks noGrp="1"/>
          </p:cNvSpPr>
          <p:nvPr>
            <p:ph type="body" idx="4294967295"/>
          </p:nvPr>
        </p:nvSpPr>
        <p:spPr>
          <a:xfrm>
            <a:off x="257372" y="641163"/>
            <a:ext cx="13581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Свекла</a:t>
            </a:r>
            <a:endParaRPr b="1" dirty="0"/>
          </a:p>
        </p:txBody>
      </p:sp>
      <p:sp>
        <p:nvSpPr>
          <p:cNvPr id="317" name="Google Shape;317;p42"/>
          <p:cNvSpPr txBox="1">
            <a:spLocks noGrp="1"/>
          </p:cNvSpPr>
          <p:nvPr>
            <p:ph type="body" idx="4294967295"/>
          </p:nvPr>
        </p:nvSpPr>
        <p:spPr>
          <a:xfrm>
            <a:off x="1780474" y="667427"/>
            <a:ext cx="1512257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Барбарис  </a:t>
            </a:r>
            <a:endParaRPr b="1" dirty="0"/>
          </a:p>
        </p:txBody>
      </p:sp>
      <p:sp>
        <p:nvSpPr>
          <p:cNvPr id="318" name="Google Shape;318;p42"/>
          <p:cNvSpPr txBox="1">
            <a:spLocks noGrp="1"/>
          </p:cNvSpPr>
          <p:nvPr>
            <p:ph type="body" idx="4294967295"/>
          </p:nvPr>
        </p:nvSpPr>
        <p:spPr>
          <a:xfrm>
            <a:off x="3209904" y="774599"/>
            <a:ext cx="170443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Картофель, грибы, горох </a:t>
            </a:r>
            <a:endParaRPr b="1" dirty="0"/>
          </a:p>
        </p:txBody>
      </p:sp>
      <p:sp>
        <p:nvSpPr>
          <p:cNvPr id="319" name="Google Shape;319;p42"/>
          <p:cNvSpPr txBox="1">
            <a:spLocks noGrp="1"/>
          </p:cNvSpPr>
          <p:nvPr>
            <p:ph type="body" idx="4294967295"/>
          </p:nvPr>
        </p:nvSpPr>
        <p:spPr>
          <a:xfrm>
            <a:off x="4870575" y="667427"/>
            <a:ext cx="13581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Перец  </a:t>
            </a:r>
            <a:endParaRPr b="1" dirty="0">
              <a:latin typeface="Kreon" panose="020B060402020202020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BEDA06-3B74-407D-A505-EFBD7A001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793" y="3149709"/>
            <a:ext cx="432854" cy="4328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67DCE5-8C5C-4A2D-9E75-6ABCA68FD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396" y="3155464"/>
            <a:ext cx="438950" cy="4328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4DC1877-4B9D-415F-BFCB-3D22A3F1932A}"/>
              </a:ext>
            </a:extLst>
          </p:cNvPr>
          <p:cNvSpPr txBox="1"/>
          <p:nvPr/>
        </p:nvSpPr>
        <p:spPr>
          <a:xfrm>
            <a:off x="6228674" y="668042"/>
            <a:ext cx="1128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Капуста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C933BE-29EB-4FB0-8EF3-9639C0DBBC99}"/>
              </a:ext>
            </a:extLst>
          </p:cNvPr>
          <p:cNvSpPr txBox="1"/>
          <p:nvPr/>
        </p:nvSpPr>
        <p:spPr>
          <a:xfrm>
            <a:off x="7595662" y="685331"/>
            <a:ext cx="1358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Пастернак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EC8563-6BB4-4764-81E8-9BED22D36A69}"/>
              </a:ext>
            </a:extLst>
          </p:cNvPr>
          <p:cNvSpPr txBox="1"/>
          <p:nvPr/>
        </p:nvSpPr>
        <p:spPr>
          <a:xfrm>
            <a:off x="3365566" y="1187817"/>
            <a:ext cx="137203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Обеспечивают работу нервной системы, большинства внутренних органов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22C71E-102E-4451-AB7C-E3A60AE9378D}"/>
              </a:ext>
            </a:extLst>
          </p:cNvPr>
          <p:cNvSpPr txBox="1"/>
          <p:nvPr/>
        </p:nvSpPr>
        <p:spPr>
          <a:xfrm>
            <a:off x="6329555" y="1181075"/>
            <a:ext cx="135809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Снижает уровень холестерина, сахара в крови,</a:t>
            </a:r>
          </a:p>
          <a:p>
            <a:r>
              <a:rPr lang="ru-RU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контролирует АД</a:t>
            </a:r>
          </a:p>
        </p:txBody>
      </p:sp>
      <p:cxnSp>
        <p:nvCxnSpPr>
          <p:cNvPr id="27" name="Google Shape;312;p42">
            <a:extLst>
              <a:ext uri="{FF2B5EF4-FFF2-40B4-BE49-F238E27FC236}">
                <a16:creationId xmlns:a16="http://schemas.microsoft.com/office/drawing/2014/main" id="{1E516736-70F9-480D-BC76-1C11C1CAC050}"/>
              </a:ext>
            </a:extLst>
          </p:cNvPr>
          <p:cNvCxnSpPr>
            <a:cxnSpLocks/>
          </p:cNvCxnSpPr>
          <p:nvPr/>
        </p:nvCxnSpPr>
        <p:spPr>
          <a:xfrm flipH="1" flipV="1">
            <a:off x="7038908" y="2903570"/>
            <a:ext cx="1" cy="227899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diamond" w="med" len="med"/>
          </a:ln>
        </p:spPr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B97736-825A-4B6C-AE2F-B5D917AFE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8188" y="2890133"/>
            <a:ext cx="85351" cy="39017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B3B5CE4-9825-4C55-9FDC-DB29A7EEC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379" y="3663215"/>
            <a:ext cx="903687" cy="140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6AF784-6B5B-46D8-A677-3EBD04B13D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277" y="3838427"/>
            <a:ext cx="1275320" cy="11831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A997CE-1EA9-4099-B6C6-B0D5C5F414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549" t="21200" r="3129"/>
          <a:stretch/>
        </p:blipFill>
        <p:spPr>
          <a:xfrm rot="1673033">
            <a:off x="4955330" y="3726929"/>
            <a:ext cx="1421042" cy="1140316"/>
          </a:xfrm>
          <a:prstGeom prst="ellipse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8B30D08-1A4E-4D1A-A478-62B08E31B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4105" y="3789708"/>
            <a:ext cx="1162612" cy="12683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59CCC7-6FF0-43FC-83F3-5D8A2EFA95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3608" y="3706818"/>
            <a:ext cx="1494374" cy="12229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D49C5D-9260-4288-BA1B-6D2A65883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973463" y="3753647"/>
            <a:ext cx="978492" cy="11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17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9D6FA-234D-4FFB-9D5E-4B53EDC5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9" y="-135561"/>
            <a:ext cx="5258579" cy="76352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терпят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соседства при хранении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FDC4024-36E0-46D7-8BB1-A0A96504A506}"/>
              </a:ext>
            </a:extLst>
          </p:cNvPr>
          <p:cNvSpPr/>
          <p:nvPr/>
        </p:nvSpPr>
        <p:spPr>
          <a:xfrm>
            <a:off x="250427" y="1103735"/>
            <a:ext cx="2595985" cy="32216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23950" algn="l"/>
              </a:tabLst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28904D2-0704-4E83-9296-99D6D8F5C70E}"/>
              </a:ext>
            </a:extLst>
          </p:cNvPr>
          <p:cNvSpPr/>
          <p:nvPr/>
        </p:nvSpPr>
        <p:spPr>
          <a:xfrm>
            <a:off x="2944205" y="2161309"/>
            <a:ext cx="3313896" cy="216410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E6AA8D6-9B02-46ED-99DB-9D3FE7F38D33}"/>
              </a:ext>
            </a:extLst>
          </p:cNvPr>
          <p:cNvSpPr/>
          <p:nvPr/>
        </p:nvSpPr>
        <p:spPr>
          <a:xfrm>
            <a:off x="6340473" y="1083255"/>
            <a:ext cx="2595986" cy="32442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60725B-AF53-430F-882D-AD5E4838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3" y="1130830"/>
            <a:ext cx="1157027" cy="11070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5068E7-EE92-4A85-9C20-13DA96FE8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214" y="1398928"/>
            <a:ext cx="1157027" cy="6202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FD2382-C3B4-4000-8BEC-B0B846C33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363" y="2230019"/>
            <a:ext cx="1143426" cy="9916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B7D590-DE13-48B3-A1DF-D03C35050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70" y="2552804"/>
            <a:ext cx="1292464" cy="9815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AB897C-7790-47EA-BC7B-E2E58CA78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203" y="1243015"/>
            <a:ext cx="1211263" cy="10461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A23E41D-EBCF-40A5-BD58-88D1147D00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492837">
            <a:off x="7809809" y="1238418"/>
            <a:ext cx="1154436" cy="8799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24D233-09BE-410E-94B0-68A2ECACF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7012" y="3443548"/>
            <a:ext cx="794331" cy="74820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382D1E6-1536-49D8-B681-12AABFD62E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128644">
            <a:off x="622647" y="3629460"/>
            <a:ext cx="1259405" cy="5681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CF3E197-988B-403E-AFCC-D09E6A2887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7630" y="3409974"/>
            <a:ext cx="910407" cy="74820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9C31E7-32FA-4761-AD1C-090F1BD31B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411" y="3268321"/>
            <a:ext cx="658425" cy="71329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B8D2A5F-9E95-4DCB-8D79-BEF8B7F1F4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37785" y="2548688"/>
            <a:ext cx="1146147" cy="72548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77A818F-DE6E-4021-85D3-EB17296576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7733" y="3436868"/>
            <a:ext cx="658425" cy="71329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242A86E-AEC1-4CB2-9617-5DB1F16380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3973" y="2382879"/>
            <a:ext cx="709616" cy="70526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9C8FEC3-9482-48FF-B926-753003D0B9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5315" y="2260699"/>
            <a:ext cx="1024149" cy="84057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C2DF895-7817-488B-B6DF-6A77F8BD9B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7071" y="2411771"/>
            <a:ext cx="596705" cy="61801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9EE9392-EA78-4034-8D25-A032907D08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3030" y="2604883"/>
            <a:ext cx="223350" cy="24196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17399E2-D24D-46F8-9CCD-7F5AF8E1F4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6659" y="2678961"/>
            <a:ext cx="223350" cy="2419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0EAC176-DDA3-4087-8FFC-2659ABAF32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69795">
            <a:off x="3020264" y="3537058"/>
            <a:ext cx="830246" cy="44504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AB768CF-71EC-41B6-A6EA-97CA4E6FF0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07260">
            <a:off x="4226639" y="3451667"/>
            <a:ext cx="972360" cy="66482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E49823C-0131-481B-9461-FD4957837C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01723" y="3652907"/>
            <a:ext cx="891262" cy="65741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18D97D0-6BF6-4B43-98F2-90FFD0BC6D0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84447" y="3737753"/>
            <a:ext cx="225572" cy="24386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B7BB995-5AEF-4978-8E94-1BD546EDC46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95548" y="3737754"/>
            <a:ext cx="225572" cy="243861"/>
          </a:xfrm>
          <a:prstGeom prst="rect">
            <a:avLst/>
          </a:prstGeom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DE2FB59-D041-413D-9F80-A3B68C049699}"/>
              </a:ext>
            </a:extLst>
          </p:cNvPr>
          <p:cNvSpPr/>
          <p:nvPr/>
        </p:nvSpPr>
        <p:spPr>
          <a:xfrm>
            <a:off x="259360" y="4434475"/>
            <a:ext cx="2587052" cy="606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Зрелые плоды выделяют много этилена и при этом быстрее поспевают и сильнее поражаются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8A028F83-27BE-4045-80FE-39603CD3BF7B}"/>
              </a:ext>
            </a:extLst>
          </p:cNvPr>
          <p:cNvSpPr/>
          <p:nvPr/>
        </p:nvSpPr>
        <p:spPr>
          <a:xfrm>
            <a:off x="2934546" y="4444480"/>
            <a:ext cx="3313895" cy="606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Чтобы бананы дольше хранились, отделите их друг от друга, а плодоножку обмотайте фольгой или пленкой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7A5163-A8A8-42C6-AD82-C89F6F08E2D8}"/>
              </a:ext>
            </a:extLst>
          </p:cNvPr>
          <p:cNvSpPr/>
          <p:nvPr/>
        </p:nvSpPr>
        <p:spPr>
          <a:xfrm>
            <a:off x="6340475" y="4434475"/>
            <a:ext cx="2595984" cy="606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Яблоки храните в закрытом пакете в холодильнике, а апельсины в вазе или корзине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FBAD54-F919-489C-8E54-C03B7A1CF6F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50714" y="1718062"/>
            <a:ext cx="219475" cy="2438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9B7AC7-B322-47FC-9C0B-3C39F276BF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91384" y="2257274"/>
            <a:ext cx="219475" cy="2438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31D155-B029-456C-85BB-DA68067E65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13163" y="1616104"/>
            <a:ext cx="219475" cy="2438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54E278A-FC17-456D-B283-BF0BC7FF185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690" y="2245590"/>
            <a:ext cx="219475" cy="24386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8E9B5FE-56AB-4875-B932-F4DF526F403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6537" y="2292124"/>
            <a:ext cx="219475" cy="243861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474CA45-130A-46FB-904A-B37E8608B148}"/>
              </a:ext>
            </a:extLst>
          </p:cNvPr>
          <p:cNvSpPr/>
          <p:nvPr/>
        </p:nvSpPr>
        <p:spPr>
          <a:xfrm>
            <a:off x="2953973" y="1100266"/>
            <a:ext cx="3294468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Соседствовать с мясом, курицей или морепродуктами овощи должны только в тарелке!</a:t>
            </a:r>
          </a:p>
        </p:txBody>
      </p:sp>
    </p:spTree>
    <p:extLst>
      <p:ext uri="{BB962C8B-B14F-4D97-AF65-F5344CB8AC3E}">
        <p14:creationId xmlns:p14="http://schemas.microsoft.com/office/powerpoint/2010/main" val="3224166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5D1D2-AD88-4810-9D28-5D1F2A8C1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959" y="280389"/>
            <a:ext cx="4305396" cy="85725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любят жить 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холодильнике: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722CB3-FE26-45C5-85F3-094BB67A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4" y="3849244"/>
            <a:ext cx="1146147" cy="1109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5345F7-B52C-4665-B733-71326A8C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720" y="3804082"/>
            <a:ext cx="1182727" cy="1154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DF361E-1147-4BD0-9ED3-BB0ACAD73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88" y="2533082"/>
            <a:ext cx="1146147" cy="11199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709E63-F9EE-4008-A1DF-035114D5F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808" y="1376332"/>
            <a:ext cx="1158340" cy="9078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D28EAC-E4CF-411B-8C5E-E807C905B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747" y="1322636"/>
            <a:ext cx="1213209" cy="9035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22BCC3-9047-46E5-96CB-B6886CAAB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2563" y="1295944"/>
            <a:ext cx="1152244" cy="9370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5622AC-830B-42FD-8C85-E93E77253D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524" y="1291612"/>
            <a:ext cx="1146147" cy="9078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2CDC9D-6820-484B-88D0-D9DDDABDD7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1823" y="1308445"/>
            <a:ext cx="1330908" cy="9319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8FDA35-1558-4B3E-8700-C25891B295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8122" y="2549169"/>
            <a:ext cx="1182727" cy="11038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315AFC7-2300-4F57-8C20-9E4D2D9AF0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089"/>
          <a:stretch/>
        </p:blipFill>
        <p:spPr>
          <a:xfrm>
            <a:off x="3090199" y="1277009"/>
            <a:ext cx="1330908" cy="9078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491D0F-716A-4FC6-80D8-8A8821CB186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905" b="9535"/>
          <a:stretch/>
        </p:blipFill>
        <p:spPr>
          <a:xfrm>
            <a:off x="4647775" y="2533083"/>
            <a:ext cx="1147748" cy="1125654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9CFA1294-A88C-4358-A28A-163E5379984B}"/>
              </a:ext>
            </a:extLst>
          </p:cNvPr>
          <p:cNvSpPr/>
          <p:nvPr/>
        </p:nvSpPr>
        <p:spPr>
          <a:xfrm>
            <a:off x="4496227" y="4009449"/>
            <a:ext cx="4519049" cy="69883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Овощи и фрукты лучше хранить в бумажных пакетах или в отдельных перфорированных пластиковых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3FA326A-7485-477C-A0FF-665ECA3693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46808" y="2460371"/>
            <a:ext cx="1330908" cy="131218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E03C24F-C533-4F76-8FAB-46824C0255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8956" y="3772557"/>
            <a:ext cx="1277590" cy="114109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C578C24-D2FF-42AD-BE49-75201D385F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29001" y="2549169"/>
            <a:ext cx="1391825" cy="11095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86C446-3CB7-4732-97E9-1CBD7AD1B2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0849" y="2554915"/>
            <a:ext cx="1795378" cy="110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60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4" descr="quotes"/>
          <p:cNvPicPr preferRelativeResize="0"/>
          <p:nvPr/>
        </p:nvPicPr>
        <p:blipFill rotWithShape="1">
          <a:blip r:embed="rId3">
            <a:alphaModFix/>
          </a:blip>
          <a:srcRect t="6017" b="6008"/>
          <a:stretch/>
        </p:blipFill>
        <p:spPr>
          <a:xfrm>
            <a:off x="5398873" y="199153"/>
            <a:ext cx="3610535" cy="4781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34"/>
          <p:cNvGrpSpPr/>
          <p:nvPr/>
        </p:nvGrpSpPr>
        <p:grpSpPr>
          <a:xfrm rot="-5400000">
            <a:off x="348300" y="191200"/>
            <a:ext cx="662400" cy="1359000"/>
            <a:chOff x="840225" y="0"/>
            <a:chExt cx="662400" cy="1359000"/>
          </a:xfrm>
        </p:grpSpPr>
        <p:sp>
          <p:nvSpPr>
            <p:cNvPr id="198" name="Google Shape;198;p34"/>
            <p:cNvSpPr/>
            <p:nvPr/>
          </p:nvSpPr>
          <p:spPr>
            <a:xfrm rot="5400000">
              <a:off x="395125" y="638700"/>
              <a:ext cx="1359000" cy="816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4"/>
            <p:cNvSpPr/>
            <p:nvPr/>
          </p:nvSpPr>
          <p:spPr>
            <a:xfrm rot="5400000">
              <a:off x="588725" y="638700"/>
              <a:ext cx="1359000" cy="81600"/>
            </a:xfrm>
            <a:prstGeom prst="rect">
              <a:avLst/>
            </a:prstGeom>
            <a:solidFill>
              <a:srgbClr val="FE7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4"/>
            <p:cNvSpPr/>
            <p:nvPr/>
          </p:nvSpPr>
          <p:spPr>
            <a:xfrm rot="5400000">
              <a:off x="201525" y="638700"/>
              <a:ext cx="1359000" cy="81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4"/>
            <p:cNvSpPr/>
            <p:nvPr/>
          </p:nvSpPr>
          <p:spPr>
            <a:xfrm rot="5400000">
              <a:off x="782325" y="638700"/>
              <a:ext cx="1359000" cy="81600"/>
            </a:xfrm>
            <a:prstGeom prst="rect">
              <a:avLst/>
            </a:prstGeom>
            <a:solidFill>
              <a:srgbClr val="EF4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2856664-B413-42F6-833B-441A15FB4D4B}"/>
              </a:ext>
            </a:extLst>
          </p:cNvPr>
          <p:cNvSpPr txBox="1"/>
          <p:nvPr/>
        </p:nvSpPr>
        <p:spPr>
          <a:xfrm>
            <a:off x="1586753" y="168823"/>
            <a:ext cx="3758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Font typeface="Kreon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EF47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Kreon"/>
              </a:rPr>
              <a:t>Термическая обработка 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05F02F9-27E8-42A0-9457-63C5AFB9DF17}"/>
              </a:ext>
            </a:extLst>
          </p:cNvPr>
          <p:cNvSpPr/>
          <p:nvPr/>
        </p:nvSpPr>
        <p:spPr>
          <a:xfrm>
            <a:off x="1525899" y="806371"/>
            <a:ext cx="3645221" cy="5193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Следует отдавать предпочтение свежим овощам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9DAE31-C087-413E-8262-A7971DDB029E}"/>
              </a:ext>
            </a:extLst>
          </p:cNvPr>
          <p:cNvSpPr/>
          <p:nvPr/>
        </p:nvSpPr>
        <p:spPr>
          <a:xfrm>
            <a:off x="1525900" y="1545147"/>
            <a:ext cx="3645221" cy="9345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Если избежать термической обработки невозможно, рекомендовано выбирать приготовленные на пару, тушёные, варёные, печёные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BBAA964-D1D0-489E-89A9-519D24CBF366}"/>
              </a:ext>
            </a:extLst>
          </p:cNvPr>
          <p:cNvSpPr/>
          <p:nvPr/>
        </p:nvSpPr>
        <p:spPr>
          <a:xfrm>
            <a:off x="1525901" y="2699052"/>
            <a:ext cx="3645221" cy="7906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Самый нежелательный вариант – жаренные овощи и приготовленные во фритюре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03B85A3-B7D3-4E8A-95A1-CE4B640C755A}"/>
              </a:ext>
            </a:extLst>
          </p:cNvPr>
          <p:cNvSpPr/>
          <p:nvPr/>
        </p:nvSpPr>
        <p:spPr>
          <a:xfrm>
            <a:off x="1525901" y="3709119"/>
            <a:ext cx="3645220" cy="11191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Любое тепловое воздействие уменьшает концентрацию витаминов и антиоксидантов, но это не относится к баклажанам, чесноку, моркови, зеленой и спаржевой фасоли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02858F-58E0-4526-A5D6-D6D64C19E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36210">
            <a:off x="-138291" y="1771228"/>
            <a:ext cx="2159612" cy="10627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7E61A6-9B94-4DB8-A6B8-84464CE51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7" y="3383130"/>
            <a:ext cx="1359000" cy="106543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83557A-3CD1-4A9A-B16D-2A02450F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4978DB-BC5D-422A-A239-667449C4C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6" y="1197405"/>
            <a:ext cx="4982016" cy="3664918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хорошо мыть свежие фрукты и овощи перед употреблением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Цитрусовые можно сначала ошпарить кипятком, а затем промыть холодной проточной водой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 урожая прошлого года (капуста, репчатый лук, корнеплоды) рекомендуется использовать только после термической обработки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9884B4-F59B-43A8-816D-5A6D404FC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39" y="3029864"/>
            <a:ext cx="2488270" cy="16596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ECE8B9-B72A-4788-92DF-250319FCA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066" y="1197405"/>
            <a:ext cx="3176155" cy="34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ctrTitle"/>
          </p:nvPr>
        </p:nvSpPr>
        <p:spPr>
          <a:xfrm>
            <a:off x="354165" y="2550300"/>
            <a:ext cx="4800599" cy="166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sym typeface="Kreon"/>
              </a:rPr>
            </a:b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sym typeface="Kreon"/>
              </a:rPr>
              <a:t>Овощи и фрукты – </a:t>
            </a:r>
            <a:r>
              <a:rPr lang="ru-RU" sz="3600" dirty="0">
                <a:solidFill>
                  <a:srgbClr val="38761D"/>
                </a:solidFill>
              </a:rPr>
              <a:t>полезные продукты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sym typeface="Kreon"/>
              </a:rPr>
              <a:t>!</a:t>
            </a:r>
            <a:b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sym typeface="Kreon"/>
              </a:rPr>
            </a:br>
            <a:endParaRPr sz="7200" dirty="0">
              <a:latin typeface="Kreon"/>
              <a:ea typeface="Kreon"/>
              <a:cs typeface="Kreon"/>
              <a:sym typeface="Kreon"/>
            </a:endParaRPr>
          </a:p>
        </p:txBody>
      </p:sp>
      <p:grpSp>
        <p:nvGrpSpPr>
          <p:cNvPr id="129" name="Google Shape;129;p29"/>
          <p:cNvGrpSpPr/>
          <p:nvPr/>
        </p:nvGrpSpPr>
        <p:grpSpPr>
          <a:xfrm rot="-5400000">
            <a:off x="348300" y="191200"/>
            <a:ext cx="662400" cy="1359000"/>
            <a:chOff x="840225" y="0"/>
            <a:chExt cx="662400" cy="1359000"/>
          </a:xfrm>
        </p:grpSpPr>
        <p:sp>
          <p:nvSpPr>
            <p:cNvPr id="130" name="Google Shape;130;p29"/>
            <p:cNvSpPr/>
            <p:nvPr/>
          </p:nvSpPr>
          <p:spPr>
            <a:xfrm rot="5400000">
              <a:off x="395125" y="638700"/>
              <a:ext cx="1359000" cy="816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9"/>
            <p:cNvSpPr/>
            <p:nvPr/>
          </p:nvSpPr>
          <p:spPr>
            <a:xfrm rot="5400000">
              <a:off x="588725" y="638700"/>
              <a:ext cx="1359000" cy="81600"/>
            </a:xfrm>
            <a:prstGeom prst="rect">
              <a:avLst/>
            </a:prstGeom>
            <a:solidFill>
              <a:srgbClr val="FE7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9"/>
            <p:cNvSpPr/>
            <p:nvPr/>
          </p:nvSpPr>
          <p:spPr>
            <a:xfrm rot="5400000">
              <a:off x="201525" y="638700"/>
              <a:ext cx="1359000" cy="81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9"/>
            <p:cNvSpPr/>
            <p:nvPr/>
          </p:nvSpPr>
          <p:spPr>
            <a:xfrm rot="5400000">
              <a:off x="782325" y="638700"/>
              <a:ext cx="1359000" cy="81600"/>
            </a:xfrm>
            <a:prstGeom prst="rect">
              <a:avLst/>
            </a:prstGeom>
            <a:solidFill>
              <a:srgbClr val="EF4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FCEE11-E749-422F-AFC6-84C1151BE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12510"/>
            <a:ext cx="2757055" cy="5440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>
            <a:spLocks noGrp="1"/>
          </p:cNvSpPr>
          <p:nvPr>
            <p:ph type="title"/>
          </p:nvPr>
        </p:nvSpPr>
        <p:spPr>
          <a:xfrm>
            <a:off x="4329952" y="150803"/>
            <a:ext cx="4141165" cy="7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приготовить из овощей и фруктов? </a:t>
            </a:r>
            <a:endParaRPr sz="2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Google Shape;166;p32"/>
          <p:cNvSpPr txBox="1">
            <a:spLocks noGrp="1"/>
          </p:cNvSpPr>
          <p:nvPr>
            <p:ph type="subTitle" idx="1"/>
          </p:nvPr>
        </p:nvSpPr>
        <p:spPr>
          <a:xfrm>
            <a:off x="3963892" y="1139546"/>
            <a:ext cx="1960844" cy="4303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Свежие  салаты</a:t>
            </a:r>
            <a:endParaRPr dirty="0"/>
          </a:p>
        </p:txBody>
      </p:sp>
      <p:sp>
        <p:nvSpPr>
          <p:cNvPr id="168" name="Google Shape;168;p32"/>
          <p:cNvSpPr txBox="1">
            <a:spLocks noGrp="1"/>
          </p:cNvSpPr>
          <p:nvPr>
            <p:ph type="body" idx="3"/>
          </p:nvPr>
        </p:nvSpPr>
        <p:spPr>
          <a:xfrm>
            <a:off x="4098858" y="1913904"/>
            <a:ext cx="1504200" cy="10236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«</a:t>
            </a:r>
            <a:r>
              <a:rPr lang="ru-RU" sz="1600" dirty="0"/>
              <a:t>Удивленная студентка»: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редька, огурцы, яйца отварные, орех грецкий, соль, сметана, перец чёрный</a:t>
            </a:r>
            <a:endParaRPr sz="1600" dirty="0"/>
          </a:p>
        </p:txBody>
      </p:sp>
      <p:sp>
        <p:nvSpPr>
          <p:cNvPr id="170" name="Google Shape;170;p32"/>
          <p:cNvSpPr txBox="1">
            <a:spLocks noGrp="1"/>
          </p:cNvSpPr>
          <p:nvPr>
            <p:ph type="subTitle" idx="5"/>
          </p:nvPr>
        </p:nvSpPr>
        <p:spPr>
          <a:xfrm>
            <a:off x="7386079" y="1237091"/>
            <a:ext cx="1504200" cy="3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Коктейли </a:t>
            </a:r>
            <a:endParaRPr dirty="0"/>
          </a:p>
        </p:txBody>
      </p:sp>
      <p:sp>
        <p:nvSpPr>
          <p:cNvPr id="171" name="Google Shape;171;p32"/>
          <p:cNvSpPr txBox="1">
            <a:spLocks noGrp="1"/>
          </p:cNvSpPr>
          <p:nvPr>
            <p:ph type="body" idx="6"/>
          </p:nvPr>
        </p:nvSpPr>
        <p:spPr>
          <a:xfrm>
            <a:off x="7362281" y="4386594"/>
            <a:ext cx="1672864" cy="3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«Приятный»: сельдерей, морковь,  яблоко,  апельсин, мед</a:t>
            </a:r>
            <a:endParaRPr sz="1600" dirty="0"/>
          </a:p>
        </p:txBody>
      </p:sp>
      <p:sp>
        <p:nvSpPr>
          <p:cNvPr id="172" name="Google Shape;172;p32"/>
          <p:cNvSpPr txBox="1">
            <a:spLocks noGrp="1"/>
          </p:cNvSpPr>
          <p:nvPr>
            <p:ph type="subTitle" idx="7"/>
          </p:nvPr>
        </p:nvSpPr>
        <p:spPr>
          <a:xfrm>
            <a:off x="3990492" y="3651445"/>
            <a:ext cx="1889312" cy="3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Овощные соки</a:t>
            </a:r>
            <a:endParaRPr dirty="0"/>
          </a:p>
        </p:txBody>
      </p:sp>
      <p:sp>
        <p:nvSpPr>
          <p:cNvPr id="174" name="Google Shape;174;p32"/>
          <p:cNvSpPr txBox="1">
            <a:spLocks noGrp="1"/>
          </p:cNvSpPr>
          <p:nvPr>
            <p:ph type="body" idx="9"/>
          </p:nvPr>
        </p:nvSpPr>
        <p:spPr>
          <a:xfrm>
            <a:off x="4180251" y="4270765"/>
            <a:ext cx="1504200" cy="3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«Витаминка»: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свекла, морковь, огурец, лимон</a:t>
            </a:r>
            <a:endParaRPr sz="1600" dirty="0"/>
          </a:p>
        </p:txBody>
      </p:sp>
      <p:sp>
        <p:nvSpPr>
          <p:cNvPr id="176" name="Google Shape;176;p32"/>
          <p:cNvSpPr txBox="1">
            <a:spLocks noGrp="1"/>
          </p:cNvSpPr>
          <p:nvPr>
            <p:ph type="subTitle" idx="14"/>
          </p:nvPr>
        </p:nvSpPr>
        <p:spPr>
          <a:xfrm>
            <a:off x="7446613" y="3559445"/>
            <a:ext cx="1504200" cy="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Смузи </a:t>
            </a:r>
            <a:endParaRPr dirty="0"/>
          </a:p>
        </p:txBody>
      </p:sp>
      <p:sp>
        <p:nvSpPr>
          <p:cNvPr id="177" name="Google Shape;177;p32"/>
          <p:cNvSpPr txBox="1">
            <a:spLocks noGrp="1"/>
          </p:cNvSpPr>
          <p:nvPr>
            <p:ph type="body" idx="15"/>
          </p:nvPr>
        </p:nvSpPr>
        <p:spPr>
          <a:xfrm>
            <a:off x="7386079" y="2179555"/>
            <a:ext cx="1504200" cy="3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«Здоровяк»: шпинат,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петрушка,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авокадо 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яблоко, киви,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лимонный сок</a:t>
            </a:r>
          </a:p>
        </p:txBody>
      </p:sp>
      <p:pic>
        <p:nvPicPr>
          <p:cNvPr id="178" name="Google Shape;178;p32" descr="Table of contents"/>
          <p:cNvPicPr preferRelativeResize="0"/>
          <p:nvPr/>
        </p:nvPicPr>
        <p:blipFill rotWithShape="1">
          <a:blip r:embed="rId3">
            <a:alphaModFix/>
          </a:blip>
          <a:srcRect t="8548" b="8539"/>
          <a:stretch/>
        </p:blipFill>
        <p:spPr>
          <a:xfrm>
            <a:off x="0" y="83126"/>
            <a:ext cx="3775084" cy="5060373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2"/>
          <p:cNvSpPr/>
          <p:nvPr/>
        </p:nvSpPr>
        <p:spPr>
          <a:xfrm>
            <a:off x="4634660" y="3477845"/>
            <a:ext cx="323700" cy="816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2"/>
          <p:cNvSpPr/>
          <p:nvPr/>
        </p:nvSpPr>
        <p:spPr>
          <a:xfrm>
            <a:off x="8072245" y="1089606"/>
            <a:ext cx="323700" cy="81600"/>
          </a:xfrm>
          <a:prstGeom prst="rect">
            <a:avLst/>
          </a:prstGeom>
          <a:solidFill>
            <a:srgbClr val="FE7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2"/>
          <p:cNvSpPr/>
          <p:nvPr/>
        </p:nvSpPr>
        <p:spPr>
          <a:xfrm>
            <a:off x="8072245" y="3467654"/>
            <a:ext cx="323700" cy="1019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2"/>
          <p:cNvSpPr/>
          <p:nvPr/>
        </p:nvSpPr>
        <p:spPr>
          <a:xfrm>
            <a:off x="4634660" y="1082921"/>
            <a:ext cx="323700" cy="81600"/>
          </a:xfrm>
          <a:prstGeom prst="rect">
            <a:avLst/>
          </a:prstGeom>
          <a:solidFill>
            <a:srgbClr val="EF47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782AF78-9153-4EEA-B9A9-01FEB079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159" y="2594613"/>
            <a:ext cx="1190095" cy="7884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410CE4-A1BC-47FB-A45E-23EFC0D76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597" y="3874066"/>
            <a:ext cx="1190096" cy="7933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41D240-5D48-41E9-B308-58DAAFA9E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597" y="1543260"/>
            <a:ext cx="1191657" cy="79443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E194-692C-432B-A683-13501190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424" y="129862"/>
            <a:ext cx="6413610" cy="45895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рекомендаций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C0A058-6C65-4DD2-8FB5-7E481E5F5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1424" y="678872"/>
            <a:ext cx="5435557" cy="4334766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25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Замаринуйте лук, превратите базилик в изысканный соус песто, потушите морковь в молочном соусе или приготовьте запеканку из баклажанов с творожным сыром</a:t>
            </a:r>
          </a:p>
          <a:p>
            <a:pPr algn="just"/>
            <a:r>
              <a:rPr lang="ru-RU" sz="25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Залейте свежевыжатый фруктовый сок в формочки, заморозьте и получите два в одном: готовые леденцы и косметическое средство</a:t>
            </a:r>
          </a:p>
          <a:p>
            <a:pPr algn="just"/>
            <a:r>
              <a:rPr lang="ru-RU" sz="25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Белую часть арбузных корок можно использовать вместо огурцов в самых обычных салатах</a:t>
            </a:r>
          </a:p>
          <a:p>
            <a:pPr algn="just"/>
            <a:r>
              <a:rPr lang="ru-RU" sz="25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Банановую кожуру можно запечь с корицей и сахаром, либо в духовке с мясом. А можно высушить и приготовить на ней чай или смузи.</a:t>
            </a:r>
          </a:p>
          <a:p>
            <a:pPr algn="just"/>
            <a:r>
              <a:rPr lang="ru-RU" sz="25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Готовьте брокколи – в ней больше белка, </a:t>
            </a:r>
          </a:p>
          <a:p>
            <a:pPr marL="0" indent="0" algn="just">
              <a:buNone/>
            </a:pPr>
            <a:r>
              <a:rPr lang="ru-RU" sz="25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чем в стейке</a:t>
            </a:r>
          </a:p>
          <a:p>
            <a:pPr algn="just"/>
            <a:r>
              <a:rPr lang="ru-RU" sz="25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Запеченный картофель вкуснее и полезнее </a:t>
            </a:r>
          </a:p>
          <a:p>
            <a:pPr marL="0" indent="0" algn="just">
              <a:buNone/>
            </a:pPr>
            <a:r>
              <a:rPr lang="ru-RU" sz="25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вареного</a:t>
            </a:r>
          </a:p>
          <a:p>
            <a:pPr algn="just"/>
            <a:r>
              <a:rPr lang="ru-RU" sz="25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Для свежести овощам нужна прохлада</a:t>
            </a:r>
          </a:p>
          <a:p>
            <a:pPr algn="just"/>
            <a:r>
              <a:rPr lang="ru-RU" sz="25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Мелкие кабачки полезнее крупных</a:t>
            </a:r>
          </a:p>
          <a:p>
            <a:pPr algn="just"/>
            <a:r>
              <a:rPr lang="ru-RU" sz="25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Раздавливание – лучший способ измельчения овощей</a:t>
            </a:r>
          </a:p>
          <a:p>
            <a:pPr algn="just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7883182-7D9A-4775-8AE9-61AB0F38FE23}"/>
              </a:ext>
            </a:extLst>
          </p:cNvPr>
          <p:cNvSpPr/>
          <p:nvPr/>
        </p:nvSpPr>
        <p:spPr>
          <a:xfrm>
            <a:off x="5645308" y="4464628"/>
            <a:ext cx="3449783" cy="646331"/>
          </a:xfrm>
          <a:prstGeom prst="roundRect">
            <a:avLst/>
          </a:prstGeom>
          <a:solidFill>
            <a:srgbClr val="444D26">
              <a:lumMod val="20000"/>
              <a:lumOff val="80000"/>
            </a:srgbClr>
          </a:solidFill>
          <a:ln w="25400" cap="flat" cmpd="sng" algn="ctr">
            <a:solidFill>
              <a:srgbClr val="A5B5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Получайте удовольствие, наслаждаясь вкусом и ароматом фруктов и овощей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E23006-62A1-4112-BDAB-6A5A47E3B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721" y="2840183"/>
            <a:ext cx="2216935" cy="137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92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>
            <a:spLocks noGrp="1"/>
          </p:cNvSpPr>
          <p:nvPr>
            <p:ph type="title"/>
          </p:nvPr>
        </p:nvSpPr>
        <p:spPr>
          <a:xfrm>
            <a:off x="3594523" y="176351"/>
            <a:ext cx="4050286" cy="50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Делайте выводы: </a:t>
            </a:r>
          </a:p>
        </p:txBody>
      </p:sp>
      <p:sp>
        <p:nvSpPr>
          <p:cNvPr id="139" name="Google Shape;139;p30"/>
          <p:cNvSpPr txBox="1">
            <a:spLocks noGrp="1"/>
          </p:cNvSpPr>
          <p:nvPr>
            <p:ph type="body" idx="1"/>
          </p:nvPr>
        </p:nvSpPr>
        <p:spPr>
          <a:xfrm>
            <a:off x="1280346" y="1806182"/>
            <a:ext cx="6949254" cy="34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Яблоки и груши полезнее, чем суши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Фруктами нельзя заменить обычный прием пищи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Вся польза овощей – сразу под кожурой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Порция  фруктов, съеденная незадолго до приема пищи, предотвращает проблему переедания и способствует хорошему пищеварению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Овощи и фрукты - основные источники витаминов, а недостаточное потребление витаминов снижает умственную и физическую работоспособность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Достаточное употребление овощей — один из факторов предотвращения сердечно-сосудистых заболеваний, рака и диабета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причинами многих болезней является недостаточное потребление овощей и фруктов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0" name="Google Shape;140;p30"/>
          <p:cNvGrpSpPr/>
          <p:nvPr/>
        </p:nvGrpSpPr>
        <p:grpSpPr>
          <a:xfrm>
            <a:off x="8430763" y="539500"/>
            <a:ext cx="714384" cy="662400"/>
            <a:chOff x="0" y="539500"/>
            <a:chExt cx="713100" cy="662400"/>
          </a:xfrm>
        </p:grpSpPr>
        <p:sp>
          <p:nvSpPr>
            <p:cNvPr id="141" name="Google Shape;141;p30"/>
            <p:cNvSpPr/>
            <p:nvPr/>
          </p:nvSpPr>
          <p:spPr>
            <a:xfrm>
              <a:off x="0" y="926700"/>
              <a:ext cx="713100" cy="816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0"/>
            <p:cNvSpPr/>
            <p:nvPr/>
          </p:nvSpPr>
          <p:spPr>
            <a:xfrm>
              <a:off x="0" y="733100"/>
              <a:ext cx="713100" cy="81600"/>
            </a:xfrm>
            <a:prstGeom prst="rect">
              <a:avLst/>
            </a:prstGeom>
            <a:solidFill>
              <a:srgbClr val="FE7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0"/>
            <p:cNvSpPr/>
            <p:nvPr/>
          </p:nvSpPr>
          <p:spPr>
            <a:xfrm>
              <a:off x="0" y="1120300"/>
              <a:ext cx="713100" cy="81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0"/>
            <p:cNvSpPr/>
            <p:nvPr/>
          </p:nvSpPr>
          <p:spPr>
            <a:xfrm>
              <a:off x="0" y="539500"/>
              <a:ext cx="713100" cy="81600"/>
            </a:xfrm>
            <a:prstGeom prst="rect">
              <a:avLst/>
            </a:prstGeom>
            <a:solidFill>
              <a:srgbClr val="EF4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255C8B-719E-4C5A-8C75-D0A8AC12C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90" y="3647540"/>
            <a:ext cx="1985311" cy="15286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5D31AB-1BA0-4B7C-A40E-FEDEDC023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355" y="3670650"/>
            <a:ext cx="1985311" cy="14824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5E9087-1D2B-4D60-A3AE-C1E964547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120" y="3620585"/>
            <a:ext cx="2965136" cy="1907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922536-E5DE-4BA7-BF46-639B987B9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3746">
            <a:off x="24251" y="163841"/>
            <a:ext cx="1837902" cy="10261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6009219-A621-427A-A96B-7C42E6FB80ED}"/>
              </a:ext>
            </a:extLst>
          </p:cNvPr>
          <p:cNvSpPr txBox="1"/>
          <p:nvPr/>
        </p:nvSpPr>
        <p:spPr>
          <a:xfrm>
            <a:off x="2857500" y="1501070"/>
            <a:ext cx="3428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Овощи и фрукты -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здоровья, молодости, красоты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F88564AA-3D18-4F74-9EAF-4EF9F455A8CC}"/>
              </a:ext>
            </a:extLst>
          </p:cNvPr>
          <p:cNvSpPr/>
          <p:nvPr/>
        </p:nvSpPr>
        <p:spPr>
          <a:xfrm>
            <a:off x="3269673" y="2906191"/>
            <a:ext cx="2537419" cy="133459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rgbClr val="C00000"/>
                </a:solidFill>
              </a:rPr>
              <a:t>Крайне богаты витаминами, минералами, антиоксидантами, клетчаткой</a:t>
            </a:r>
          </a:p>
          <a:p>
            <a:pPr algn="ctr"/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D0894F6B-42B7-4C66-9701-78C8843E495F}"/>
              </a:ext>
            </a:extLst>
          </p:cNvPr>
          <p:cNvSpPr/>
          <p:nvPr/>
        </p:nvSpPr>
        <p:spPr>
          <a:xfrm>
            <a:off x="5876365" y="2249764"/>
            <a:ext cx="3200399" cy="280714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Улучшают состояние 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пищеварительной 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сердечно-сосудистой 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иммунной 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эндокринной систем 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снижают риск развития множества хронических заболеваний и злокачественных опухолей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B8D15AB7-0B88-4D1B-9D68-81EE6D2C5C78}"/>
              </a:ext>
            </a:extLst>
          </p:cNvPr>
          <p:cNvCxnSpPr>
            <a:cxnSpLocks/>
          </p:cNvCxnSpPr>
          <p:nvPr/>
        </p:nvCxnSpPr>
        <p:spPr>
          <a:xfrm>
            <a:off x="5555673" y="2455322"/>
            <a:ext cx="551654" cy="297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3EC8C206-C831-49B6-84E2-EB708769AB91}"/>
              </a:ext>
            </a:extLst>
          </p:cNvPr>
          <p:cNvCxnSpPr>
            <a:cxnSpLocks/>
          </p:cNvCxnSpPr>
          <p:nvPr/>
        </p:nvCxnSpPr>
        <p:spPr>
          <a:xfrm flipH="1">
            <a:off x="3032312" y="2457546"/>
            <a:ext cx="636702" cy="305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Овал 3">
            <a:extLst>
              <a:ext uri="{FF2B5EF4-FFF2-40B4-BE49-F238E27FC236}">
                <a16:creationId xmlns:a16="http://schemas.microsoft.com/office/drawing/2014/main" id="{C9685050-24DF-414B-9C20-C493A2F4DE19}"/>
              </a:ext>
            </a:extLst>
          </p:cNvPr>
          <p:cNvSpPr/>
          <p:nvPr/>
        </p:nvSpPr>
        <p:spPr>
          <a:xfrm>
            <a:off x="67236" y="2247711"/>
            <a:ext cx="3133164" cy="280919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endParaRPr lang="ru-RU" dirty="0">
              <a:solidFill>
                <a:schemeClr val="bg2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ru-RU" dirty="0">
              <a:solidFill>
                <a:schemeClr val="bg2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2"/>
                </a:solidFill>
              </a:rPr>
              <a:t>Способствуют росту и развитию детского организма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2"/>
                </a:solidFill>
              </a:rPr>
              <a:t>Помогают сохранять психическое здоровье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2"/>
                </a:solidFill>
              </a:rPr>
              <a:t>Увеличивают продолжительность и качество жизни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2"/>
                </a:solidFill>
              </a:rPr>
              <a:t>Легко усваиваются, утоляют голод и жажду</a:t>
            </a:r>
          </a:p>
          <a:p>
            <a:pPr algn="ctr"/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3DDB43-823E-47B2-BFFE-16098EBA1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18185">
            <a:off x="4362392" y="2577000"/>
            <a:ext cx="410200" cy="2233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31"/>
          <p:cNvGrpSpPr/>
          <p:nvPr/>
        </p:nvGrpSpPr>
        <p:grpSpPr>
          <a:xfrm>
            <a:off x="-12" y="539500"/>
            <a:ext cx="714384" cy="662400"/>
            <a:chOff x="0" y="539500"/>
            <a:chExt cx="713100" cy="662400"/>
          </a:xfrm>
        </p:grpSpPr>
        <p:sp>
          <p:nvSpPr>
            <p:cNvPr id="152" name="Google Shape;152;p31"/>
            <p:cNvSpPr/>
            <p:nvPr/>
          </p:nvSpPr>
          <p:spPr>
            <a:xfrm>
              <a:off x="0" y="926700"/>
              <a:ext cx="713100" cy="816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1"/>
            <p:cNvSpPr/>
            <p:nvPr/>
          </p:nvSpPr>
          <p:spPr>
            <a:xfrm>
              <a:off x="0" y="733100"/>
              <a:ext cx="713100" cy="81600"/>
            </a:xfrm>
            <a:prstGeom prst="rect">
              <a:avLst/>
            </a:prstGeom>
            <a:solidFill>
              <a:srgbClr val="FE7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1"/>
            <p:cNvSpPr/>
            <p:nvPr/>
          </p:nvSpPr>
          <p:spPr>
            <a:xfrm>
              <a:off x="0" y="1120300"/>
              <a:ext cx="713100" cy="81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1"/>
            <p:cNvSpPr/>
            <p:nvPr/>
          </p:nvSpPr>
          <p:spPr>
            <a:xfrm>
              <a:off x="0" y="539500"/>
              <a:ext cx="713100" cy="81600"/>
            </a:xfrm>
            <a:prstGeom prst="rect">
              <a:avLst/>
            </a:prstGeom>
            <a:solidFill>
              <a:srgbClr val="EF4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31"/>
          <p:cNvGrpSpPr/>
          <p:nvPr/>
        </p:nvGrpSpPr>
        <p:grpSpPr>
          <a:xfrm>
            <a:off x="8430713" y="539500"/>
            <a:ext cx="714384" cy="662400"/>
            <a:chOff x="0" y="539500"/>
            <a:chExt cx="713100" cy="662400"/>
          </a:xfrm>
        </p:grpSpPr>
        <p:sp>
          <p:nvSpPr>
            <p:cNvPr id="157" name="Google Shape;157;p31"/>
            <p:cNvSpPr/>
            <p:nvPr/>
          </p:nvSpPr>
          <p:spPr>
            <a:xfrm>
              <a:off x="0" y="926700"/>
              <a:ext cx="713100" cy="816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1"/>
            <p:cNvSpPr/>
            <p:nvPr/>
          </p:nvSpPr>
          <p:spPr>
            <a:xfrm>
              <a:off x="0" y="733100"/>
              <a:ext cx="713100" cy="81600"/>
            </a:xfrm>
            <a:prstGeom prst="rect">
              <a:avLst/>
            </a:prstGeom>
            <a:solidFill>
              <a:srgbClr val="FE7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1"/>
            <p:cNvSpPr/>
            <p:nvPr/>
          </p:nvSpPr>
          <p:spPr>
            <a:xfrm>
              <a:off x="0" y="1120300"/>
              <a:ext cx="713100" cy="81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1"/>
            <p:cNvSpPr/>
            <p:nvPr/>
          </p:nvSpPr>
          <p:spPr>
            <a:xfrm>
              <a:off x="0" y="539500"/>
              <a:ext cx="713100" cy="81600"/>
            </a:xfrm>
            <a:prstGeom prst="rect">
              <a:avLst/>
            </a:prstGeom>
            <a:solidFill>
              <a:srgbClr val="EF4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6064CD-6D3B-49D6-8751-0E49C0A8F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87" y="82391"/>
            <a:ext cx="4356046" cy="2432209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B3DBEA03-D63A-479D-8D18-1753A53CA467}"/>
              </a:ext>
            </a:extLst>
          </p:cNvPr>
          <p:cNvSpPr/>
          <p:nvPr/>
        </p:nvSpPr>
        <p:spPr>
          <a:xfrm>
            <a:off x="5943226" y="82392"/>
            <a:ext cx="2272519" cy="2432208"/>
          </a:xfrm>
          <a:prstGeom prst="roundRect">
            <a:avLst/>
          </a:prstGeom>
          <a:gradFill>
            <a:gsLst>
              <a:gs pos="0">
                <a:srgbClr val="BBE0E3">
                  <a:lumMod val="5000"/>
                  <a:lumOff val="95000"/>
                </a:srgbClr>
              </a:gs>
              <a:gs pos="74000">
                <a:srgbClr val="BBE0E3">
                  <a:lumMod val="45000"/>
                  <a:lumOff val="55000"/>
                </a:srgbClr>
              </a:gs>
              <a:gs pos="83000">
                <a:srgbClr val="BBE0E3">
                  <a:lumMod val="45000"/>
                  <a:lumOff val="55000"/>
                </a:srgbClr>
              </a:gs>
              <a:gs pos="100000">
                <a:srgbClr val="BBE0E3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Ключ к здоровью – в разнообразии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600" kern="1200" dirty="0">
              <a:solidFill>
                <a:srgbClr val="FF0000"/>
              </a:solidFill>
              <a:latin typeface="Century Gothic"/>
              <a:ea typeface="+mn-ea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Добавьте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98B01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фруктов 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овощей  всех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цветов   радуги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7BAB299-8911-4568-B54F-BFC2493A0CD7}"/>
              </a:ext>
            </a:extLst>
          </p:cNvPr>
          <p:cNvSpPr/>
          <p:nvPr/>
        </p:nvSpPr>
        <p:spPr>
          <a:xfrm>
            <a:off x="3013363" y="2232313"/>
            <a:ext cx="2327564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  <a:latin typeface="Century Gothic" panose="020B0502020202020204" pitchFamily="34" charset="0"/>
              </a:rPr>
              <a:t>не считая картофель и другие крахмалистые корнеплоды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6009219-A621-427A-A96B-7C42E6FB80ED}"/>
              </a:ext>
            </a:extLst>
          </p:cNvPr>
          <p:cNvSpPr txBox="1"/>
          <p:nvPr/>
        </p:nvSpPr>
        <p:spPr>
          <a:xfrm>
            <a:off x="2857500" y="1501070"/>
            <a:ext cx="3428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чем говорит цвет? </a:t>
            </a: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6AEA52-2074-43E8-84A0-D0EA3BFA4C51}"/>
              </a:ext>
            </a:extLst>
          </p:cNvPr>
          <p:cNvSpPr txBox="1"/>
          <p:nvPr/>
        </p:nvSpPr>
        <p:spPr>
          <a:xfrm>
            <a:off x="1032162" y="1962735"/>
            <a:ext cx="707967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Красный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- о наличии флавоноидов, которые улучшают эластичность сосудов, защищают организм от воздействия свободных радикалов, позволяя человеку дольше сохранять молодость и привлекательность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algn="just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  Желто-</a:t>
            </a:r>
            <a:r>
              <a:rPr lang="ru-RU" dirty="0">
                <a:solidFill>
                  <a:srgbClr val="F3A447">
                    <a:lumMod val="75000"/>
                  </a:srgbClr>
                </a:solidFill>
              </a:rPr>
              <a:t>о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3A447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ранжевый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3A447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-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lang="ru-RU" dirty="0"/>
              <a:t> содержании  каротина, который укрепляет сердечно-сосудистую систему, способствует быстрому заживлению ран, является сильным антиоксидантом</a:t>
            </a:r>
          </a:p>
          <a:p>
            <a:pPr algn="just"/>
            <a:endParaRPr lang="ru-RU" dirty="0">
              <a:solidFill>
                <a:srgbClr val="00B050"/>
              </a:solidFill>
            </a:endParaRPr>
          </a:p>
          <a:p>
            <a:pPr algn="just"/>
            <a:r>
              <a:rPr lang="ru-RU" dirty="0">
                <a:solidFill>
                  <a:srgbClr val="00B050"/>
                </a:solidFill>
              </a:rPr>
              <a:t>   Зеленый</a:t>
            </a:r>
            <a:r>
              <a:rPr lang="ru-RU" dirty="0"/>
              <a:t> содержит витамины А, В, С, хлорофилл, магний, калий и кальций, которые улучшают обменные процессы, пищеварение, укрепляют нервную систему</a:t>
            </a:r>
          </a:p>
          <a:p>
            <a:pPr algn="just"/>
            <a:endParaRPr lang="ru-RU" dirty="0"/>
          </a:p>
          <a:p>
            <a:pPr algn="just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  Плоды сиреневого цвета </a:t>
            </a:r>
            <a:r>
              <a:rPr lang="ru-RU" dirty="0"/>
              <a:t>являются источниками антиоксидантов, замедляющих процесс старения и оказывающих противомикробное действие</a:t>
            </a:r>
          </a:p>
        </p:txBody>
      </p:sp>
    </p:spTree>
    <p:extLst>
      <p:ext uri="{BB962C8B-B14F-4D97-AF65-F5344CB8AC3E}">
        <p14:creationId xmlns:p14="http://schemas.microsoft.com/office/powerpoint/2010/main" val="3399717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31"/>
          <p:cNvGrpSpPr/>
          <p:nvPr/>
        </p:nvGrpSpPr>
        <p:grpSpPr>
          <a:xfrm>
            <a:off x="-12" y="539500"/>
            <a:ext cx="714384" cy="662400"/>
            <a:chOff x="0" y="539500"/>
            <a:chExt cx="713100" cy="662400"/>
          </a:xfrm>
        </p:grpSpPr>
        <p:sp>
          <p:nvSpPr>
            <p:cNvPr id="152" name="Google Shape;152;p31"/>
            <p:cNvSpPr/>
            <p:nvPr/>
          </p:nvSpPr>
          <p:spPr>
            <a:xfrm>
              <a:off x="0" y="926700"/>
              <a:ext cx="713100" cy="816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1"/>
            <p:cNvSpPr/>
            <p:nvPr/>
          </p:nvSpPr>
          <p:spPr>
            <a:xfrm>
              <a:off x="0" y="733100"/>
              <a:ext cx="713100" cy="81600"/>
            </a:xfrm>
            <a:prstGeom prst="rect">
              <a:avLst/>
            </a:prstGeom>
            <a:solidFill>
              <a:srgbClr val="FE7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1"/>
            <p:cNvSpPr/>
            <p:nvPr/>
          </p:nvSpPr>
          <p:spPr>
            <a:xfrm>
              <a:off x="0" y="1120300"/>
              <a:ext cx="713100" cy="81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1"/>
            <p:cNvSpPr/>
            <p:nvPr/>
          </p:nvSpPr>
          <p:spPr>
            <a:xfrm>
              <a:off x="0" y="539500"/>
              <a:ext cx="713100" cy="81600"/>
            </a:xfrm>
            <a:prstGeom prst="rect">
              <a:avLst/>
            </a:prstGeom>
            <a:solidFill>
              <a:srgbClr val="EF4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31"/>
          <p:cNvGrpSpPr/>
          <p:nvPr/>
        </p:nvGrpSpPr>
        <p:grpSpPr>
          <a:xfrm>
            <a:off x="8430713" y="539500"/>
            <a:ext cx="714384" cy="662400"/>
            <a:chOff x="0" y="539500"/>
            <a:chExt cx="713100" cy="662400"/>
          </a:xfrm>
        </p:grpSpPr>
        <p:sp>
          <p:nvSpPr>
            <p:cNvPr id="157" name="Google Shape;157;p31"/>
            <p:cNvSpPr/>
            <p:nvPr/>
          </p:nvSpPr>
          <p:spPr>
            <a:xfrm>
              <a:off x="0" y="926700"/>
              <a:ext cx="713100" cy="816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1"/>
            <p:cNvSpPr/>
            <p:nvPr/>
          </p:nvSpPr>
          <p:spPr>
            <a:xfrm>
              <a:off x="0" y="733100"/>
              <a:ext cx="713100" cy="81600"/>
            </a:xfrm>
            <a:prstGeom prst="rect">
              <a:avLst/>
            </a:prstGeom>
            <a:solidFill>
              <a:srgbClr val="FE7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1"/>
            <p:cNvSpPr/>
            <p:nvPr/>
          </p:nvSpPr>
          <p:spPr>
            <a:xfrm>
              <a:off x="0" y="1120300"/>
              <a:ext cx="713100" cy="81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1"/>
            <p:cNvSpPr/>
            <p:nvPr/>
          </p:nvSpPr>
          <p:spPr>
            <a:xfrm>
              <a:off x="0" y="539500"/>
              <a:ext cx="713100" cy="81600"/>
            </a:xfrm>
            <a:prstGeom prst="rect">
              <a:avLst/>
            </a:prstGeom>
            <a:solidFill>
              <a:srgbClr val="EF47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B3DBEA03-D63A-479D-8D18-1753A53CA467}"/>
              </a:ext>
            </a:extLst>
          </p:cNvPr>
          <p:cNvSpPr/>
          <p:nvPr/>
        </p:nvSpPr>
        <p:spPr>
          <a:xfrm>
            <a:off x="782630" y="3362644"/>
            <a:ext cx="2272519" cy="848310"/>
          </a:xfrm>
          <a:prstGeom prst="roundRect">
            <a:avLst/>
          </a:prstGeom>
          <a:gradFill>
            <a:gsLst>
              <a:gs pos="0">
                <a:srgbClr val="BBE0E3">
                  <a:lumMod val="5000"/>
                  <a:lumOff val="95000"/>
                </a:srgbClr>
              </a:gs>
              <a:gs pos="74000">
                <a:srgbClr val="BBE0E3">
                  <a:lumMod val="45000"/>
                  <a:lumOff val="55000"/>
                </a:srgbClr>
              </a:gs>
              <a:gs pos="83000">
                <a:srgbClr val="BBE0E3">
                  <a:lumMod val="45000"/>
                  <a:lumOff val="55000"/>
                </a:srgbClr>
              </a:gs>
              <a:gs pos="100000">
                <a:srgbClr val="BBE0E3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Съешьте спелый банан или грушу и настроение быстро улучшится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24CCFF-8D04-4789-8608-B58B3F7224CF}"/>
              </a:ext>
            </a:extLst>
          </p:cNvPr>
          <p:cNvSpPr txBox="1"/>
          <p:nvPr/>
        </p:nvSpPr>
        <p:spPr>
          <a:xfrm>
            <a:off x="989083" y="-12200"/>
            <a:ext cx="71669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что мы любим овощи и фрукты?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D182DF-CF54-4E16-BA4F-1FAAABA73519}"/>
              </a:ext>
            </a:extLst>
          </p:cNvPr>
          <p:cNvSpPr txBox="1"/>
          <p:nvPr/>
        </p:nvSpPr>
        <p:spPr>
          <a:xfrm>
            <a:off x="1253871" y="621100"/>
            <a:ext cx="590200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Укрепляют здоровье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комплекс растительных белков, органических кислот, эфирных масел, сахаров обеспечивает организм необходимыми веществами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Улучшают настроение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содержащаяся в них фолиевая кислота и селен способствуют выработке эндорфинов, гормонов счастья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Дарят чувство бодрости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потому что легко усваиваются, утоляя при этом чувство голода и жажды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Обеспечивают жизненной энергией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большого содержания витаминов и минеральных солей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Продлевают молодость и свежесть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как содержат клетчатку и пектин, способные выводить лишний холестерин, токсины, канцерогены</a:t>
            </a:r>
          </a:p>
        </p:txBody>
      </p:sp>
    </p:spTree>
    <p:extLst>
      <p:ext uri="{BB962C8B-B14F-4D97-AF65-F5344CB8AC3E}">
        <p14:creationId xmlns:p14="http://schemas.microsoft.com/office/powerpoint/2010/main" val="1403309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>
            <a:spLocks noGrp="1"/>
          </p:cNvSpPr>
          <p:nvPr>
            <p:ph type="title"/>
          </p:nvPr>
        </p:nvSpPr>
        <p:spPr>
          <a:xfrm>
            <a:off x="4876000" y="1371601"/>
            <a:ext cx="4126500" cy="25616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 </a:t>
            </a:r>
            <a:br>
              <a:rPr lang="ru-RU" sz="2000" dirty="0"/>
            </a:br>
            <a:br>
              <a:rPr lang="ru-RU" sz="2000" dirty="0"/>
            </a:b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употреблять фрукты?</a:t>
            </a:r>
            <a:b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утром для насыщения энергией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днем, спустя 2-3 часа после употребления мясных блюд,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 же для перекусов между основными приемами пищи.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стоит есть их перед сном  — это грозит отечностью</a:t>
            </a: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r>
              <a:rPr lang="ru-RU" sz="2000" dirty="0"/>
              <a:t> </a:t>
            </a:r>
            <a:endParaRPr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408A61-84FE-4AF2-ADAA-4802C3AA7404}"/>
              </a:ext>
            </a:extLst>
          </p:cNvPr>
          <p:cNvSpPr txBox="1"/>
          <p:nvPr/>
        </p:nvSpPr>
        <p:spPr>
          <a:xfrm>
            <a:off x="3086303" y="12387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Kreon"/>
              </a:rPr>
              <a:t>Овощи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Kreon"/>
              </a:rPr>
              <a:t> полезно  употреблять как во время приемов пищи, так и между ними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C46F8D-FDD1-40A8-818D-1D2894A12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368" y="266874"/>
            <a:ext cx="1560132" cy="1006666"/>
          </a:xfrm>
          <a:prstGeom prst="cloud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94BFB95-EFAC-4579-AE9C-199F11B2CF67}"/>
              </a:ext>
            </a:extLst>
          </p:cNvPr>
          <p:cNvSpPr/>
          <p:nvPr/>
        </p:nvSpPr>
        <p:spPr>
          <a:xfrm>
            <a:off x="4932218" y="4310846"/>
            <a:ext cx="4070282" cy="5657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C2A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Отличное </a:t>
            </a:r>
            <a:r>
              <a:rPr lang="ru-RU" b="0" i="0" dirty="0">
                <a:solidFill>
                  <a:srgbClr val="2C2A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овощей и фруктов – их </a:t>
            </a:r>
            <a:r>
              <a:rPr lang="ru-RU" b="1" i="0" dirty="0">
                <a:solidFill>
                  <a:srgbClr val="2C2A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калорийность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55DD77-AF33-4CC8-BC48-C837868591F9}"/>
              </a:ext>
            </a:extLst>
          </p:cNvPr>
          <p:cNvSpPr txBox="1"/>
          <p:nvPr/>
        </p:nvSpPr>
        <p:spPr>
          <a:xfrm>
            <a:off x="1253836" y="17942"/>
            <a:ext cx="6954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Крахмалистые и некрахмалистые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77988-69EB-425E-BEA2-726943C923C6}"/>
              </a:ext>
            </a:extLst>
          </p:cNvPr>
          <p:cNvSpPr txBox="1"/>
          <p:nvPr/>
        </p:nvSpPr>
        <p:spPr>
          <a:xfrm>
            <a:off x="255499" y="479607"/>
            <a:ext cx="40732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Богатые крахмалом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овощи и фрукты более калорийны, лучше утоляют голод. Это корнеплоды, бобовые, злаковые. Но в то же время крахмал преобразуется в сахар, нагружая поджелудочную железу. При  большом количестве углеводы не успевают перевариваться и способствуют отложению жира.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3A2120-E1BA-433E-961D-125A8EA71691}"/>
              </a:ext>
            </a:extLst>
          </p:cNvPr>
          <p:cNvSpPr txBox="1"/>
          <p:nvPr/>
        </p:nvSpPr>
        <p:spPr>
          <a:xfrm>
            <a:off x="5025193" y="2088902"/>
            <a:ext cx="39179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некрахмалистых овощей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клетчатка и вода. К ним  относят все зеленые, листовые культуры, некоторые виды капусты, надземную часть корнеплодов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D68286-DBB0-4068-9329-E6A092E0F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420" y="664273"/>
            <a:ext cx="3934689" cy="1387049"/>
          </a:xfrm>
          <a:prstGeom prst="round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EF28E2-53AD-4E4A-93BB-5F5561CF6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99" y="2123647"/>
            <a:ext cx="1301216" cy="11581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53A8CB-6FFE-444F-BE5C-644C77A3F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800" y="2358716"/>
            <a:ext cx="1361209" cy="8598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E68C75F-2A88-4882-B33D-5343520E4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99043">
            <a:off x="3162353" y="2200063"/>
            <a:ext cx="842562" cy="1005294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9C041E-298A-41AF-8C00-C0573CF322A0}"/>
              </a:ext>
            </a:extLst>
          </p:cNvPr>
          <p:cNvSpPr/>
          <p:nvPr/>
        </p:nvSpPr>
        <p:spPr>
          <a:xfrm>
            <a:off x="200893" y="3281774"/>
            <a:ext cx="4073236" cy="178099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Крахмалистые овощи следует употреблять отдельно от мясных, кислых, сладких продуктов и жиров. Их нежелательно есть одновременно с фруктами, жарить, использовать в качестве гарниров, сдабривать майонезом. Они хорошо сочетаются с некрахмалистыми культурами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60B6C8A-C1E5-44D0-8C7E-A770280B443A}"/>
              </a:ext>
            </a:extLst>
          </p:cNvPr>
          <p:cNvSpPr/>
          <p:nvPr/>
        </p:nvSpPr>
        <p:spPr>
          <a:xfrm>
            <a:off x="5025193" y="4148373"/>
            <a:ext cx="3917915" cy="9144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Некрахмалистые  овощи  рекомендуют сочетать с любыми тяжелыми блюдами: мясом, рыбой, крупами.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 сочетаются они только со свежим молоком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B05C0C-C1C4-4BCB-8405-0C9F4B42D2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7942" y="3024438"/>
            <a:ext cx="1556504" cy="9654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7398FD-B729-4E5E-90C4-C7045ECCC0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193" y="2998523"/>
            <a:ext cx="1466598" cy="991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9DB8AB-2EBC-411E-A877-71431EF747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6248" y="3049591"/>
            <a:ext cx="1259032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71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0FCFF-28E6-4DAB-BFD2-AE1C437E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841" y="281176"/>
            <a:ext cx="3233193" cy="55816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овощей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922FC0-0EF9-49F7-82EF-B108D47A6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360" y="11710"/>
            <a:ext cx="1819580" cy="10035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2CA792-C9AA-4105-82B1-BB86069EE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458" y="976570"/>
            <a:ext cx="1774083" cy="15759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918156-4598-4146-BAC5-7610F7D34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040" y="1032466"/>
            <a:ext cx="2724150" cy="16668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4E9482-3F8E-4B86-A96A-C48B90E18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907397">
            <a:off x="7472932" y="1093246"/>
            <a:ext cx="1596858" cy="15270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AA2F74-E892-41F7-8E9B-3AAD0FE1D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644" y="746101"/>
            <a:ext cx="1819580" cy="18195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A33CA4-E1E8-4D22-87E1-CB753D239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678" y="3264065"/>
            <a:ext cx="1931119" cy="15537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69E2A4-ACEB-4983-A13D-A5684B733A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2594" y="3128845"/>
            <a:ext cx="1226742" cy="14505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8F1599-4BF7-41D6-BD20-A00857183B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6467" y="3128845"/>
            <a:ext cx="1593630" cy="15281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F817C9-C895-41F0-B2DF-672224A26A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8720" y="3517529"/>
            <a:ext cx="1671804" cy="1203974"/>
          </a:xfrm>
          <a:prstGeom prst="rect">
            <a:avLst/>
          </a:prstGeom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2A6C721D-87C4-4C6E-B1F1-07716FDC5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-12483" y="917248"/>
            <a:ext cx="1872868" cy="187286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7B65390-FB61-4B30-8114-5354691B75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265749">
            <a:off x="1122210" y="978563"/>
            <a:ext cx="2122382" cy="18162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F231DA-2476-4853-85A9-7C3898E6CF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9395" y="3489900"/>
            <a:ext cx="1690026" cy="99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28981"/>
      </p:ext>
    </p:extLst>
  </p:cSld>
  <p:clrMapOvr>
    <a:masterClrMapping/>
  </p:clrMapOvr>
</p:sld>
</file>

<file path=ppt/theme/theme1.xml><?xml version="1.0" encoding="utf-8"?>
<a:theme xmlns:a="http://schemas.openxmlformats.org/drawingml/2006/main" name="Eat a Rainbow by Slidesgo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2337</TotalTime>
  <Words>1401</Words>
  <Application>Microsoft Office PowerPoint</Application>
  <PresentationFormat>Экран (16:9)</PresentationFormat>
  <Paragraphs>185</Paragraphs>
  <Slides>22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Arial</vt:lpstr>
      <vt:lpstr>Times New Roman</vt:lpstr>
      <vt:lpstr>Century Gothic</vt:lpstr>
      <vt:lpstr>Wingdings</vt:lpstr>
      <vt:lpstr>Lato</vt:lpstr>
      <vt:lpstr>Kreon</vt:lpstr>
      <vt:lpstr>Calibri</vt:lpstr>
      <vt:lpstr>Georgia</vt:lpstr>
      <vt:lpstr>Cambria</vt:lpstr>
      <vt:lpstr>Comic Sans MS</vt:lpstr>
      <vt:lpstr>Eat a Rainbow by Slidesgo</vt:lpstr>
      <vt:lpstr>Office Theme</vt:lpstr>
      <vt:lpstr>Презентация PowerPoint</vt:lpstr>
      <vt:lpstr> Овощи и фрукты – полезные продукты! </vt:lpstr>
      <vt:lpstr>Презентация PowerPoint</vt:lpstr>
      <vt:lpstr>Презентация PowerPoint</vt:lpstr>
      <vt:lpstr>Презентация PowerPoint</vt:lpstr>
      <vt:lpstr>Презентация PowerPoint</vt:lpstr>
      <vt:lpstr>   - Когда употреблять фрукты? - Лучше утром для насыщения энергией  или днем, спустя 2-3 часа после употребления мясных блюд, а так же для перекусов между основными приемами пищи. Не стоит есть их перед сном  — это грозит отечностью    </vt:lpstr>
      <vt:lpstr>Презентация PowerPoint</vt:lpstr>
      <vt:lpstr>Рейтинг овощей</vt:lpstr>
      <vt:lpstr>Больше овощей – крепче здоровье</vt:lpstr>
      <vt:lpstr>Совместимость овощей и фруктов </vt:lpstr>
      <vt:lpstr>Как сохранить полезные свойства овощей на зиму?  </vt:lpstr>
      <vt:lpstr>Рейтинг фруктов</vt:lpstr>
      <vt:lpstr>Презентация PowerPoint</vt:lpstr>
      <vt:lpstr>Немного о разном</vt:lpstr>
      <vt:lpstr>Не терпят соседства при хранении</vt:lpstr>
      <vt:lpstr>Не любят жить  в холодильнике: </vt:lpstr>
      <vt:lpstr>Презентация PowerPoint</vt:lpstr>
      <vt:lpstr>Безопасность</vt:lpstr>
      <vt:lpstr>Что приготовить из овощей и фруктов? </vt:lpstr>
      <vt:lpstr>Несколько рекомендаций</vt:lpstr>
      <vt:lpstr>Делайте выводы: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Овощи и фрукты</dc:title>
  <dc:creator>Ольга</dc:creator>
  <cp:lastModifiedBy>Ольга</cp:lastModifiedBy>
  <cp:revision>151</cp:revision>
  <cp:lastPrinted>2022-12-19T02:48:00Z</cp:lastPrinted>
  <dcterms:modified xsi:type="dcterms:W3CDTF">2024-10-17T08:04:20Z</dcterms:modified>
</cp:coreProperties>
</file>