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media/image36.png" ContentType="image/png"/>
  <Override PartName="/ppt/media/image11.png" ContentType="image/png"/>
  <Override PartName="/ppt/media/image17.png" ContentType="image/png"/>
  <Override PartName="/ppt/media/image6.jpeg" ContentType="image/jpeg"/>
  <Override PartName="/ppt/media/image16.png" ContentType="image/png"/>
  <Override PartName="/ppt/media/image5.png" ContentType="image/png"/>
  <Override PartName="/ppt/media/image4.jpeg" ContentType="image/jpeg"/>
  <Override PartName="/ppt/media/image8.png" ContentType="image/png"/>
  <Override PartName="/ppt/media/image14.png" ContentType="image/png"/>
  <Override PartName="/ppt/media/image3.png" ContentType="image/png"/>
  <Override PartName="/ppt/media/image1.jpeg" ContentType="image/jpeg"/>
  <Override PartName="/ppt/media/image2.png" ContentType="image/png"/>
  <Override PartName="/ppt/media/image15.png" ContentType="image/png"/>
  <Override PartName="/ppt/media/image37.png" ContentType="image/png"/>
  <Override PartName="/ppt/media/image12.png" ContentType="image/png"/>
  <Override PartName="/ppt/media/image7.png" ContentType="image/png"/>
  <Override PartName="/ppt/media/image38.png" ContentType="image/png"/>
  <Override PartName="/ppt/media/image13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9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presentation.xml" ContentType="application/vnd.openxmlformats-officedocument.presentationml.presentation.main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7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01FC8A-4CEC-4D8C-AFCB-4AC8DF9395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F09D0FF-6526-4219-BA66-0D32F8DC05B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C56609A-0645-4E3B-94B3-34FF264D6B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59079F6-6753-4268-ABDE-A94845AA7E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63C0E95-B310-4D76-842F-CB4A7821E4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07629DA-AA30-418F-AC0E-122CADADF00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169520" y="6247440"/>
            <a:ext cx="386100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74116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D68397-FABD-4D16-9C72-8D2ED274572F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60948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4169520" y="6247440"/>
            <a:ext cx="386100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874116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9F448C-96A9-4AC7-BFC3-CC21EC3751E1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60948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ftr" idx="7"/>
          </p:nvPr>
        </p:nvSpPr>
        <p:spPr>
          <a:xfrm>
            <a:off x="4169520" y="6247440"/>
            <a:ext cx="386100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ldNum" idx="8"/>
          </p:nvPr>
        </p:nvSpPr>
        <p:spPr>
          <a:xfrm>
            <a:off x="874116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FD3042D-91C3-407B-9978-0BF0D9D4F94C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9"/>
          </p:nvPr>
        </p:nvSpPr>
        <p:spPr>
          <a:xfrm>
            <a:off x="60948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ftr" idx="10"/>
          </p:nvPr>
        </p:nvSpPr>
        <p:spPr>
          <a:xfrm>
            <a:off x="4169520" y="6247440"/>
            <a:ext cx="386100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sldNum" idx="11"/>
          </p:nvPr>
        </p:nvSpPr>
        <p:spPr>
          <a:xfrm>
            <a:off x="874116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6B3799-C0DF-40FE-A56D-F3C068BC7CAD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dt" idx="12"/>
          </p:nvPr>
        </p:nvSpPr>
        <p:spPr>
          <a:xfrm>
            <a:off x="609480" y="6247440"/>
            <a:ext cx="2837160" cy="469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C9F670D-0557-42B9-80CB-148FFC63679C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96105D-3A1F-4C43-91AF-36BE1B3BD873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7.png"/><Relationship Id="rId5" Type="http://schemas.openxmlformats.org/officeDocument/2006/relationships/image" Target="../media/image27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" descr=""/>
          <p:cNvPicPr/>
          <p:nvPr/>
        </p:nvPicPr>
        <p:blipFill>
          <a:blip r:embed="rId1"/>
          <a:stretch/>
        </p:blipFill>
        <p:spPr>
          <a:xfrm>
            <a:off x="-130320" y="720"/>
            <a:ext cx="12318840" cy="6853320"/>
          </a:xfrm>
          <a:prstGeom prst="rect">
            <a:avLst/>
          </a:prstGeom>
          <a:ln w="0">
            <a:noFill/>
          </a:ln>
        </p:spPr>
      </p:pic>
      <p:sp>
        <p:nvSpPr>
          <p:cNvPr id="30" name=""/>
          <p:cNvSpPr/>
          <p:nvPr/>
        </p:nvSpPr>
        <p:spPr>
          <a:xfrm>
            <a:off x="900000" y="1620000"/>
            <a:ext cx="5035680" cy="2875680"/>
          </a:xfrm>
          <a:prstGeom prst="rect">
            <a:avLst/>
          </a:prstGeom>
          <a:solidFill>
            <a:srgbClr val="acb20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" name=""/>
          <p:cNvSpPr/>
          <p:nvPr/>
        </p:nvSpPr>
        <p:spPr>
          <a:xfrm>
            <a:off x="900000" y="2160000"/>
            <a:ext cx="5035680" cy="19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Здоровое питание — в чем польза?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"/>
          <p:cNvSpPr/>
          <p:nvPr/>
        </p:nvSpPr>
        <p:spPr>
          <a:xfrm>
            <a:off x="901080" y="4680720"/>
            <a:ext cx="5035680" cy="896040"/>
          </a:xfrm>
          <a:prstGeom prst="rect">
            <a:avLst/>
          </a:prstGeom>
          <a:solidFill>
            <a:srgbClr val="acb20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" name=""/>
          <p:cNvSpPr/>
          <p:nvPr/>
        </p:nvSpPr>
        <p:spPr>
          <a:xfrm>
            <a:off x="900000" y="4699440"/>
            <a:ext cx="503820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Неделя популяризации здорового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 </a:t>
            </a:r>
            <a:r>
              <a:rPr b="0" lang="ru-RU" sz="2400" spc="-1" strike="noStrike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питания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" name="Рисунок 19" descr=""/>
          <p:cNvPicPr/>
          <p:nvPr/>
        </p:nvPicPr>
        <p:blipFill>
          <a:blip r:embed="rId2"/>
          <a:stretch/>
        </p:blipFill>
        <p:spPr>
          <a:xfrm>
            <a:off x="4232160" y="5670720"/>
            <a:ext cx="2604600" cy="80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10" descr=""/>
          <p:cNvPicPr/>
          <p:nvPr/>
        </p:nvPicPr>
        <p:blipFill>
          <a:blip r:embed="rId1"/>
          <a:stretch/>
        </p:blipFill>
        <p:spPr>
          <a:xfrm>
            <a:off x="360" y="0"/>
            <a:ext cx="12187440" cy="6853320"/>
          </a:xfrm>
          <a:prstGeom prst="rect">
            <a:avLst/>
          </a:prstGeom>
          <a:ln w="19050">
            <a:solidFill>
              <a:srgbClr val="548235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/>
          <p:nvPr/>
        </p:nvSpPr>
        <p:spPr>
          <a:xfrm>
            <a:off x="4978440" y="207360"/>
            <a:ext cx="2683080" cy="4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9999"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Углеводы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Прямоугольник: скругленные углы 20"/>
          <p:cNvSpPr/>
          <p:nvPr/>
        </p:nvSpPr>
        <p:spPr>
          <a:xfrm>
            <a:off x="4151160" y="1145160"/>
            <a:ext cx="4105440" cy="7923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Главной характеристикой, определяющей пользу сложных углеводов, является гликемический индекс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Прямоугольник 4"/>
          <p:cNvSpPr/>
          <p:nvPr/>
        </p:nvSpPr>
        <p:spPr>
          <a:xfrm>
            <a:off x="739080" y="1228320"/>
            <a:ext cx="2877120" cy="5216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Простые - моно- и дисахариды (высокий ГИ)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Прямоугольник 5"/>
          <p:cNvSpPr/>
          <p:nvPr/>
        </p:nvSpPr>
        <p:spPr>
          <a:xfrm>
            <a:off x="8793000" y="1228320"/>
            <a:ext cx="2655360" cy="5216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Сложные - олиго- и полисахариды (низкий ГИ)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Стрелка: вправо 21"/>
          <p:cNvSpPr/>
          <p:nvPr/>
        </p:nvSpPr>
        <p:spPr>
          <a:xfrm rot="9976200">
            <a:off x="3013920" y="786600"/>
            <a:ext cx="2394000" cy="410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1960" bIns="-2196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3" name="Стрелка: вправо 22"/>
          <p:cNvSpPr/>
          <p:nvPr/>
        </p:nvSpPr>
        <p:spPr>
          <a:xfrm rot="830400">
            <a:off x="7227720" y="738720"/>
            <a:ext cx="2421000" cy="547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5480" bIns="-154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" name="TextBox 3"/>
          <p:cNvSpPr/>
          <p:nvPr/>
        </p:nvSpPr>
        <p:spPr>
          <a:xfrm>
            <a:off x="498600" y="1992960"/>
            <a:ext cx="3149640" cy="286488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мед, сахар, конфеты, белый рис и белый хлеб быстро всасываются уже в полости рта и через 5-10 минут обнаруживаются в кровотоке, происходит резкий скачок инсулина, быстро наступает голод. В результате инсулин не справляется с избытком     глюкозы, что может привести к ожирению, к развитию диабета 2 типа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условиях недостатка углеводов организм вынужден использовать белок или жир для получения энергии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Рисунок 13" descr=""/>
          <p:cNvPicPr/>
          <p:nvPr/>
        </p:nvPicPr>
        <p:blipFill>
          <a:blip r:embed="rId1"/>
          <a:srcRect l="55457" t="10533" r="6547" b="12125"/>
          <a:stretch/>
        </p:blipFill>
        <p:spPr>
          <a:xfrm>
            <a:off x="951480" y="4897440"/>
            <a:ext cx="2104200" cy="181584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18" descr=""/>
          <p:cNvPicPr/>
          <p:nvPr/>
        </p:nvPicPr>
        <p:blipFill>
          <a:blip r:embed="rId2"/>
          <a:stretch/>
        </p:blipFill>
        <p:spPr>
          <a:xfrm>
            <a:off x="4151520" y="2272680"/>
            <a:ext cx="4105440" cy="3028320"/>
          </a:xfrm>
          <a:prstGeom prst="rect">
            <a:avLst/>
          </a:prstGeom>
          <a:ln w="0">
            <a:noFill/>
          </a:ln>
        </p:spPr>
      </p:pic>
      <p:sp>
        <p:nvSpPr>
          <p:cNvPr id="97" name="Прямоугольник: скругленные углы 19"/>
          <p:cNvSpPr/>
          <p:nvPr/>
        </p:nvSpPr>
        <p:spPr>
          <a:xfrm>
            <a:off x="4151160" y="5594760"/>
            <a:ext cx="4105440" cy="9097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Физиологическая потребность в углеводах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 301 до 551 г/сутки для мужчин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 238 до 435 г/сутки для женщин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Box 7"/>
          <p:cNvSpPr/>
          <p:nvPr/>
        </p:nvSpPr>
        <p:spPr>
          <a:xfrm>
            <a:off x="8538840" y="1992960"/>
            <a:ext cx="3149640" cy="329184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Длительное усвоение сложных углеводов сопровождается медленным повышением уровнем сахара и не провоцирует скачки глюкозы в крови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Клетчатка или пищевые волокна устойчивы к перевариванию и адсорбции в тонком кишечнике человека, но полностью или частично  ферментируются в толстом кишечнике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Оказывают влияние на метаболизм холестерина и липидов (ЛПНП и триглицериды), на гликемическую нагрузку пищи, уровень глюкозы и инсулина, связывают и выводят тяжелые металлы и токсины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Рисунок 12" descr=""/>
          <p:cNvPicPr/>
          <p:nvPr/>
        </p:nvPicPr>
        <p:blipFill>
          <a:blip r:embed="rId3"/>
          <a:srcRect l="6370" t="11599" r="51878" b="12720"/>
          <a:stretch/>
        </p:blipFill>
        <p:spPr>
          <a:xfrm>
            <a:off x="9219600" y="5285160"/>
            <a:ext cx="1942200" cy="156888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15" descr=""/>
          <p:cNvPicPr/>
          <p:nvPr/>
        </p:nvPicPr>
        <p:blipFill>
          <a:blip r:embed="rId4"/>
          <a:srcRect l="6370" t="11599" r="51878" b="12720"/>
          <a:stretch/>
        </p:blipFill>
        <p:spPr>
          <a:xfrm>
            <a:off x="9219600" y="5285160"/>
            <a:ext cx="1942200" cy="156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"/>
          <p:cNvSpPr/>
          <p:nvPr/>
        </p:nvSpPr>
        <p:spPr>
          <a:xfrm>
            <a:off x="1980000" y="360000"/>
            <a:ext cx="910656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385623"/>
                </a:solidFill>
                <a:latin typeface="Times New Roman"/>
                <a:ea typeface="DejaVu Sans"/>
              </a:rPr>
              <a:t>Как обогатить свой рацион пищевыми волокнами?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Рисунок 16" descr=""/>
          <p:cNvPicPr/>
          <p:nvPr/>
        </p:nvPicPr>
        <p:blipFill>
          <a:blip r:embed="rId1"/>
          <a:stretch/>
        </p:blipFill>
        <p:spPr>
          <a:xfrm>
            <a:off x="615600" y="1163880"/>
            <a:ext cx="4238640" cy="5315400"/>
          </a:xfrm>
          <a:prstGeom prst="rect">
            <a:avLst/>
          </a:prstGeom>
          <a:ln w="0">
            <a:noFill/>
          </a:ln>
        </p:spPr>
      </p:pic>
      <p:sp>
        <p:nvSpPr>
          <p:cNvPr id="103" name="TextBox 1"/>
          <p:cNvSpPr/>
          <p:nvPr/>
        </p:nvSpPr>
        <p:spPr>
          <a:xfrm>
            <a:off x="5940000" y="1283400"/>
            <a:ext cx="5158440" cy="447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Пищевые волокна или клетчатка - это разновидность низкокалорийных пищевых волокон, без которых невозможно здоровое пищеварение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Чем больше продукт содержит клетчатки, тем он сытнее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Употреблять в пищу больше сырых овощей и фруктов, но и про замороженные не забывать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Предпочитаете свежие натуральные соки? Готовить их надо с мякотью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Нет времени варить полноценную кашу? Иногда готовьте  кашу быстрого приготовления, но добавьте свежие или сушеные фрукты и ягоды, немного отрубей или сухой клетчатки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И все же, отдавайте предпочтение цельнозерновым кашам с богатым содержанием полезных веществ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Потребление  большого количества клетчатки снижает риск развития ИБС, онкологических и ЖКТ-заболеваний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Прямоугольник: скругленные углы 7"/>
          <p:cNvSpPr/>
          <p:nvPr/>
        </p:nvSpPr>
        <p:spPr>
          <a:xfrm>
            <a:off x="5967000" y="5806080"/>
            <a:ext cx="5605560" cy="673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Суточная  норма потребления пищевых волокон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25–30 грамм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5"/>
          <p:cNvSpPr/>
          <p:nvPr/>
        </p:nvSpPr>
        <p:spPr>
          <a:xfrm>
            <a:off x="3483000" y="180000"/>
            <a:ext cx="4973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Тарелка здорового питания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Рисунок 17"/>
          <p:cNvSpPr/>
          <p:nvPr/>
        </p:nvSpPr>
        <p:spPr>
          <a:xfrm>
            <a:off x="461880" y="808200"/>
            <a:ext cx="6858000" cy="578160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7" name="Прямоугольник: скругленные углы 13"/>
          <p:cNvSpPr/>
          <p:nvPr/>
        </p:nvSpPr>
        <p:spPr>
          <a:xfrm>
            <a:off x="8146440" y="808200"/>
            <a:ext cx="3579120" cy="9097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Правильно наполненная тарелка избавляет нас от необходимости подсчета калорий и взвешивания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Прямоугольник: скругленные углы 3"/>
          <p:cNvSpPr/>
          <p:nvPr/>
        </p:nvSpPr>
        <p:spPr>
          <a:xfrm>
            <a:off x="8146440" y="2193480"/>
            <a:ext cx="3579120" cy="20041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Потребность в калориях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Завтрак 20-25%               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450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Второй завтрак 10-15%  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150ккал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Обед 30-35%                    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630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Полдник 10-15%              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150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Ужин 15-20%                    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270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Итого 1650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Прямоугольник: скругленные углы 6"/>
          <p:cNvSpPr/>
          <p:nvPr/>
        </p:nvSpPr>
        <p:spPr>
          <a:xfrm>
            <a:off x="8146440" y="4664880"/>
            <a:ext cx="3579120" cy="1925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Важно учитывать: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дробность в течение суток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регулярность и чёткий распорядок приёмов пищи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рациональный подбор продуктов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правильное соотношение компонентов в течение дня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"/>
          <p:cNvSpPr/>
          <p:nvPr/>
        </p:nvSpPr>
        <p:spPr>
          <a:xfrm>
            <a:off x="4140000" y="267840"/>
            <a:ext cx="4912920" cy="53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Что должно быть в тарелке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Рисунок 20" descr=""/>
          <p:cNvPicPr/>
          <p:nvPr/>
        </p:nvPicPr>
        <p:blipFill>
          <a:blip r:embed="rId1"/>
          <a:stretch/>
        </p:blipFill>
        <p:spPr>
          <a:xfrm rot="21334800">
            <a:off x="349920" y="889920"/>
            <a:ext cx="3598200" cy="3425760"/>
          </a:xfrm>
          <a:prstGeom prst="rect">
            <a:avLst/>
          </a:prstGeom>
          <a:ln w="19050">
            <a:solidFill>
              <a:srgbClr val="00b050"/>
            </a:solidFill>
            <a:round/>
          </a:ln>
        </p:spPr>
      </p:pic>
      <p:pic>
        <p:nvPicPr>
          <p:cNvPr id="112" name="Рисунок 21" descr=""/>
          <p:cNvPicPr/>
          <p:nvPr/>
        </p:nvPicPr>
        <p:blipFill>
          <a:blip r:embed="rId2"/>
          <a:stretch/>
        </p:blipFill>
        <p:spPr>
          <a:xfrm rot="20193000">
            <a:off x="2819520" y="3240360"/>
            <a:ext cx="3364560" cy="3115800"/>
          </a:xfrm>
          <a:prstGeom prst="rect">
            <a:avLst/>
          </a:prstGeom>
          <a:ln w="19050">
            <a:solidFill>
              <a:srgbClr val="00b050"/>
            </a:solidFill>
            <a:round/>
          </a:ln>
        </p:spPr>
      </p:pic>
      <p:pic>
        <p:nvPicPr>
          <p:cNvPr id="113" name="Рисунок 22" descr=""/>
          <p:cNvPicPr/>
          <p:nvPr/>
        </p:nvPicPr>
        <p:blipFill>
          <a:blip r:embed="rId3"/>
          <a:stretch/>
        </p:blipFill>
        <p:spPr>
          <a:xfrm>
            <a:off x="8460000" y="806760"/>
            <a:ext cx="3375720" cy="338112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23" descr=""/>
          <p:cNvPicPr/>
          <p:nvPr/>
        </p:nvPicPr>
        <p:blipFill>
          <a:blip r:embed="rId4"/>
          <a:stretch/>
        </p:blipFill>
        <p:spPr>
          <a:xfrm>
            <a:off x="5719680" y="1039680"/>
            <a:ext cx="1839240" cy="1839240"/>
          </a:xfrm>
          <a:prstGeom prst="rect">
            <a:avLst/>
          </a:prstGeom>
          <a:ln w="0">
            <a:noFill/>
          </a:ln>
        </p:spPr>
      </p:pic>
      <p:sp>
        <p:nvSpPr>
          <p:cNvPr id="115" name=""/>
          <p:cNvSpPr/>
          <p:nvPr/>
        </p:nvSpPr>
        <p:spPr>
          <a:xfrm>
            <a:off x="7380000" y="4401000"/>
            <a:ext cx="4678920" cy="279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Употребляйте каши из цельного зерна и хлеб из цельной муки с отрубями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Употребляйте фрукты и овощи  вместе с кожурой, предварительно вымыв их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Варите макароны до полуготовности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Заваривайте каши  кипятком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2"/>
          <p:cNvSpPr/>
          <p:nvPr/>
        </p:nvSpPr>
        <p:spPr>
          <a:xfrm>
            <a:off x="857880" y="115920"/>
            <a:ext cx="10510920" cy="7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Режим питания – это: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Рисунок 24" descr=""/>
          <p:cNvPicPr/>
          <p:nvPr/>
        </p:nvPicPr>
        <p:blipFill>
          <a:blip r:embed="rId1"/>
          <a:stretch/>
        </p:blipFill>
        <p:spPr>
          <a:xfrm>
            <a:off x="607680" y="987480"/>
            <a:ext cx="5290920" cy="3552480"/>
          </a:xfrm>
          <a:prstGeom prst="rect">
            <a:avLst/>
          </a:prstGeom>
          <a:ln w="0">
            <a:noFill/>
          </a:ln>
        </p:spPr>
      </p:pic>
      <p:sp>
        <p:nvSpPr>
          <p:cNvPr id="118" name="Прямоугольник: скругленные углы 25"/>
          <p:cNvSpPr/>
          <p:nvPr/>
        </p:nvSpPr>
        <p:spPr>
          <a:xfrm>
            <a:off x="974520" y="4824000"/>
            <a:ext cx="4557960" cy="15350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Вечернее голодание с отказом от любых продуктов после пяти, шести часов вечера провоцирует срыв с бесконтрольным опустошением холодильника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Box 9"/>
          <p:cNvSpPr/>
          <p:nvPr/>
        </p:nvSpPr>
        <p:spPr>
          <a:xfrm>
            <a:off x="6668640" y="993240"/>
            <a:ext cx="518328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кратность питания 3-5 раз в сутки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интервалы между приемами пищи 3,5 – 4 часа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регулярный прием пищи в одно и то же время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правильное распределение количества пищи по ее приемам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Box 27"/>
          <p:cNvSpPr/>
          <p:nvPr/>
        </p:nvSpPr>
        <p:spPr>
          <a:xfrm>
            <a:off x="6507360" y="2428560"/>
            <a:ext cx="529092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Правильный режим питания обеспечивает: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эффективную работу пищеварительной системы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нормальное усвоение пищи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оптимальный обмен веществ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культуру питания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11"/>
          <p:cNvSpPr/>
          <p:nvPr/>
        </p:nvSpPr>
        <p:spPr>
          <a:xfrm>
            <a:off x="6507360" y="3827160"/>
            <a:ext cx="52909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Сокращение числа приемов отрицательно сказывается на здоровье человека, может привести к заболеваниям желудочно-кишечного тракта, повышению уровня холестерина в крови, снижению усвоения белка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4"/>
          <p:cNvSpPr/>
          <p:nvPr/>
        </p:nvSpPr>
        <p:spPr>
          <a:xfrm>
            <a:off x="6507360" y="5177160"/>
            <a:ext cx="378648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Вечерний прием пищи рекомендован за 2–3 часа до сна, а перед сном будет полезен стакан кефира или яблоко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Рисунок 25" descr=""/>
          <p:cNvPicPr/>
          <p:nvPr/>
        </p:nvPicPr>
        <p:blipFill>
          <a:blip r:embed="rId2"/>
          <a:stretch/>
        </p:blipFill>
        <p:spPr>
          <a:xfrm>
            <a:off x="10615680" y="5220000"/>
            <a:ext cx="1236960" cy="123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"/>
          <p:cNvSpPr/>
          <p:nvPr/>
        </p:nvSpPr>
        <p:spPr>
          <a:xfrm>
            <a:off x="3187800" y="357840"/>
            <a:ext cx="725112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Полезные сочетания продуктов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12"/>
          <p:cNvSpPr/>
          <p:nvPr/>
        </p:nvSpPr>
        <p:spPr>
          <a:xfrm>
            <a:off x="443520" y="1283760"/>
            <a:ext cx="4290120" cy="47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Сочетайте сложные углеводы (макароны, цельнозерновые каши) с овощами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К каше рекомендуется лёгкий салат, а к тушёным овощам - зерновые хлебцы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385623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Жирное мясо едят с сырыми овощами и зеленью, а нежирное — с термически обработанными овощами или салатом, заправленным сметаной/маслом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385623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Не употребляйте сладкое вместе с жирной пищей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Рисунок 26" descr=""/>
          <p:cNvPicPr/>
          <p:nvPr/>
        </p:nvPicPr>
        <p:blipFill>
          <a:blip r:embed="rId1"/>
          <a:stretch/>
        </p:blipFill>
        <p:spPr>
          <a:xfrm>
            <a:off x="5258160" y="1489320"/>
            <a:ext cx="6624720" cy="5089320"/>
          </a:xfrm>
          <a:prstGeom prst="rect">
            <a:avLst/>
          </a:prstGeom>
          <a:ln w="19050">
            <a:solidFill>
              <a:srgbClr val="548235"/>
            </a:solidFill>
            <a:round/>
          </a:ln>
        </p:spPr>
      </p:pic>
      <p:sp>
        <p:nvSpPr>
          <p:cNvPr id="127" name=""/>
          <p:cNvSpPr/>
          <p:nvPr/>
        </p:nvSpPr>
        <p:spPr>
          <a:xfrm>
            <a:off x="506520" y="5648040"/>
            <a:ext cx="4235400" cy="898920"/>
          </a:xfrm>
          <a:prstGeom prst="rect">
            <a:avLst/>
          </a:prstGeom>
          <a:solidFill>
            <a:srgbClr val="ffd8ce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"/>
          <p:cNvSpPr/>
          <p:nvPr/>
        </p:nvSpPr>
        <p:spPr>
          <a:xfrm>
            <a:off x="613800" y="5698440"/>
            <a:ext cx="4245120" cy="84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9211e"/>
                </a:solidFill>
                <a:latin typeface="Tinos"/>
                <a:ea typeface="DejaVu Sans"/>
              </a:rPr>
              <a:t>Правило  здорового питания — минимум составляющих за один приём пищи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"/>
          <p:cNvSpPr/>
          <p:nvPr/>
        </p:nvSpPr>
        <p:spPr>
          <a:xfrm>
            <a:off x="900000" y="180000"/>
            <a:ext cx="11188080" cy="7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Продукты, употребление которых должно быть ограничено!</a:t>
            </a:r>
            <a:br>
              <a:rPr sz="3200"/>
            </a:b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Рисунок 27" descr=""/>
          <p:cNvPicPr/>
          <p:nvPr/>
        </p:nvPicPr>
        <p:blipFill>
          <a:blip r:embed="rId1"/>
          <a:stretch/>
        </p:blipFill>
        <p:spPr>
          <a:xfrm>
            <a:off x="1099800" y="1026000"/>
            <a:ext cx="4043520" cy="2774880"/>
          </a:xfrm>
          <a:prstGeom prst="rect">
            <a:avLst/>
          </a:prstGeom>
          <a:ln w="0">
            <a:noFill/>
          </a:ln>
        </p:spPr>
      </p:pic>
      <p:sp>
        <p:nvSpPr>
          <p:cNvPr id="131" name="TextBox 13"/>
          <p:cNvSpPr/>
          <p:nvPr/>
        </p:nvSpPr>
        <p:spPr>
          <a:xfrm>
            <a:off x="794520" y="4062600"/>
            <a:ext cx="4348440" cy="22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САХАР – ежедневное употребление не должно превышать 5-6 чайных ложек (30-40 г), включая сахар в меде, варенье, кондитерских изделиях, выпечке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Старайтесь не использовать добавленный сахар в своем рационе, откажитесь от сладких напитков, сведите к минимуму употребление кондитерских изделий, заменяйте сладости на фрукты и сухофрукты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5"/>
          <p:cNvSpPr/>
          <p:nvPr/>
        </p:nvSpPr>
        <p:spPr>
          <a:xfrm>
            <a:off x="7349400" y="1083240"/>
            <a:ext cx="404352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СОЛЬ – ежедневное употребление не должно превышать 1 чайной ложки без горки (5 г), включая соль в готовых продуктах питания и блюдах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Солите пищу в конце приготовления, вместо соли используйте бессолевые приправы, травы и специи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Рисунок 28"/>
          <p:cNvSpPr/>
          <p:nvPr/>
        </p:nvSpPr>
        <p:spPr>
          <a:xfrm>
            <a:off x="7272360" y="3060000"/>
            <a:ext cx="4198320" cy="326484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1905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34" name="Рисунок 29" descr=""/>
          <p:cNvPicPr/>
          <p:nvPr/>
        </p:nvPicPr>
        <p:blipFill>
          <a:blip r:embed="rId3"/>
          <a:stretch/>
        </p:blipFill>
        <p:spPr>
          <a:xfrm>
            <a:off x="5040000" y="1037160"/>
            <a:ext cx="2122920" cy="176940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30" descr=""/>
          <p:cNvPicPr/>
          <p:nvPr/>
        </p:nvPicPr>
        <p:blipFill>
          <a:blip r:embed="rId4"/>
          <a:stretch/>
        </p:blipFill>
        <p:spPr>
          <a:xfrm>
            <a:off x="5146200" y="2289960"/>
            <a:ext cx="2122920" cy="176940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31" descr=""/>
          <p:cNvPicPr/>
          <p:nvPr/>
        </p:nvPicPr>
        <p:blipFill>
          <a:blip r:embed="rId5"/>
          <a:stretch/>
        </p:blipFill>
        <p:spPr>
          <a:xfrm>
            <a:off x="5146200" y="3549960"/>
            <a:ext cx="2122920" cy="176940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32" descr=""/>
          <p:cNvPicPr/>
          <p:nvPr/>
        </p:nvPicPr>
        <p:blipFill>
          <a:blip r:embed="rId6"/>
          <a:stretch/>
        </p:blipFill>
        <p:spPr>
          <a:xfrm>
            <a:off x="5253840" y="4887360"/>
            <a:ext cx="2122920" cy="176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3"/>
          <p:cNvSpPr/>
          <p:nvPr/>
        </p:nvSpPr>
        <p:spPr>
          <a:xfrm>
            <a:off x="838080" y="27720"/>
            <a:ext cx="10510920" cy="74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2900" spc="-1" strike="noStrike">
                <a:solidFill>
                  <a:srgbClr val="8d281e"/>
                </a:solidFill>
                <a:latin typeface="Times New Roman"/>
                <a:ea typeface="DejaVu Sans"/>
              </a:rPr>
              <a:t>Рекомендации по здоровому питанию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Box 16"/>
          <p:cNvSpPr/>
          <p:nvPr/>
        </p:nvSpPr>
        <p:spPr>
          <a:xfrm>
            <a:off x="360000" y="809640"/>
            <a:ext cx="665892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Соблюдайте правильный режим питания.  При беспорядочном питании и питании всухомятку возрастает риск развития ожирения и связанных с ним заболеваний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Всегда завтракайте, чтобы получить энергию на весь день и обезопасить себя от накопления чувства голода. Это основной прием пищи, его нельзя пропускать.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Питайтесь осознанно по принципу: не голоден – не ешь, а не «за компанию». Переедание не допускается, так как ведет к ожирению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Чтобы не соблазнять вкусовые рецепторы, следует отказаться от продуктов быстрого питания - они не имеют отношения к здоровой пище. К ним же относятся и хрустящие завтраки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Сахар и соль ограничьте, но не исключайте их полностью из рациона. От заменителей сахара следует отказаться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Не совмещайте прием пищи с просмотром телевизора или соцсетей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rcRect l="-523" t="21381" r="49668" b="0"/>
          <a:stretch/>
        </p:blipFill>
        <p:spPr>
          <a:xfrm>
            <a:off x="7335000" y="1802520"/>
            <a:ext cx="4543920" cy="431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4"/>
          <p:cNvSpPr/>
          <p:nvPr/>
        </p:nvSpPr>
        <p:spPr>
          <a:xfrm>
            <a:off x="838080" y="134640"/>
            <a:ext cx="10510920" cy="49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6666"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Рекомендации по здоровому питанию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Box 17"/>
          <p:cNvSpPr/>
          <p:nvPr/>
        </p:nvSpPr>
        <p:spPr>
          <a:xfrm>
            <a:off x="510480" y="975240"/>
            <a:ext cx="6148440" cy="49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Потребляйте разнообразную пищу, в основе которой лежат продукты животного и растительного происхождения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Контролируйте потребление жиров – не более 30 % суточной энергии,  большую часть насыщенных жиров заменяйте ненасыщенными растительными маслами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Заменяйте жирное мясо нежирным, а так же рыбой, птицей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Ежедневно потребляйте молоко, сыр, кисломолочные продукты с низким содержанием жира, сахара и соли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Потребляйте цельнозерновой хлеб и хлебобулочные изделия.</a:t>
            </a:r>
            <a:r>
              <a:rPr b="0" lang="ru-RU" sz="1600" spc="-1" strike="noStrike">
                <a:solidFill>
                  <a:srgbClr val="385623"/>
                </a:solidFill>
                <a:latin typeface="Times New Roman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7b3d00"/>
                </a:solidFill>
                <a:latin typeface="Times New Roman"/>
                <a:ea typeface="DejaVu Sans"/>
              </a:rPr>
              <a:t>Оптимальное количество – 30 г/сутки.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Следует ограничить употребление белого риса, картофеля, сладких напитков, изделий из пшеничной муки - они достаточно калорийны и не содержат достаточного уровня клетчатки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Готовьте блюда на пару, запекайте, варите, но не жарьте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Рисунок 14" descr=""/>
          <p:cNvPicPr/>
          <p:nvPr/>
        </p:nvPicPr>
        <p:blipFill>
          <a:blip r:embed="rId1"/>
          <a:stretch/>
        </p:blipFill>
        <p:spPr>
          <a:xfrm>
            <a:off x="7380000" y="1980000"/>
            <a:ext cx="4578120" cy="431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5578200" cy="6856200"/>
          </a:xfrm>
          <a:prstGeom prst="rect">
            <a:avLst/>
          </a:prstGeom>
          <a:ln w="0">
            <a:noFill/>
          </a:ln>
        </p:spPr>
      </p:pic>
      <p:sp>
        <p:nvSpPr>
          <p:cNvPr id="36" name=""/>
          <p:cNvSpPr/>
          <p:nvPr/>
        </p:nvSpPr>
        <p:spPr>
          <a:xfrm>
            <a:off x="5546520" y="1331280"/>
            <a:ext cx="6118200" cy="56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Важные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принципы здорового питания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"/>
          <p:cNvSpPr/>
          <p:nvPr/>
        </p:nvSpPr>
        <p:spPr>
          <a:xfrm>
            <a:off x="5940000" y="1912680"/>
            <a:ext cx="5938200" cy="31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Энергетическое равновесие. Энергетическая  ценность рациона должна соответствовать энергозатратам организма: сколько потратил, столько получил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Сбалансированность - соблюдение оптимальных пропорций между макро- и микронутриентами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Разнообразие – ключ к здоровью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Режим питания позволяет сохранить здоровье на долгие годы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"/>
          <p:cNvSpPr/>
          <p:nvPr/>
        </p:nvSpPr>
        <p:spPr>
          <a:xfrm>
            <a:off x="5625000" y="128880"/>
            <a:ext cx="6424920" cy="84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1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человека, который полностью обеспечивает его потребности в энергии, пищевых и биологически активных веществах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"/>
          <p:cNvSpPr/>
          <p:nvPr/>
        </p:nvSpPr>
        <p:spPr>
          <a:xfrm>
            <a:off x="4038120" y="78120"/>
            <a:ext cx="1900080" cy="8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2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- рацион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"/>
          <p:cNvSpPr/>
          <p:nvPr/>
        </p:nvSpPr>
        <p:spPr>
          <a:xfrm>
            <a:off x="5940000" y="5400000"/>
            <a:ext cx="5938200" cy="1258200"/>
          </a:xfrm>
          <a:prstGeom prst="rect">
            <a:avLst/>
          </a:prstGeom>
          <a:solidFill>
            <a:srgbClr val="ffd8ce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" name=""/>
          <p:cNvSpPr/>
          <p:nvPr/>
        </p:nvSpPr>
        <p:spPr>
          <a:xfrm>
            <a:off x="6120000" y="5486760"/>
            <a:ext cx="5578200" cy="9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650953"/>
                </a:solidFill>
                <a:latin typeface="Tinos"/>
                <a:ea typeface="DejaVu Sans"/>
              </a:rPr>
              <a:t>Правильное питание заключается не в контроле калорий и жестких диетах, а в обеспечении организма полноценным рационом, в который входят все необходимые для него продукты: мясо, злаки, овощи, фрукты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5"/>
          <p:cNvSpPr/>
          <p:nvPr/>
        </p:nvSpPr>
        <p:spPr>
          <a:xfrm>
            <a:off x="838080" y="101880"/>
            <a:ext cx="6178680" cy="60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2900" spc="-1" strike="noStrike">
                <a:solidFill>
                  <a:srgbClr val="8d281e"/>
                </a:solidFill>
                <a:latin typeface="Times New Roman"/>
                <a:ea typeface="DejaVu Sans"/>
              </a:rPr>
              <a:t>Рекомендации по здоровому питанию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Box 18"/>
          <p:cNvSpPr/>
          <p:nvPr/>
        </p:nvSpPr>
        <p:spPr>
          <a:xfrm>
            <a:off x="695880" y="924840"/>
            <a:ext cx="5395320" cy="30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rgbClr val="50200c"/>
                </a:solidFill>
                <a:latin typeface="Tinos"/>
                <a:ea typeface="DejaVu Sans"/>
              </a:rPr>
              <a:t>Разнообразные овощи и фрукты предпочтительны в свежем виде и сезонные. Можно больше – меньше нельзя!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rgbClr val="50200c"/>
                </a:solidFill>
                <a:latin typeface="Tinos"/>
                <a:ea typeface="DejaVu Sans"/>
              </a:rPr>
              <a:t>В сезонных фруктах и овощах содержится больше витаминов и меньше нитратов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800" spc="-1" strike="noStrike">
                <a:solidFill>
                  <a:srgbClr val="50200c"/>
                </a:solidFill>
                <a:latin typeface="Tinos"/>
                <a:ea typeface="DejaVu Sans"/>
              </a:rPr>
              <a:t>Порезанные кусочками огурцы, морковь, тыква, яблоки или груши удобно брать для перекуса на рабочем месте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Рисунок 35"/>
          <p:cNvSpPr/>
          <p:nvPr/>
        </p:nvSpPr>
        <p:spPr>
          <a:xfrm>
            <a:off x="766440" y="4275720"/>
            <a:ext cx="5324760" cy="209196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19050">
            <a:solidFill>
              <a:srgbClr val="54823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7" name="TextBox 19"/>
          <p:cNvSpPr/>
          <p:nvPr/>
        </p:nvSpPr>
        <p:spPr>
          <a:xfrm>
            <a:off x="7020000" y="4568040"/>
            <a:ext cx="4678920" cy="115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385623"/>
                </a:solidFill>
                <a:latin typeface="Times New Roman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385623"/>
                </a:solidFill>
                <a:latin typeface="Times New Roman"/>
                <a:ea typeface="DejaVu Sans"/>
              </a:rPr>
              <a:t>  </a:t>
            </a:r>
            <a:r>
              <a:rPr b="0" lang="ru-RU" sz="1800" spc="-1" strike="noStrike">
                <a:solidFill>
                  <a:srgbClr val="385623"/>
                </a:solidFill>
                <a:latin typeface="Tinos"/>
                <a:ea typeface="DejaVu Sans"/>
              </a:rPr>
              <a:t>Можно ли з</a:t>
            </a: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апивать еду водой? Можно. Но лучше   выпить стакан воды  за 30 минут до или после приема пищи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6840000" y="709920"/>
            <a:ext cx="2158560" cy="179856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7560000" y="1536120"/>
            <a:ext cx="1258560" cy="62244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4"/>
          <a:stretch/>
        </p:blipFill>
        <p:spPr>
          <a:xfrm>
            <a:off x="7022520" y="1440000"/>
            <a:ext cx="1076040" cy="55368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7020000" y="2520000"/>
            <a:ext cx="4678560" cy="186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Tahoma"/>
              </a:rPr>
              <a:t>. </a:t>
            </a: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Tahoma"/>
              </a:rPr>
              <a:t>Начиная  свой день со стакана воды, мы даем организму заряд активности для выполнения множества жизненно важных процессов: запустить работу желудка, кишечника, почек, ускорить метаболизм, вывести токсины, улучшить крово- и лимфообращение, состояние кожи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8952120" y="1080000"/>
            <a:ext cx="3238560" cy="76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Пейте достаточно чистой воды - около 30 мл/кг в сутки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6"/>
          <p:cNvSpPr/>
          <p:nvPr/>
        </p:nvSpPr>
        <p:spPr>
          <a:xfrm>
            <a:off x="720000" y="0"/>
            <a:ext cx="10510920" cy="77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ru-RU" sz="29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Рекомендации по здоровому питанию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20"/>
          <p:cNvSpPr/>
          <p:nvPr/>
        </p:nvSpPr>
        <p:spPr>
          <a:xfrm>
            <a:off x="871920" y="682920"/>
            <a:ext cx="10510920" cy="31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Поддерживайте массу тела в рекомендуемых пределах путем получения умеренных, предпочтительно ежедневных, физических нагрузок и правильного питания. Будьте физически активны – рекомендовано не менее 30 минут в день физической активности. Соблюдайте режим сна и отдыха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Для оценки массы тела у взрослых чаще всего используется показатель индекса массы тела (ИМТ), который рассчитывается по формуле: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           </a:t>
            </a:r>
            <a:r>
              <a:rPr b="0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индекс массы тела (ИМТ) = вес тела (кг) / рост² (м²)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Нормальным считается ИМТ 18,5–25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Величина ИМТ меньше 18,5 свидетельствует о недостатке массы тела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При величине ИМТ 25–30 констатируется избыточный вес, при величине больше 30 – ожирение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Рисунок 36" descr=""/>
          <p:cNvPicPr/>
          <p:nvPr/>
        </p:nvPicPr>
        <p:blipFill>
          <a:blip r:embed="rId1"/>
          <a:stretch/>
        </p:blipFill>
        <p:spPr>
          <a:xfrm>
            <a:off x="540000" y="3937320"/>
            <a:ext cx="4740480" cy="2919240"/>
          </a:xfrm>
          <a:prstGeom prst="rect">
            <a:avLst/>
          </a:prstGeom>
          <a:ln w="0">
            <a:noFill/>
          </a:ln>
        </p:spPr>
      </p:pic>
      <p:sp>
        <p:nvSpPr>
          <p:cNvPr id="156" name="TextBox 21"/>
          <p:cNvSpPr/>
          <p:nvPr/>
        </p:nvSpPr>
        <p:spPr>
          <a:xfrm>
            <a:off x="5281920" y="3578400"/>
            <a:ext cx="641664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Избыточная масса тела и ожирение повышают риск развития инсулиннезависимого диабета, атеросклероза, гипертонии, остеопороза, болезни желчевыводящих путей, некоторых форм рака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Добиться снижения массы тела можно, уменьшив потребление энергии с пищей, либо увеличив физическую нагрузку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Следите за основными параметрами: взвешивайтесь и измеряйте окружность талии не реже 2-х раз в месяц, утром, натощак до завтрака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7"/>
          <p:cNvSpPr/>
          <p:nvPr/>
        </p:nvSpPr>
        <p:spPr>
          <a:xfrm>
            <a:off x="838080" y="365040"/>
            <a:ext cx="10510920" cy="13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8" name="Облако 7"/>
          <p:cNvSpPr/>
          <p:nvPr/>
        </p:nvSpPr>
        <p:spPr>
          <a:xfrm>
            <a:off x="3240000" y="196560"/>
            <a:ext cx="5318280" cy="39600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accent6">
                    <a:lumMod val="50000"/>
                  </a:schemeClr>
                </a:solidFill>
                <a:latin typeface="Comic Sans MS"/>
                <a:ea typeface="DejaVu Sans"/>
              </a:rPr>
              <a:t>В ботаническом мире розы принадлежат к тому же семейству «Розовые», что и яблоки. Поэтому вместо традиционного букета цветов можно смело   дарить пакет яблок – полезно и оригинально!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Рисунок 3" descr=""/>
          <p:cNvPicPr/>
          <p:nvPr/>
        </p:nvPicPr>
        <p:blipFill>
          <a:blip r:embed="rId1"/>
          <a:stretch/>
        </p:blipFill>
        <p:spPr>
          <a:xfrm rot="20955000">
            <a:off x="372600" y="3441960"/>
            <a:ext cx="2379960" cy="2295000"/>
          </a:xfrm>
          <a:prstGeom prst="rect">
            <a:avLst/>
          </a:prstGeom>
          <a:ln w="38100">
            <a:solidFill>
              <a:srgbClr val="548235"/>
            </a:solidFill>
            <a:round/>
          </a:ln>
        </p:spPr>
      </p:pic>
      <p:pic>
        <p:nvPicPr>
          <p:cNvPr id="160" name="Рисунок 41" descr=""/>
          <p:cNvPicPr/>
          <p:nvPr/>
        </p:nvPicPr>
        <p:blipFill>
          <a:blip r:embed="rId2"/>
          <a:stretch/>
        </p:blipFill>
        <p:spPr>
          <a:xfrm rot="700200">
            <a:off x="9556560" y="3364200"/>
            <a:ext cx="2161800" cy="2161800"/>
          </a:xfrm>
          <a:prstGeom prst="rect">
            <a:avLst/>
          </a:prstGeom>
          <a:ln w="38100">
            <a:solidFill>
              <a:srgbClr val="385623"/>
            </a:solidFill>
            <a:round/>
          </a:ln>
        </p:spPr>
      </p:pic>
      <p:sp>
        <p:nvSpPr>
          <p:cNvPr id="161" name=""/>
          <p:cNvSpPr/>
          <p:nvPr/>
        </p:nvSpPr>
        <p:spPr>
          <a:xfrm>
            <a:off x="3048840" y="4680000"/>
            <a:ext cx="6202800" cy="103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Соблюдение правил питания обеспечит здоровье и будет способствовать профилактике желудочно-кишечных заболеваний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Рисунок 1" descr=""/>
          <p:cNvPicPr/>
          <p:nvPr/>
        </p:nvPicPr>
        <p:blipFill>
          <a:blip r:embed="rId3"/>
          <a:stretch/>
        </p:blipFill>
        <p:spPr>
          <a:xfrm>
            <a:off x="371520" y="438120"/>
            <a:ext cx="2797200" cy="2261880"/>
          </a:xfrm>
          <a:prstGeom prst="rect">
            <a:avLst/>
          </a:prstGeom>
          <a:ln w="28575">
            <a:solidFill>
              <a:srgbClr val="4472c4"/>
            </a:solidFill>
            <a:round/>
          </a:ln>
        </p:spPr>
      </p:pic>
      <p:pic>
        <p:nvPicPr>
          <p:cNvPr id="163" name="Рисунок 6" descr=""/>
          <p:cNvPicPr/>
          <p:nvPr/>
        </p:nvPicPr>
        <p:blipFill>
          <a:blip r:embed="rId4"/>
          <a:srcRect l="13839" t="0" r="13157" b="12861"/>
          <a:stretch/>
        </p:blipFill>
        <p:spPr>
          <a:xfrm rot="21592200">
            <a:off x="8642880" y="368280"/>
            <a:ext cx="3241800" cy="262116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900000" y="0"/>
            <a:ext cx="10511640" cy="132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5400" spc="-1" strike="noStrike">
                <a:solidFill>
                  <a:schemeClr val="accent6">
                    <a:lumMod val="75000"/>
                  </a:schemeClr>
                </a:solidFill>
                <a:latin typeface="Comic Sans MS"/>
              </a:rPr>
              <a:t>Благодарю за внимание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2520000" y="1260000"/>
            <a:ext cx="7692120" cy="413820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2340000" y="5772240"/>
            <a:ext cx="9178200" cy="21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5400" spc="-1" strike="noStrike">
                <a:solidFill>
                  <a:schemeClr val="accent6">
                    <a:lumMod val="75000"/>
                  </a:schemeClr>
                </a:solidFill>
                <a:latin typeface="Comic Sans MS"/>
                <a:ea typeface="DejaVu Sans"/>
              </a:rPr>
              <a:t>Будьте сыты и здоровы! 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3420000" y="357840"/>
            <a:ext cx="683856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Физиологические  потребности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"/>
          <p:cNvSpPr/>
          <p:nvPr/>
        </p:nvSpPr>
        <p:spPr>
          <a:xfrm>
            <a:off x="371160" y="1294920"/>
            <a:ext cx="6017760" cy="166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Потребности каждого человека в энергии и пищевых веществах индивидуальны,  закреплены генетически и зависят: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 пола - у женщин ниже на 10 – 15%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Возраста - после 30 лет каждые 10 лет он снижается на   5 -10%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Физической активности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Ряда факторов окружающей среды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Tahoma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"/>
          <p:cNvSpPr/>
          <p:nvPr/>
        </p:nvSpPr>
        <p:spPr>
          <a:xfrm>
            <a:off x="360000" y="3420000"/>
            <a:ext cx="5758560" cy="21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Tahoma"/>
              </a:rPr>
              <a:t>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Tahoma"/>
              </a:rPr>
              <a:t>Для планирования объемов производств в нашей стране приняты «Нормы физиологических потребностей в энергии и пищевых веществах для различных групп населения Российской Федерации» - усредненная количественная характеристика потребности для каждого пищевого вещества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7067160" y="1272600"/>
            <a:ext cx="4136400" cy="3418560"/>
          </a:xfrm>
          <a:prstGeom prst="rect">
            <a:avLst/>
          </a:prstGeom>
          <a:ln w="0">
            <a:noFill/>
          </a:ln>
        </p:spPr>
      </p:pic>
      <p:sp>
        <p:nvSpPr>
          <p:cNvPr id="46" name="Прямоугольник: скругленные углы 5"/>
          <p:cNvSpPr/>
          <p:nvPr/>
        </p:nvSpPr>
        <p:spPr>
          <a:xfrm>
            <a:off x="540000" y="5220000"/>
            <a:ext cx="10978560" cy="8985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Привычка к здоровому питанию формируется на ранних этапах жизни ― полноценное грудное вскармливание в детстве оказывает благотворное воздействие на здоровье в течение всей жизни, способствует снижению развития риска ожирения и хронических неинфекционных заболеваний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"/>
          <p:cNvSpPr/>
          <p:nvPr/>
        </p:nvSpPr>
        <p:spPr>
          <a:xfrm>
            <a:off x="3553200" y="360000"/>
            <a:ext cx="472356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Энергетическая ценность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Прямоугольник: скругленные углы 12"/>
          <p:cNvSpPr/>
          <p:nvPr/>
        </p:nvSpPr>
        <p:spPr>
          <a:xfrm>
            <a:off x="603000" y="1169280"/>
            <a:ext cx="4353120" cy="17294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Калории - единица измерения энергии, которая поступает в организм с пищей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1г углеводов –             4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1г белков      -              4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1г жиров       -              9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    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1 грамме алкоголя –   7 ккал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540000" y="3240000"/>
            <a:ext cx="4498560" cy="302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Согласно рекомендациям Минздрава РФ, в среднем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мужчинам требуется от 2150 до 3800 ккал/сутки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64100f"/>
              </a:buClr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женщинам — от 1700 до 3000 ккал/сутки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Энергия, которую человек получает из пищи, должна быть равна его энергозатратам, необходимым для основного обмена веществ. и поддержания жизнедеятельности организма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Для расходования энергии, то есть калорий, нужна достаточная физическая нагрузка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Рисунок 8"/>
          <p:cNvSpPr/>
          <p:nvPr/>
        </p:nvSpPr>
        <p:spPr>
          <a:xfrm>
            <a:off x="5580000" y="1080000"/>
            <a:ext cx="5995080" cy="521856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19050">
            <a:solidFill>
              <a:srgbClr val="54823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0" y="1260000"/>
            <a:ext cx="6822000" cy="5382360"/>
          </a:xfrm>
          <a:prstGeom prst="rect">
            <a:avLst/>
          </a:prstGeom>
          <a:ln w="0">
            <a:noFill/>
          </a:ln>
        </p:spPr>
      </p:pic>
      <p:sp>
        <p:nvSpPr>
          <p:cNvPr id="52" name=""/>
          <p:cNvSpPr/>
          <p:nvPr/>
        </p:nvSpPr>
        <p:spPr>
          <a:xfrm>
            <a:off x="8280000" y="2160720"/>
            <a:ext cx="3764160" cy="395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ru-RU" sz="1800" spc="-1" strike="noStrike">
                <a:solidFill>
                  <a:srgbClr val="224b12"/>
                </a:solidFill>
                <a:latin typeface="Times New Roman"/>
                <a:ea typeface="DejaVu Sans"/>
              </a:rPr>
              <a:t>Продуктов на основе зерна, в т. ч. цельного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24b12"/>
                </a:solidFill>
                <a:latin typeface="Times New Roman"/>
                <a:ea typeface="Tahoma"/>
              </a:rPr>
              <a:t>Разнообразных фруктов и овощей, бобовых, орехов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24b12"/>
                </a:solidFill>
                <a:latin typeface="Times New Roman"/>
                <a:ea typeface="Tahoma"/>
              </a:rPr>
              <a:t>Нежирных молочных продуктов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24b12"/>
                </a:solidFill>
                <a:latin typeface="Times New Roman"/>
                <a:ea typeface="Tahoma"/>
              </a:rPr>
              <a:t>Нежирного мяса, птицы, рыбы,  яиц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224b12"/>
                </a:solidFill>
                <a:latin typeface="Times New Roman"/>
                <a:ea typeface="Tahoma"/>
              </a:rPr>
              <a:t>И</a:t>
            </a:r>
            <a:r>
              <a:rPr b="0" lang="ru-RU" sz="1800" spc="-1" strike="noStrike">
                <a:solidFill>
                  <a:srgbClr val="224b12"/>
                </a:solidFill>
                <a:latin typeface="Times New Roman"/>
                <a:ea typeface="Tahoma"/>
              </a:rPr>
              <a:t>сточников углеводов, пищевых волокон, белка, витаминов,  микроэлементов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5182560" y="4435200"/>
            <a:ext cx="2734200" cy="16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2520000" y="1800000"/>
            <a:ext cx="5395680" cy="1436760"/>
          </a:xfrm>
          <a:prstGeom prst="ellipse">
            <a:avLst/>
          </a:prstGeom>
          <a:solidFill>
            <a:srgbClr val="acb20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формируется из: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4198680" y="717840"/>
            <a:ext cx="479808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Рацион здорового питания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"/>
          <p:cNvSpPr/>
          <p:nvPr/>
        </p:nvSpPr>
        <p:spPr>
          <a:xfrm>
            <a:off x="3060000" y="360000"/>
            <a:ext cx="736380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Макро- и микронутриенты - что это?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"/>
          <p:cNvSpPr/>
          <p:nvPr/>
        </p:nvSpPr>
        <p:spPr>
          <a:xfrm>
            <a:off x="540000" y="1120680"/>
            <a:ext cx="11156760" cy="121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Макронутриенты -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основные пищевые вещества: белки, жиры и углеводы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Микронутриенты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– витамины и минеральные вещества, которые не являются источниками энергии, но активно участвуют в усвоении, регуляции функций, осуществлении процессов роста и развития организма, ферментативном обеспечении большинства метаболических процессов. Абсолютно необходимы для жизни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" name="Рисунок 7" descr=""/>
          <p:cNvPicPr/>
          <p:nvPr/>
        </p:nvPicPr>
        <p:blipFill>
          <a:blip r:embed="rId1"/>
          <a:srcRect l="0" t="3445" r="0" b="4406"/>
          <a:stretch/>
        </p:blipFill>
        <p:spPr>
          <a:xfrm>
            <a:off x="203400" y="2435400"/>
            <a:ext cx="6858000" cy="3822480"/>
          </a:xfrm>
          <a:prstGeom prst="rect">
            <a:avLst/>
          </a:prstGeom>
          <a:ln w="0">
            <a:noFill/>
          </a:ln>
        </p:spPr>
      </p:pic>
      <p:sp>
        <p:nvSpPr>
          <p:cNvPr id="59" name=""/>
          <p:cNvSpPr/>
          <p:nvPr/>
        </p:nvSpPr>
        <p:spPr>
          <a:xfrm>
            <a:off x="7740000" y="2520000"/>
            <a:ext cx="3845160" cy="32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Микронутриенты: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Не синтезируются в организме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Поступают с пищей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Каждый витамин выполняет свою функцию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Один витамин не может заменить другой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Все 13 витаминов должны поступать в организм ежедневно в количествах, обеспечивающих физиологическую потребность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nos"/>
                <a:ea typeface="DejaVu Sans"/>
              </a:rPr>
              <a:t>Дефицит одного микронутриента может нарушать функцию других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rcRect l="21067" t="0" r="25066" b="0"/>
          <a:stretch/>
        </p:blipFill>
        <p:spPr>
          <a:xfrm>
            <a:off x="180000" y="900000"/>
            <a:ext cx="5000760" cy="521856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/>
          <p:nvPr/>
        </p:nvSpPr>
        <p:spPr>
          <a:xfrm>
            <a:off x="5580000" y="1543680"/>
            <a:ext cx="5578560" cy="33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 </a:t>
            </a: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соотношение белков, жиров и углеводов (БЖУ) должно быть </a:t>
            </a:r>
            <a:r>
              <a:rPr b="0" lang="ru-RU" sz="2800" spc="-1" strike="noStrike">
                <a:solidFill>
                  <a:srgbClr val="4e102d"/>
                </a:solidFill>
                <a:latin typeface="Tinos"/>
                <a:ea typeface="DejaVu Sans"/>
              </a:rPr>
              <a:t>1:1:4 -</a:t>
            </a: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 «один белок, один жирок, четыре углевода»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Это значит, что доля белков должна обеспечивать        от 10 до 15% его калорийности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жиров – от 15 до 30%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углеводов – от 55 до 75%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5580000" y="900000"/>
            <a:ext cx="516888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4e102d"/>
                </a:solidFill>
                <a:latin typeface="Tinos"/>
                <a:ea typeface="DejaVu Sans"/>
              </a:rPr>
              <a:t>Формула составления сбалансированного рациона: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"/>
          <p:cNvSpPr/>
          <p:nvPr/>
        </p:nvSpPr>
        <p:spPr>
          <a:xfrm>
            <a:off x="4680000" y="360000"/>
            <a:ext cx="359856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Качество белка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"/>
          <p:cNvSpPr/>
          <p:nvPr/>
        </p:nvSpPr>
        <p:spPr>
          <a:xfrm>
            <a:off x="1080000" y="1123560"/>
            <a:ext cx="10533240" cy="3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Определяется наличием в нем полного набора незаменимых  и заменимых  аминокислот в определенном соотношении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360000" y="1620000"/>
            <a:ext cx="11516760" cy="14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Источниками полноценного белка, содержащего полный набор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незаменимых аминокислот 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являются продукты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животного происхождения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(молоко, молочные продукты, яйца, мясо, субпродукты, рыба, морепродукты). Эти белки усваиваются организмом на 93 - 96%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Рекомендуемая  доля белков </a:t>
            </a:r>
            <a:r>
              <a:rPr b="1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животного</a:t>
            </a: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происхождения в суточном рационе для взрослых   - 50% от общего количества белков. Для детей - 60%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"/>
          <p:cNvSpPr/>
          <p:nvPr/>
        </p:nvSpPr>
        <p:spPr>
          <a:xfrm>
            <a:off x="3781080" y="3420000"/>
            <a:ext cx="4857480" cy="14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В белках </a:t>
            </a:r>
            <a:r>
              <a:rPr b="1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растительного происхождения </a:t>
            </a:r>
            <a:r>
              <a:rPr b="0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(злаковые, овощи, фрукты, грибы) имеется дефицит незаменимых аминокислот и усваиваются  они на    60 - 80%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4e102d"/>
                </a:solidFill>
                <a:latin typeface="Times New Roman"/>
                <a:ea typeface="DejaVu Sans"/>
              </a:rPr>
              <a:t>Еще меньше усваиваются белки в составе бобовых и грибов - лишь на 20 - 40%,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Прямоугольник: скругленные углы 4"/>
          <p:cNvSpPr/>
          <p:nvPr/>
        </p:nvSpPr>
        <p:spPr>
          <a:xfrm>
            <a:off x="469440" y="5495040"/>
            <a:ext cx="6008040" cy="9835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Физиологическая потребность в белке для взрослого населения –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65 до 117 г/сутки для мужчин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58 до 87 г/сутки для женщин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Прямоугольник: скругленные углы 1"/>
          <p:cNvSpPr/>
          <p:nvPr/>
        </p:nvSpPr>
        <p:spPr>
          <a:xfrm>
            <a:off x="6851160" y="5502240"/>
            <a:ext cx="4918320" cy="9097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Физиологические потребности в белке детей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до 1 года - 2,2 - 2,9 г/кг массы тела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ctr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детей старше 1 года от 36 до 87 г/сутки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9000000" y="3240000"/>
            <a:ext cx="2876760" cy="193788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720000" y="3240000"/>
            <a:ext cx="2451600" cy="21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"/>
          <p:cNvSpPr/>
          <p:nvPr/>
        </p:nvSpPr>
        <p:spPr>
          <a:xfrm>
            <a:off x="5137920" y="360000"/>
            <a:ext cx="133884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385623"/>
                </a:solidFill>
                <a:latin typeface="Times New Roman"/>
                <a:ea typeface="DejaVu Sans"/>
              </a:rPr>
              <a:t>Жиры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Стрелка: вправо 1"/>
          <p:cNvSpPr/>
          <p:nvPr/>
        </p:nvSpPr>
        <p:spPr>
          <a:xfrm rot="9976200">
            <a:off x="3658320" y="752760"/>
            <a:ext cx="1377360" cy="410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1960" bIns="-2196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3" name="Стрелка: вправо 5"/>
          <p:cNvSpPr/>
          <p:nvPr/>
        </p:nvSpPr>
        <p:spPr>
          <a:xfrm rot="745800">
            <a:off x="6729480" y="763560"/>
            <a:ext cx="1579320" cy="543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5480" bIns="-154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4" name="TextBox 2"/>
          <p:cNvSpPr/>
          <p:nvPr/>
        </p:nvSpPr>
        <p:spPr>
          <a:xfrm>
            <a:off x="1727280" y="788760"/>
            <a:ext cx="1574640" cy="36396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Насыщенные</a:t>
            </a: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4"/>
          <p:cNvSpPr/>
          <p:nvPr/>
        </p:nvSpPr>
        <p:spPr>
          <a:xfrm>
            <a:off x="8691480" y="788760"/>
            <a:ext cx="1768680" cy="36396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Ненасыщенные</a:t>
            </a: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6"/>
          <p:cNvSpPr/>
          <p:nvPr/>
        </p:nvSpPr>
        <p:spPr>
          <a:xfrm>
            <a:off x="369360" y="1437840"/>
            <a:ext cx="2618280" cy="457272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385623"/>
              </a:buClr>
              <a:buFont typeface="OpenSymbol"/>
              <a:buChar char="-"/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это любые животные жиры, мясо и молочные продукты, кокосовое и пальмовое масло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Отрицательные моменты: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повышают уровень холестерина в крови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подвергаются бета-окислению - деградации жирных кислот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могут иметь твердую консистенцию и высокую температуру плавления (бараний, говяжий, свиной жир, кокосовое и пальмовое масло)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Положительные: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участвуют в терморегуляции организма, влияют на работу внутренних органов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0"/>
          <p:cNvSpPr/>
          <p:nvPr/>
        </p:nvSpPr>
        <p:spPr>
          <a:xfrm>
            <a:off x="9060840" y="1424160"/>
            <a:ext cx="2756880" cy="2651400"/>
          </a:xfrm>
          <a:prstGeom prst="rect">
            <a:avLst/>
          </a:prstGeom>
          <a:noFill/>
          <a:ln w="0">
            <a:solidFill>
              <a:srgbClr val="548235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Полиненасыщенные жирные кислоты (линолевая, линоленовая) обеспечивают нормальное развитие и адаптацию организма к неблагоприятным факторам окружающей среды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Это жирные кислоты омега-6 (растительные масла и орехи) и омега-3 (льняное,  соевое масла, жирные сорта рыб и некоторые морепродукты)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Прямоугольник: скругленные углы 15"/>
          <p:cNvSpPr/>
          <p:nvPr/>
        </p:nvSpPr>
        <p:spPr>
          <a:xfrm>
            <a:off x="3953880" y="986760"/>
            <a:ext cx="3929400" cy="8416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Жиры, поступившие с пищей, способствуют расщеплению собственных жиров в организме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Рисунок 11" descr=""/>
          <p:cNvPicPr/>
          <p:nvPr/>
        </p:nvPicPr>
        <p:blipFill>
          <a:blip r:embed="rId1"/>
          <a:stretch/>
        </p:blipFill>
        <p:spPr>
          <a:xfrm>
            <a:off x="3953520" y="1970280"/>
            <a:ext cx="3929400" cy="2479680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: скругленные углы 14"/>
          <p:cNvSpPr/>
          <p:nvPr/>
        </p:nvSpPr>
        <p:spPr>
          <a:xfrm>
            <a:off x="3953880" y="4608720"/>
            <a:ext cx="3929400" cy="11865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Физиологическая потребность в жирах: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 72 до 127 г/сутки для мужчин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от 57 до 100 г/сутки для женщин,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но не более 30% от калорийности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суточного рациона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Box 8"/>
          <p:cNvSpPr/>
          <p:nvPr/>
        </p:nvSpPr>
        <p:spPr>
          <a:xfrm>
            <a:off x="9051480" y="4206960"/>
            <a:ext cx="2756880" cy="179748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Мононенасыщенные жирные кислоты омега-9 (жир рыб, оливковое, кунжутное, рапсовое масла, авокадо, фисташки, миндаль)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 организме синтезируются из насыщенных жирных кислот и частично из углеводов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Прямоугольник: скругленные углы 17"/>
          <p:cNvSpPr/>
          <p:nvPr/>
        </p:nvSpPr>
        <p:spPr>
          <a:xfrm>
            <a:off x="359640" y="6062040"/>
            <a:ext cx="11508480" cy="6793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Высокое потребление насыщенных жирных кислот является важнейшим фактором риска развития диабета, ожирения, сердечно-сосудистых и других неинфекционных заболеваний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3" name="Прямая соединительная линия 36"/>
          <p:cNvCxnSpPr/>
          <p:nvPr/>
        </p:nvCxnSpPr>
        <p:spPr>
          <a:xfrm>
            <a:off x="8691480" y="1201320"/>
            <a:ext cx="4680" cy="2830680"/>
          </a:xfrm>
          <a:prstGeom prst="straightConnector1">
            <a:avLst/>
          </a:prstGeom>
          <a:ln w="28575">
            <a:solidFill>
              <a:srgbClr val="548235"/>
            </a:solidFill>
            <a:round/>
          </a:ln>
        </p:spPr>
      </p:cxnSp>
      <p:cxnSp>
        <p:nvCxnSpPr>
          <p:cNvPr id="84" name="Прямая со стрелкой 27"/>
          <p:cNvCxnSpPr/>
          <p:nvPr/>
        </p:nvCxnSpPr>
        <p:spPr>
          <a:xfrm>
            <a:off x="8688600" y="4020120"/>
            <a:ext cx="309600" cy="586440"/>
          </a:xfrm>
          <a:prstGeom prst="straightConnector1">
            <a:avLst/>
          </a:prstGeom>
          <a:ln w="28575">
            <a:solidFill>
              <a:srgbClr val="548235"/>
            </a:solidFill>
            <a:round/>
            <a:tailEnd len="med" type="triangle" w="med"/>
          </a:ln>
        </p:spPr>
      </p:cxnSp>
      <p:cxnSp>
        <p:nvCxnSpPr>
          <p:cNvPr id="85" name="Прямая со стрелкой 25"/>
          <p:cNvCxnSpPr/>
          <p:nvPr/>
        </p:nvCxnSpPr>
        <p:spPr>
          <a:xfrm>
            <a:off x="9703800" y="1194120"/>
            <a:ext cx="254160" cy="184680"/>
          </a:xfrm>
          <a:prstGeom prst="straightConnector1">
            <a:avLst/>
          </a:prstGeom>
          <a:ln w="28575">
            <a:solidFill>
              <a:srgbClr val="548235"/>
            </a:solidFill>
            <a:round/>
            <a:tailEnd len="med" type="triangle" w="med"/>
          </a:ln>
        </p:spPr>
      </p:cxnSp>
      <p:pic>
        <p:nvPicPr>
          <p:cNvPr id="86" name="Рисунок 9" descr=""/>
          <p:cNvPicPr/>
          <p:nvPr/>
        </p:nvPicPr>
        <p:blipFill>
          <a:blip r:embed="rId2"/>
          <a:stretch/>
        </p:blipFill>
        <p:spPr>
          <a:xfrm rot="5782200">
            <a:off x="2008800" y="1200960"/>
            <a:ext cx="348840" cy="28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ШАБЛОН_ПРЕЗЕНТАЦИИ_2019-07-22</Template>
  <TotalTime>786</TotalTime>
  <Application>LibreOffice/7.6.7.2$Linux_X86_64 LibreOffice_project/60$Build-2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2024-11-27T09:14:41Z</dcterms:created>
  <dc:creator/>
  <dc:description/>
  <dc:language>ru-RU</dc:language>
  <cp:lastModifiedBy/>
  <dcterms:modified xsi:type="dcterms:W3CDTF">2024-12-09T13:43:47Z</dcterms:modified>
  <cp:revision>15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