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ppt/_rels/presentation.xml.rels" ContentType="application/vnd.openxmlformats-package.relationships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3.xml.rels" ContentType="application/vnd.openxmlformats-package.relationships+xml"/>
  <Override PartName="/ppt/slideLayouts/slideLayout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_rels/slideMaster7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12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13.xml.rels" ContentType="application/vnd.openxmlformats-package.relationships+xml"/>
  <Override PartName="/ppt/slideMasters/_rels/slideMaster11.xml.rels" ContentType="application/vnd.openxmlformats-package.relationships+xml"/>
  <Override PartName="/ppt/slideMasters/_rels/slideMaster1.xml.rels" ContentType="application/vnd.openxmlformats-package.relationships+xml"/>
  <Override PartName="/ppt/slideMasters/slideMaster6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7.xml" ContentType="application/vnd.openxmlformats-officedocument.presentationml.slideMaster+xml"/>
  <Override PartName="/ppt/presProps.xml" ContentType="application/vnd.openxmlformats-officedocument.presentationml.presProps+xml"/>
  <Override PartName="/ppt/media/image10.jpeg" ContentType="image/jpeg"/>
  <Override PartName="/ppt/media/image2.png" ContentType="image/png"/>
  <Override PartName="/ppt/media/image36.png" ContentType="image/png"/>
  <Override PartName="/ppt/media/image11.png" ContentType="image/png"/>
  <Override PartName="/ppt/media/image35.png" ContentType="image/png"/>
  <Override PartName="/ppt/media/image34.png" ContentType="image/png"/>
  <Override PartName="/ppt/media/image33.png" ContentType="image/png"/>
  <Override PartName="/ppt/media/image32.png" ContentType="image/png"/>
  <Override PartName="/ppt/media/image49.jpeg" ContentType="image/jpeg"/>
  <Override PartName="/ppt/media/image31.png" ContentType="image/png"/>
  <Override PartName="/ppt/media/image30.png" ContentType="image/png"/>
  <Override PartName="/ppt/media/image29.png" ContentType="image/png"/>
  <Override PartName="/ppt/media/image28.png" ContentType="image/png"/>
  <Override PartName="/ppt/media/image27.png" ContentType="image/png"/>
  <Override PartName="/ppt/media/image26.png" ContentType="image/png"/>
  <Override PartName="/ppt/media/image7.png" ContentType="image/png"/>
  <Override PartName="/ppt/media/image13.png" ContentType="image/png"/>
  <Override PartName="/ppt/media/image38.png" ContentType="image/png"/>
  <Override PartName="/ppt/media/image8.png" ContentType="image/png"/>
  <Override PartName="/ppt/media/image14.png" ContentType="image/png"/>
  <Override PartName="/ppt/media/image39.png" ContentType="image/png"/>
  <Override PartName="/ppt/media/image9.png" ContentType="image/png"/>
  <Override PartName="/ppt/media/image15.png" ContentType="image/png"/>
  <Override PartName="/ppt/media/image16.png" ContentType="image/png"/>
  <Override PartName="/ppt/media/image40.png" ContentType="image/png"/>
  <Override PartName="/ppt/media/image42.png" ContentType="image/png"/>
  <Override PartName="/ppt/media/image50.png" ContentType="image/png"/>
  <Override PartName="/ppt/media/image43.png" ContentType="image/png"/>
  <Override PartName="/ppt/media/image51.png" ContentType="image/png"/>
  <Override PartName="/ppt/media/image44.png" ContentType="image/png"/>
  <Override PartName="/ppt/media/image41.png" ContentType="image/png"/>
  <Override PartName="/ppt/media/image1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17.png" ContentType="image/png"/>
  <Override PartName="/ppt/media/image18.png" ContentType="image/png"/>
  <Override PartName="/ppt/media/image19.png" ContentType="image/png"/>
  <Override PartName="/ppt/media/image45.png" ContentType="image/png"/>
  <Override PartName="/ppt/media/image20.png" ContentType="image/png"/>
  <Override PartName="/ppt/media/image46.png" ContentType="image/png"/>
  <Override PartName="/ppt/media/image21.png" ContentType="image/png"/>
  <Override PartName="/ppt/media/image22.png" ContentType="image/png"/>
  <Override PartName="/ppt/media/image48.png" ContentType="image/png"/>
  <Override PartName="/ppt/media/image23.png" ContentType="image/png"/>
  <Override PartName="/ppt/media/image24.png" ContentType="image/png"/>
  <Override PartName="/ppt/media/image25.png" ContentType="image/png"/>
  <Override PartName="/ppt/media/image37.png" ContentType="image/png"/>
  <Override PartName="/ppt/media/image12.png" ContentType="image/png"/>
  <Override PartName="/ppt/media/image47.jpeg" ContentType="image/jpeg"/>
  <Override PartName="/ppt/presentation.xml" ContentType="application/vnd.openxmlformats-officedocument.presentationml.presentation.main+xml"/>
  <Override PartName="/ppt/theme/theme6.xml" ContentType="application/vnd.openxmlformats-officedocument.theme+xml"/>
  <Override PartName="/ppt/theme/theme14.xml" ContentType="application/vnd.openxmlformats-officedocument.theme+xml"/>
  <Override PartName="/ppt/theme/theme5.xml" ContentType="application/vnd.openxmlformats-officedocument.theme+xml"/>
  <Override PartName="/ppt/theme/theme13.xml" ContentType="application/vnd.openxmlformats-officedocument.theme+xml"/>
  <Override PartName="/ppt/theme/theme4.xml" ContentType="application/vnd.openxmlformats-officedocument.theme+xml"/>
  <Override PartName="/ppt/theme/theme12.xml" ContentType="application/vnd.openxmlformats-officedocument.theme+xml"/>
  <Override PartName="/ppt/theme/theme3.xml" ContentType="application/vnd.openxmlformats-officedocument.theme+xml"/>
  <Override PartName="/ppt/theme/theme11.xml" ContentType="application/vnd.openxmlformats-officedocument.theme+xml"/>
  <Override PartName="/ppt/theme/theme8.xml" ContentType="application/vnd.openxmlformats-officedocument.theme+xml"/>
  <Override PartName="/ppt/theme/theme1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2.xml" ContentType="application/vnd.openxmlformats-officedocument.theme+xml"/>
  <Override PartName="/ppt/theme/theme7.xml" ContentType="application/vnd.openxmlformats-officedocument.theme+xml"/>
  <Override PartName="/ppt/notesSlides/_rels/notesSlide10.xml.rels" ContentType="application/vnd.openxmlformats-package.relationships+xml"/>
  <Override PartName="/ppt/notesSlides/_rels/notesSlide9.xml.rels" ContentType="application/vnd.openxmlformats-package.relationships+xml"/>
  <Override PartName="/ppt/notesSlides/_rels/notesSlide13.xml.rels" ContentType="application/vnd.openxmlformats-package.relationships+xml"/>
  <Override PartName="/ppt/notesSlides/notesSlide10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9.xml" ContentType="application/vnd.openxmlformats-officedocument.presentationml.notesSlide+xml"/>
  <Override PartName="/ppt/slides/_rels/slide17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3.xml.rels" ContentType="application/vnd.openxmlformats-package.relationships+xml"/>
  <Override PartName="/ppt/slides/_rels/slide20.xml.rels" ContentType="application/vnd.openxmlformats-package.relationships+xml"/>
  <Override PartName="/ppt/slides/_rels/slide19.xml.rels" ContentType="application/vnd.openxmlformats-package.relationships+xml"/>
  <Override PartName="/ppt/slides/_rels/slide12.xml.rels" ContentType="application/vnd.openxmlformats-package.relationships+xml"/>
  <Override PartName="/ppt/slides/_rels/slide18.xml.rels" ContentType="application/vnd.openxmlformats-package.relationships+xml"/>
  <Override PartName="/ppt/slides/_rels/slide16.xml.rels" ContentType="application/vnd.openxmlformats-package.relationships+xml"/>
  <Override PartName="/ppt/slides/_rels/slide15.xml.rels" ContentType="application/vnd.openxmlformats-package.relationships+xml"/>
  <Override PartName="/ppt/slides/_rels/slide14.xml.rels" ContentType="application/vnd.openxmlformats-package.relationships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1.xml.rels" ContentType="application/vnd.openxmlformats-package.relationships+xml"/>
  <Override PartName="/ppt/slides/_rels/slide3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2.xml.rels" ContentType="application/vnd.openxmlformats-package.relationships+xml"/>
  <Override PartName="/ppt/slides/_rels/slide6.xml.rels" ContentType="application/vnd.openxmlformats-package.relationships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5.xml" ContentType="application/vnd.openxmlformats-officedocument.presentationml.slide+xml"/>
  <Override PartName="/ppt/slides/slide18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s/slide17.xml" ContentType="application/vnd.openxmlformats-officedocument.presentationml.slide+xml"/>
  <Override PartName="/ppt/slides/slide4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16.xml" ContentType="application/vnd.openxmlformats-officedocument.presentationml.slide+xml"/>
  <Override PartName="/ppt/slides/slide1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  <p:sldMasterId id="2147483654" r:id="rId5"/>
    <p:sldMasterId id="2147483656" r:id="rId6"/>
    <p:sldMasterId id="2147483658" r:id="rId7"/>
    <p:sldMasterId id="2147483660" r:id="rId8"/>
    <p:sldMasterId id="2147483662" r:id="rId9"/>
    <p:sldMasterId id="2147483664" r:id="rId10"/>
    <p:sldMasterId id="2147483666" r:id="rId11"/>
    <p:sldMasterId id="2147483668" r:id="rId12"/>
    <p:sldMasterId id="2147483670" r:id="rId13"/>
    <p:sldMasterId id="2147483672" r:id="rId14"/>
  </p:sldMasterIdLst>
  <p:notesMasterIdLst>
    <p:notesMasterId r:id="rId15"/>
  </p:notesMasterIdLst>
  <p:sldIdLst>
    <p:sldId id="256" r:id="rId16"/>
    <p:sldId id="257" r:id="rId17"/>
    <p:sldId id="258" r:id="rId18"/>
    <p:sldId id="259" r:id="rId19"/>
    <p:sldId id="260" r:id="rId20"/>
    <p:sldId id="261" r:id="rId21"/>
    <p:sldId id="262" r:id="rId22"/>
    <p:sldId id="263" r:id="rId23"/>
    <p:sldId id="264" r:id="rId24"/>
    <p:sldId id="265" r:id="rId25"/>
    <p:sldId id="266" r:id="rId26"/>
    <p:sldId id="267" r:id="rId27"/>
    <p:sldId id="268" r:id="rId28"/>
    <p:sldId id="269" r:id="rId29"/>
    <p:sldId id="270" r:id="rId30"/>
    <p:sldId id="271" r:id="rId31"/>
    <p:sldId id="272" r:id="rId32"/>
    <p:sldId id="273" r:id="rId33"/>
    <p:sldId id="274" r:id="rId34"/>
    <p:sldId id="275" r:id="rId35"/>
  </p:sldIdLst>
  <p:sldSz cx="9144000" cy="68580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Master" Target="slideMasters/slideMaster12.xml"/><Relationship Id="rId14" Type="http://schemas.openxmlformats.org/officeDocument/2006/relationships/slideMaster" Target="slideMasters/slideMaster13.xml"/><Relationship Id="rId15" Type="http://schemas.openxmlformats.org/officeDocument/2006/relationships/notesMaster" Target="notesMasters/notesMaster1.xml"/><Relationship Id="rId16" Type="http://schemas.openxmlformats.org/officeDocument/2006/relationships/slide" Target="slides/slide1.xml"/><Relationship Id="rId17" Type="http://schemas.openxmlformats.org/officeDocument/2006/relationships/slide" Target="slides/slide2.xml"/><Relationship Id="rId18" Type="http://schemas.openxmlformats.org/officeDocument/2006/relationships/slide" Target="slides/slide3.xml"/><Relationship Id="rId19" Type="http://schemas.openxmlformats.org/officeDocument/2006/relationships/slide" Target="slides/slide4.xml"/><Relationship Id="rId20" Type="http://schemas.openxmlformats.org/officeDocument/2006/relationships/slide" Target="slides/slide5.xml"/><Relationship Id="rId21" Type="http://schemas.openxmlformats.org/officeDocument/2006/relationships/slide" Target="slides/slide6.xml"/><Relationship Id="rId22" Type="http://schemas.openxmlformats.org/officeDocument/2006/relationships/slide" Target="slides/slide7.xml"/><Relationship Id="rId23" Type="http://schemas.openxmlformats.org/officeDocument/2006/relationships/slide" Target="slides/slide8.xml"/><Relationship Id="rId24" Type="http://schemas.openxmlformats.org/officeDocument/2006/relationships/slide" Target="slides/slide9.xml"/><Relationship Id="rId25" Type="http://schemas.openxmlformats.org/officeDocument/2006/relationships/slide" Target="slides/slide10.xml"/><Relationship Id="rId26" Type="http://schemas.openxmlformats.org/officeDocument/2006/relationships/slide" Target="slides/slide11.xml"/><Relationship Id="rId27" Type="http://schemas.openxmlformats.org/officeDocument/2006/relationships/slide" Target="slides/slide12.xml"/><Relationship Id="rId28" Type="http://schemas.openxmlformats.org/officeDocument/2006/relationships/slide" Target="slides/slide13.xml"/><Relationship Id="rId29" Type="http://schemas.openxmlformats.org/officeDocument/2006/relationships/slide" Target="slides/slide14.xml"/><Relationship Id="rId30" Type="http://schemas.openxmlformats.org/officeDocument/2006/relationships/slide" Target="slides/slide15.xml"/><Relationship Id="rId31" Type="http://schemas.openxmlformats.org/officeDocument/2006/relationships/slide" Target="slides/slide16.xml"/><Relationship Id="rId32" Type="http://schemas.openxmlformats.org/officeDocument/2006/relationships/slide" Target="slides/slide17.xml"/><Relationship Id="rId33" Type="http://schemas.openxmlformats.org/officeDocument/2006/relationships/slide" Target="slides/slide18.xml"/><Relationship Id="rId34" Type="http://schemas.openxmlformats.org/officeDocument/2006/relationships/slide" Target="slides/slide19.xml"/><Relationship Id="rId35" Type="http://schemas.openxmlformats.org/officeDocument/2006/relationships/slide" Target="slides/slide20.xml"/><Relationship Id="rId36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14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sldImg"/>
          </p:nvPr>
        </p:nvSpPr>
        <p:spPr>
          <a:xfrm>
            <a:off x="0" y="81252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Для перемещения страницы щёлкните мышью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Для правки формата примечаний щёлкните мышью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&lt;верхний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dt" idx="37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ftr" idx="38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9" name="PlaceHolder 6"/>
          <p:cNvSpPr>
            <a:spLocks noGrp="1"/>
          </p:cNvSpPr>
          <p:nvPr>
            <p:ph type="sldNum" idx="39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26A579C6-AE7D-4117-9005-1839B32A16A9}" type="slidenum"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PlaceHolder 1"/>
          <p:cNvSpPr>
            <a:spLocks noGrp="1"/>
          </p:cNvSpPr>
          <p:nvPr>
            <p:ph type="sldImg"/>
          </p:nvPr>
        </p:nvSpPr>
        <p:spPr>
          <a:xfrm>
            <a:off x="1371600" y="1143000"/>
            <a:ext cx="4112280" cy="3083760"/>
          </a:xfrm>
          <a:prstGeom prst="rect">
            <a:avLst/>
          </a:prstGeom>
          <a:ln w="0">
            <a:noFill/>
          </a:ln>
        </p:spPr>
      </p:sp>
      <p:sp>
        <p:nvSpPr>
          <p:cNvPr id="23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3880" cy="3597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fontScale="75000" lnSpcReduction="10000"/>
          </a:bodyPr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Для решения демографических проблем правительством РФ в 2019 году принят национальный проект «Демография», основная цель которого – добиться естественного прироста численности населения и увеличить продолжительность жизни. Уже принят большой «демографический пакет», который, прежде всего, направлен на поддержку рождаемости.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В России ситуация с демографией не самая лучшая: 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в 2020 году на территории нашей страны родилось 1 млн 435,8 тысяч детей, а умерло 2 млн 124,5 тысяч человек. 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200" spc="-1" strike="noStrike">
                <a:solidFill>
                  <a:schemeClr val="dk1"/>
                </a:solidFill>
                <a:latin typeface="+mn-lt"/>
                <a:ea typeface="+mn-ea"/>
              </a:rPr>
              <a:t>С целью повышения показателей рождаемости, российское государство предприняло ряд эффективных мер в виде введения материнского капитала, предоставления различных льгот многодетным семьям, создания условий для профессионального обучения женщин. Особое место также уделяется развитию системы дошкольных образовательных учреждений и иных организаций, предоставляющих услуги в области присмотра и ухода за детьми и обеспечение их доступности; поддержке молодых и многодетных семей; профилактике абортов; поддержке ответственного отцовства. 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8" name="PlaceHolder 3"/>
          <p:cNvSpPr>
            <a:spLocks noGrp="1"/>
          </p:cNvSpPr>
          <p:nvPr>
            <p:ph type="sldNum" idx="41"/>
          </p:nvPr>
        </p:nvSpPr>
        <p:spPr>
          <a:xfrm>
            <a:off x="3884760" y="8685360"/>
            <a:ext cx="2969280" cy="456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chemeClr val="dk1"/>
                </a:solidFill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6CED4ECB-1A1E-4F89-B7CA-062ED0B3BF5D}" type="slidenum">
              <a:rPr b="0" lang="ru-RU" sz="1200" spc="-1" strike="noStrike">
                <a:solidFill>
                  <a:schemeClr val="dk1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PlaceHolder 1"/>
          <p:cNvSpPr>
            <a:spLocks noGrp="1"/>
          </p:cNvSpPr>
          <p:nvPr>
            <p:ph type="sldImg"/>
          </p:nvPr>
        </p:nvSpPr>
        <p:spPr>
          <a:xfrm>
            <a:off x="1371600" y="1143000"/>
            <a:ext cx="4112280" cy="3083760"/>
          </a:xfrm>
          <a:prstGeom prst="rect">
            <a:avLst/>
          </a:prstGeom>
          <a:ln w="0">
            <a:noFill/>
          </a:ln>
        </p:spPr>
      </p:sp>
      <p:sp>
        <p:nvSpPr>
          <p:cNvPr id="24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3880" cy="3597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200" spc="-1" strike="noStrike">
                <a:solidFill>
                  <a:srgbClr val="000000"/>
                </a:solidFill>
                <a:latin typeface="+mn-lt"/>
              </a:rPr>
              <a:t>В настоящее время система непрерывного мониторинга здоровья несовершеннолетних включает: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marL="171360" indent="-17136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ru-RU" sz="1200" spc="-1" strike="noStrike">
                <a:solidFill>
                  <a:schemeClr val="dk1"/>
                </a:solidFill>
                <a:latin typeface="+mn-lt"/>
                <a:ea typeface="+mn-ea"/>
              </a:rPr>
              <a:t>комплексную перинатальную (дородовую) диагностику нарушений развития ребенка;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marL="171360" indent="-17136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ru-RU" sz="1200" spc="-1" strike="noStrike">
                <a:solidFill>
                  <a:schemeClr val="dk1"/>
                </a:solidFill>
                <a:latin typeface="+mn-lt"/>
                <a:ea typeface="+mn-ea"/>
              </a:rPr>
              <a:t>неонатальный скрининг – исследование, проводимое в первые дни жизни ребенка, которое является самым эффективным способов выявления наследственных заболеваний и выявление нарушения слуха (аудиологический скрининг)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marL="171360" indent="-17136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ru-RU" sz="1200" spc="-1" strike="noStrike">
                <a:solidFill>
                  <a:schemeClr val="dk1"/>
                </a:solidFill>
                <a:latin typeface="+mn-lt"/>
                <a:ea typeface="+mn-ea"/>
              </a:rPr>
              <a:t>профилактические медицинские осмотры детей в возрасте от 3 до 17 лет включительно с углубленным обследованием в критические возрастные периоды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marL="171360" indent="-17136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ru-RU" sz="1200" spc="-1" strike="noStrike">
                <a:solidFill>
                  <a:schemeClr val="dk1"/>
                </a:solidFill>
                <a:latin typeface="+mn-lt"/>
                <a:ea typeface="+mn-ea"/>
              </a:rPr>
              <a:t>ежегодную диспансеризацию детей-сирот и детей, оставшихся без попечения родителей.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200" spc="-1" strike="noStrike">
                <a:solidFill>
                  <a:schemeClr val="dk1"/>
                </a:solidFill>
                <a:latin typeface="+mn-lt"/>
                <a:ea typeface="+mn-ea"/>
              </a:rPr>
              <a:t>С 2013 г. в стране организовано широкомасштабное проведение профилактических медицинских осмотров несовершеннолетних. 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1" name="PlaceHolder 3"/>
          <p:cNvSpPr>
            <a:spLocks noGrp="1"/>
          </p:cNvSpPr>
          <p:nvPr>
            <p:ph type="sldNum" idx="42"/>
          </p:nvPr>
        </p:nvSpPr>
        <p:spPr>
          <a:xfrm>
            <a:off x="3884760" y="8685360"/>
            <a:ext cx="2969280" cy="456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chemeClr val="dk1"/>
                </a:solidFill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7692E9FC-4635-43DC-8A0A-FA6D7F97FA37}" type="slidenum">
              <a:rPr b="0" lang="ru-RU" sz="1200" spc="-1" strike="noStrike">
                <a:solidFill>
                  <a:schemeClr val="dk1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PlaceHolder 1"/>
          <p:cNvSpPr>
            <a:spLocks noGrp="1"/>
          </p:cNvSpPr>
          <p:nvPr>
            <p:ph type="sldImg"/>
          </p:nvPr>
        </p:nvSpPr>
        <p:spPr>
          <a:xfrm>
            <a:off x="1371600" y="1143000"/>
            <a:ext cx="4112280" cy="3083760"/>
          </a:xfrm>
          <a:prstGeom prst="rect">
            <a:avLst/>
          </a:prstGeom>
          <a:ln w="0">
            <a:noFill/>
          </a:ln>
        </p:spPr>
      </p:sp>
      <p:sp>
        <p:nvSpPr>
          <p:cNvPr id="23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3880" cy="3597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fontScale="87222" lnSpcReduction="10000"/>
          </a:bodyPr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200" spc="-1" strike="noStrike">
                <a:solidFill>
                  <a:schemeClr val="dk1"/>
                </a:solidFill>
                <a:latin typeface="+mn-lt"/>
                <a:ea typeface="+mn-ea"/>
              </a:rPr>
              <a:t>По данным Росстата в 2018 году было зафиксировано 567,1 тысячи официальных «выкидышей». Это значительное снижение по сравнению с 2000 годом, когда уровень абортов, зафиксированных в РФ, составлял 2138,8 тысячи.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200" spc="-1" strike="noStrike">
                <a:solidFill>
                  <a:schemeClr val="dk1"/>
                </a:solidFill>
                <a:latin typeface="+mn-lt"/>
                <a:ea typeface="+mn-ea"/>
              </a:rPr>
              <a:t>В сборнике Росстата рассматривается общая статистика прерывания беременности в РСФСР и далее в России с 1990 по 2018 год. Можно заметить, что процент учтённых абортов в России чётко снижается. В 1990 году беременность была прервана у 4103,4 тысяч женщин в государственных и частных медицинских учреждениях. Это показывает, что численность «выкидышей» снизилась более чем в 7 раз.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200" spc="-1" strike="noStrike">
                <a:solidFill>
                  <a:schemeClr val="dk1"/>
                </a:solidFill>
                <a:latin typeface="+mn-lt"/>
                <a:ea typeface="+mn-ea"/>
              </a:rPr>
              <a:t> </a:t>
            </a:r>
            <a:r>
              <a:rPr b="0" lang="ru-RU" sz="1200" spc="-1" strike="noStrike">
                <a:solidFill>
                  <a:schemeClr val="dk1"/>
                </a:solidFill>
                <a:latin typeface="+mn-lt"/>
                <a:ea typeface="+mn-ea"/>
              </a:rPr>
              <a:t>Прогноз и влияние на демографию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200" spc="-1" strike="noStrike">
                <a:solidFill>
                  <a:schemeClr val="dk1"/>
                </a:solidFill>
                <a:latin typeface="+mn-lt"/>
                <a:ea typeface="+mn-ea"/>
              </a:rPr>
              <a:t>Исследователи утверждают, что фактор проведения операций по прерыванию беременности в России не меняет общей демографической ситуации в стране. Сравнивая, сколько проводится абортов в год в России и сколько детей рождается на свет можно обнаружить, что тенденция стоит на месте в течение нескольких десятков лет. В том же самом 2018 году на 100 родившихся малышей приходилось 46 «выкидышей». Такой же результат был отмечен и в 2017 году. Если заглянуть в прошлое более глубоко, чтобы посмотреть, например, сколько абортов обратившимся женщинам в России было в 1925 году, цифры изменятся не намного (43 случая избавления от детей на 100 рождений). 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200" spc="-1" strike="noStrike">
                <a:solidFill>
                  <a:schemeClr val="dk1"/>
                </a:solidFill>
                <a:latin typeface="+mn-lt"/>
                <a:ea typeface="+mn-ea"/>
              </a:rPr>
              <a:t>Есть определённые наработки со стороны правительства и министерства здравоохранения страны по дальнейшему снижению количества абортов. Сюда, в частности, входит возведение перинатальных центров, программа оказания помощи молодым семьям.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5" name="PlaceHolder 3"/>
          <p:cNvSpPr>
            <a:spLocks noGrp="1"/>
          </p:cNvSpPr>
          <p:nvPr>
            <p:ph type="sldNum" idx="40"/>
          </p:nvPr>
        </p:nvSpPr>
        <p:spPr>
          <a:xfrm>
            <a:off x="3884760" y="8685360"/>
            <a:ext cx="2969280" cy="456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chemeClr val="dk1"/>
                </a:solidFill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39F45A92-E9E2-4241-92FD-C91A3737D434}" type="slidenum">
              <a:rPr b="0" lang="ru-RU" sz="1200" spc="-1" strike="noStrike">
                <a:solidFill>
                  <a:schemeClr val="dk1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4360" cy="1323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28560" y="1825560"/>
            <a:ext cx="7884360" cy="4348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68E016CF-5628-4329-8786-FCD118CB1137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6"/>
          </p:nvPr>
        </p:nvSpPr>
        <p:spPr/>
        <p:txBody>
          <a:bodyPr/>
          <a:p>
            <a:fld id="{66CFB655-6586-47C9-A819-C4F5B6411287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9"/>
          </p:nvPr>
        </p:nvSpPr>
        <p:spPr/>
        <p:txBody>
          <a:bodyPr/>
          <a:p>
            <a:fld id="{DADD070C-77E5-48CE-9FA8-0DC57C141B63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0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2"/>
          </p:nvPr>
        </p:nvSpPr>
        <p:spPr/>
        <p:txBody>
          <a:bodyPr/>
          <a:p>
            <a:fld id="{F60B9BE1-CEA0-4E55-9600-BA9F58F3D90C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Обычный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5"/>
          </p:nvPr>
        </p:nvSpPr>
        <p:spPr/>
        <p:txBody>
          <a:bodyPr/>
          <a:p>
            <a:fld id="{B2D70645-D9FF-4D84-A24D-B5318F515C58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AFC67225-E735-4DF5-9A92-B4A9CAE27791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B1495F9C-6776-49B0-B963-1B27AA6F7D2A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Обыч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4360" cy="1323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628560" y="1825560"/>
            <a:ext cx="7884360" cy="4348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BFA0119B-1498-40F9-A6CB-7FD577F816FA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A0FF67C6-EF2E-458F-B81A-A5B3905128FF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4360" cy="1323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628560" y="1825560"/>
            <a:ext cx="3847320" cy="4348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4668480" y="1825560"/>
            <a:ext cx="3847320" cy="4348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7"/>
          </p:nvPr>
        </p:nvSpPr>
        <p:spPr/>
        <p:txBody>
          <a:bodyPr/>
          <a:p>
            <a:fld id="{54A89BFD-CB5A-458E-9B05-15E95701FB80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8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0"/>
          </p:nvPr>
        </p:nvSpPr>
        <p:spPr/>
        <p:txBody>
          <a:bodyPr/>
          <a:p>
            <a:fld id="{0B756BA0-8D1E-4357-A233-2DD2EC2FC083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4360" cy="1323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3"/>
          </p:nvPr>
        </p:nvSpPr>
        <p:spPr/>
        <p:txBody>
          <a:bodyPr/>
          <a:p>
            <a:fld id="{852744B7-F3C6-4A9E-BBF0-5324025938E1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2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slideLayout" Target="../slideLayouts/slideLayout10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slideLayout" Target="../slideLayouts/slideLayout11.xml"/>
</Relationships>
</file>

<file path=ppt/slideMasters/_rels/slideMaster12.xml.rels><?xml version="1.0" encoding="UTF-8"?>
<Relationships xmlns="http://schemas.openxmlformats.org/package/2006/relationships"><Relationship Id="rId1" Type="http://schemas.openxmlformats.org/officeDocument/2006/relationships/theme" Target="../theme/theme12.xml"/><Relationship Id="rId2" Type="http://schemas.openxmlformats.org/officeDocument/2006/relationships/slideLayout" Target="../slideLayouts/slideLayout12.xml"/>
</Relationships>
</file>

<file path=ppt/slideMasters/_rels/slideMaster13.xml.rels><?xml version="1.0" encoding="UTF-8"?>
<Relationships xmlns="http://schemas.openxmlformats.org/package/2006/relationships"><Relationship Id="rId1" Type="http://schemas.openxmlformats.org/officeDocument/2006/relationships/theme" Target="../theme/theme13.xml"/><Relationship Id="rId2" Type="http://schemas.openxmlformats.org/officeDocument/2006/relationships/slideLayout" Target="../slideLayouts/slideLayout13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2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3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4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5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7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8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slideLayout" Target="../slideLayouts/slideLayout9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6">
            <a:lumMod val="20000"/>
            <a:lumOff val="80000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Picture 2" descr="E:\002-KIMS BUSINESS\007-02-Googleslidesppt\02-GSppt-Contents-Kim\20170215\03-abs\item03-png.png"/>
          <p:cNvPicPr/>
          <p:nvPr/>
        </p:nvPicPr>
        <p:blipFill>
          <a:blip r:embed="rId2"/>
          <a:stretch/>
        </p:blipFill>
        <p:spPr>
          <a:xfrm>
            <a:off x="0" y="0"/>
            <a:ext cx="3279240" cy="3128760"/>
          </a:xfrm>
          <a:prstGeom prst="rect">
            <a:avLst/>
          </a:prstGeom>
          <a:ln w="0">
            <a:noFill/>
          </a:ln>
        </p:spPr>
      </p:pic>
      <p:pic>
        <p:nvPicPr>
          <p:cNvPr id="1" name="Picture 3" descr="E:\002-KIMS BUSINESS\007-02-Googleslidesppt\02-GSppt-Contents-Kim\20170215\03-abs\item02-png.png"/>
          <p:cNvPicPr/>
          <p:nvPr/>
        </p:nvPicPr>
        <p:blipFill>
          <a:blip r:embed="rId3"/>
          <a:stretch/>
        </p:blipFill>
        <p:spPr>
          <a:xfrm>
            <a:off x="6760800" y="4286160"/>
            <a:ext cx="2380680" cy="2569320"/>
          </a:xfrm>
          <a:prstGeom prst="rect">
            <a:avLst/>
          </a:prstGeom>
          <a:ln w="0"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4360" cy="1323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>
          <a:xfrm>
            <a:off x="3029040" y="6356520"/>
            <a:ext cx="3083760" cy="3625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 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>
          <a:xfrm>
            <a:off x="6458040" y="6356520"/>
            <a:ext cx="2054880" cy="3625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ru-RU" sz="9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9E1678D4-ABB4-4F0F-A5AC-76BEEF1C4242}" type="slidenum">
              <a:rPr b="0" lang="ru-RU" sz="9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19</a:t>
            </a:fld>
            <a:endParaRPr b="0" lang="ru-RU" sz="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>
          <a:xfrm>
            <a:off x="628560" y="6356520"/>
            <a:ext cx="2054880" cy="3625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 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6">
            <a:lumMod val="20000"/>
            <a:lumOff val="80000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ftr" idx="25"/>
          </p:nvPr>
        </p:nvSpPr>
        <p:spPr>
          <a:xfrm>
            <a:off x="3029040" y="6356520"/>
            <a:ext cx="3083760" cy="3625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sldNum" idx="26"/>
          </p:nvPr>
        </p:nvSpPr>
        <p:spPr>
          <a:xfrm>
            <a:off x="6458040" y="6356520"/>
            <a:ext cx="2054880" cy="3625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ru-RU" sz="9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BE736974-1572-4BFA-A1E5-C7F3FE04149D}" type="slidenum">
              <a:rPr b="0" lang="ru-RU" sz="9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&lt;номер&gt;</a:t>
            </a:fld>
            <a:endParaRPr b="0" lang="ru-RU" sz="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 type="dt" idx="27"/>
          </p:nvPr>
        </p:nvSpPr>
        <p:spPr>
          <a:xfrm>
            <a:off x="628560" y="6356520"/>
            <a:ext cx="2054880" cy="3625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8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7" r:id="rId2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6">
            <a:lumMod val="20000"/>
            <a:lumOff val="80000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ftr" idx="28"/>
          </p:nvPr>
        </p:nvSpPr>
        <p:spPr>
          <a:xfrm>
            <a:off x="3029040" y="6356520"/>
            <a:ext cx="3083760" cy="3625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sldNum" idx="29"/>
          </p:nvPr>
        </p:nvSpPr>
        <p:spPr>
          <a:xfrm>
            <a:off x="6458040" y="6356520"/>
            <a:ext cx="2054880" cy="3625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ru-RU" sz="9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78CC9A47-C615-40CD-97CB-412E29F35B9E}" type="slidenum">
              <a:rPr b="0" lang="ru-RU" sz="9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&lt;номер&gt;</a:t>
            </a:fld>
            <a:endParaRPr b="0" lang="ru-RU" sz="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dt" idx="30"/>
          </p:nvPr>
        </p:nvSpPr>
        <p:spPr>
          <a:xfrm>
            <a:off x="628560" y="6356520"/>
            <a:ext cx="2054880" cy="3625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9" r:id="rId2"/>
  </p:sldLayoutIdLst>
</p:sldMaster>
</file>

<file path=ppt/slideMasters/slideMaster1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6">
            <a:lumMod val="20000"/>
            <a:lumOff val="80000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ftr" idx="31"/>
          </p:nvPr>
        </p:nvSpPr>
        <p:spPr>
          <a:xfrm>
            <a:off x="3029040" y="6356520"/>
            <a:ext cx="3083760" cy="3625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sldNum" idx="32"/>
          </p:nvPr>
        </p:nvSpPr>
        <p:spPr>
          <a:xfrm>
            <a:off x="6458040" y="6356520"/>
            <a:ext cx="2054880" cy="3625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ru-RU" sz="9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22234892-D1FD-4412-9793-A6831BF63947}" type="slidenum">
              <a:rPr b="0" lang="ru-RU" sz="9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&lt;номер&gt;</a:t>
            </a:fld>
            <a:endParaRPr b="0" lang="ru-RU" sz="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dt" idx="33"/>
          </p:nvPr>
        </p:nvSpPr>
        <p:spPr>
          <a:xfrm>
            <a:off x="628560" y="6356520"/>
            <a:ext cx="2054880" cy="3625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1" r:id="rId2"/>
  </p:sldLayoutIdLst>
</p:sldMaster>
</file>

<file path=ppt/slideMasters/slideMaster1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6" hidden="1"/>
          <p:cNvSpPr/>
          <p:nvPr/>
        </p:nvSpPr>
        <p:spPr>
          <a:xfrm>
            <a:off x="0" y="6400800"/>
            <a:ext cx="9142920" cy="4561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7" name="Rectangle 8" hidden="1"/>
          <p:cNvSpPr/>
          <p:nvPr/>
        </p:nvSpPr>
        <p:spPr>
          <a:xfrm>
            <a:off x="0" y="6334200"/>
            <a:ext cx="9142920" cy="65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21600" bIns="2160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cxnSp>
        <p:nvCxnSpPr>
          <p:cNvPr id="58" name="Straight Connector 9"/>
          <p:cNvCxnSpPr/>
          <p:nvPr/>
        </p:nvCxnSpPr>
        <p:spPr>
          <a:xfrm>
            <a:off x="1193400" y="1737720"/>
            <a:ext cx="9968040" cy="1080"/>
          </a:xfrm>
          <a:prstGeom prst="straightConnector1">
            <a:avLst/>
          </a:prstGeom>
          <a:ln w="6350">
            <a:solidFill>
              <a:srgbClr val="808080"/>
            </a:solidFill>
            <a:round/>
          </a:ln>
        </p:spPr>
      </p:cxnSp>
      <p:sp>
        <p:nvSpPr>
          <p:cNvPr id="59" name="Rectangle 4"/>
          <p:cNvSpPr/>
          <p:nvPr/>
        </p:nvSpPr>
        <p:spPr>
          <a:xfrm>
            <a:off x="2160" y="6400800"/>
            <a:ext cx="9140400" cy="4561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0" name="Rectangle 5"/>
          <p:cNvSpPr/>
          <p:nvPr/>
        </p:nvSpPr>
        <p:spPr>
          <a:xfrm>
            <a:off x="360" y="6334200"/>
            <a:ext cx="9140400" cy="6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19080" bIns="1908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1" name="PlaceHolder 1"/>
          <p:cNvSpPr>
            <a:spLocks noGrp="1"/>
          </p:cNvSpPr>
          <p:nvPr>
            <p:ph type="ftr" idx="34"/>
          </p:nvPr>
        </p:nvSpPr>
        <p:spPr>
          <a:xfrm>
            <a:off x="2764440" y="6459840"/>
            <a:ext cx="3616200" cy="36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sldNum" idx="35"/>
          </p:nvPr>
        </p:nvSpPr>
        <p:spPr>
          <a:xfrm>
            <a:off x="7425000" y="6459840"/>
            <a:ext cx="983160" cy="36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ru-RU" sz="1050" spc="-1" strike="noStrike">
                <a:solidFill>
                  <a:srgbClr val="ffffff"/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BA8A339F-7D79-4F2F-A43F-A63B8C5FB89C}" type="slidenum">
              <a:rPr b="0" lang="ru-RU" sz="1050" spc="-1" strike="noStrike">
                <a:solidFill>
                  <a:srgbClr val="ffffff"/>
                </a:solidFill>
                <a:latin typeface="Calibri"/>
              </a:rPr>
              <a:t>&lt;номер&gt;</a:t>
            </a:fld>
            <a:endParaRPr b="0" lang="ru-RU" sz="105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dt" idx="36"/>
          </p:nvPr>
        </p:nvSpPr>
        <p:spPr>
          <a:xfrm>
            <a:off x="822600" y="6459840"/>
            <a:ext cx="1852920" cy="36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3" r:id="rId2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6">
            <a:lumMod val="20000"/>
            <a:lumOff val="80000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ftr" idx="4"/>
          </p:nvPr>
        </p:nvSpPr>
        <p:spPr>
          <a:xfrm>
            <a:off x="3029040" y="6356520"/>
            <a:ext cx="3083760" cy="3625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sldNum" idx="5"/>
          </p:nvPr>
        </p:nvSpPr>
        <p:spPr>
          <a:xfrm>
            <a:off x="6458040" y="6356520"/>
            <a:ext cx="2054880" cy="3625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ru-RU" sz="9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7D3C0FC8-0054-417C-916F-8EF633CAFA2D}" type="slidenum">
              <a:rPr b="0" lang="ru-RU" sz="9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&lt;номер&gt;</a:t>
            </a:fld>
            <a:endParaRPr b="0" lang="ru-RU" sz="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 type="dt" idx="6"/>
          </p:nvPr>
        </p:nvSpPr>
        <p:spPr>
          <a:xfrm>
            <a:off x="628560" y="6356520"/>
            <a:ext cx="2054880" cy="3625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1" r:id="rId2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6">
            <a:lumMod val="20000"/>
            <a:lumOff val="80000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ftr" idx="7"/>
          </p:nvPr>
        </p:nvSpPr>
        <p:spPr>
          <a:xfrm>
            <a:off x="3029040" y="6356520"/>
            <a:ext cx="3083760" cy="3625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sldNum" idx="8"/>
          </p:nvPr>
        </p:nvSpPr>
        <p:spPr>
          <a:xfrm>
            <a:off x="6458040" y="6356520"/>
            <a:ext cx="2054880" cy="3625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ru-RU" sz="9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F2CFAB9B-279A-48CF-BCDE-4BDA44CC3CE2}" type="slidenum">
              <a:rPr b="0" lang="ru-RU" sz="9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&lt;номер&gt;</a:t>
            </a:fld>
            <a:endParaRPr b="0" lang="ru-RU" sz="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dt" idx="9"/>
          </p:nvPr>
        </p:nvSpPr>
        <p:spPr>
          <a:xfrm>
            <a:off x="628560" y="6356520"/>
            <a:ext cx="2054880" cy="3625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3" r:id="rId2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6">
            <a:lumMod val="20000"/>
            <a:lumOff val="80000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5" r:id="rId2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6">
            <a:lumMod val="20000"/>
            <a:lumOff val="80000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E:\002-KIMS BUSINESS\007-02-Googleslidesppt\02-GSppt-Contents-Kim\20170215\03-abs\item03-png.png"/>
          <p:cNvPicPr/>
          <p:nvPr/>
        </p:nvPicPr>
        <p:blipFill>
          <a:blip r:embed="rId2"/>
          <a:stretch/>
        </p:blipFill>
        <p:spPr>
          <a:xfrm flipH="1">
            <a:off x="7355520" y="0"/>
            <a:ext cx="1788480" cy="1706760"/>
          </a:xfrm>
          <a:prstGeom prst="rect">
            <a:avLst/>
          </a:prstGeom>
          <a:ln w="0">
            <a:noFill/>
          </a:ln>
        </p:spPr>
      </p:pic>
      <p:pic>
        <p:nvPicPr>
          <p:cNvPr id="17" name="Picture 3" descr="E:\002-KIMS BUSINESS\007-02-Googleslidesppt\02-GSppt-Contents-Kim\20170215\03-abs\item02-png.png"/>
          <p:cNvPicPr/>
          <p:nvPr/>
        </p:nvPicPr>
        <p:blipFill>
          <a:blip r:embed="rId3"/>
          <a:stretch/>
        </p:blipFill>
        <p:spPr>
          <a:xfrm flipH="1">
            <a:off x="2520" y="4717440"/>
            <a:ext cx="1981440" cy="2138040"/>
          </a:xfrm>
          <a:prstGeom prst="rect">
            <a:avLst/>
          </a:prstGeom>
          <a:ln w="0">
            <a:noFill/>
          </a:ln>
        </p:spPr>
      </p:pic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4360" cy="1323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7884360" cy="4348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ftr" idx="10"/>
          </p:nvPr>
        </p:nvSpPr>
        <p:spPr>
          <a:xfrm>
            <a:off x="3029040" y="6356520"/>
            <a:ext cx="3083760" cy="3625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sldNum" idx="11"/>
          </p:nvPr>
        </p:nvSpPr>
        <p:spPr>
          <a:xfrm>
            <a:off x="6458040" y="6356520"/>
            <a:ext cx="2054880" cy="3625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ru-RU" sz="9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A40CF20F-8DD6-4960-B417-3FED2B66B06C}" type="slidenum">
              <a:rPr b="0" lang="ru-RU" sz="9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&lt;номер&gt;</a:t>
            </a:fld>
            <a:endParaRPr b="0" lang="ru-RU" sz="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2" name="PlaceHolder 5"/>
          <p:cNvSpPr>
            <a:spLocks noGrp="1"/>
          </p:cNvSpPr>
          <p:nvPr>
            <p:ph type="dt" idx="12"/>
          </p:nvPr>
        </p:nvSpPr>
        <p:spPr>
          <a:xfrm>
            <a:off x="628560" y="6356520"/>
            <a:ext cx="2054880" cy="3625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7" r:id="rId4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6">
            <a:lumMod val="20000"/>
            <a:lumOff val="80000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ftr" idx="13"/>
          </p:nvPr>
        </p:nvSpPr>
        <p:spPr>
          <a:xfrm>
            <a:off x="3029040" y="6356520"/>
            <a:ext cx="3083760" cy="3625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sldNum" idx="14"/>
          </p:nvPr>
        </p:nvSpPr>
        <p:spPr>
          <a:xfrm>
            <a:off x="6458040" y="6356520"/>
            <a:ext cx="2054880" cy="3625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ru-RU" sz="9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F5DB0575-929F-42B3-91BE-96B50CBF05F1}" type="slidenum">
              <a:rPr b="0" lang="ru-RU" sz="9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&lt;номер&gt;</a:t>
            </a:fld>
            <a:endParaRPr b="0" lang="ru-RU" sz="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dt" idx="15"/>
          </p:nvPr>
        </p:nvSpPr>
        <p:spPr>
          <a:xfrm>
            <a:off x="628560" y="6356520"/>
            <a:ext cx="2054880" cy="3625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9" r:id="rId2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6">
            <a:lumMod val="20000"/>
            <a:lumOff val="80000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4360" cy="1323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3847320" cy="4348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3333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668840" y="1825560"/>
            <a:ext cx="3847320" cy="4348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3333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ftr" idx="16"/>
          </p:nvPr>
        </p:nvSpPr>
        <p:spPr>
          <a:xfrm>
            <a:off x="3029040" y="6356520"/>
            <a:ext cx="3083760" cy="3625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2" name="PlaceHolder 5"/>
          <p:cNvSpPr>
            <a:spLocks noGrp="1"/>
          </p:cNvSpPr>
          <p:nvPr>
            <p:ph type="sldNum" idx="17"/>
          </p:nvPr>
        </p:nvSpPr>
        <p:spPr>
          <a:xfrm>
            <a:off x="6458040" y="6356520"/>
            <a:ext cx="2054880" cy="3625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ru-RU" sz="9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EC99BD08-40E6-4877-8C2E-46C721F570F0}" type="slidenum">
              <a:rPr b="0" lang="ru-RU" sz="9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&lt;номер&gt;</a:t>
            </a:fld>
            <a:endParaRPr b="0" lang="ru-RU" sz="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3" name="PlaceHolder 6"/>
          <p:cNvSpPr>
            <a:spLocks noGrp="1"/>
          </p:cNvSpPr>
          <p:nvPr>
            <p:ph type="dt" idx="18"/>
          </p:nvPr>
        </p:nvSpPr>
        <p:spPr>
          <a:xfrm>
            <a:off x="628560" y="6356520"/>
            <a:ext cx="2054880" cy="3625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1" r:id="rId2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6">
            <a:lumMod val="20000"/>
            <a:lumOff val="80000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ftr" idx="19"/>
          </p:nvPr>
        </p:nvSpPr>
        <p:spPr>
          <a:xfrm>
            <a:off x="3029040" y="6356520"/>
            <a:ext cx="3083760" cy="3625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sldNum" idx="20"/>
          </p:nvPr>
        </p:nvSpPr>
        <p:spPr>
          <a:xfrm>
            <a:off x="6458040" y="6356520"/>
            <a:ext cx="2054880" cy="3625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ru-RU" sz="9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51C3D54D-3A2A-4940-9D3B-EAB420180367}" type="slidenum">
              <a:rPr b="0" lang="ru-RU" sz="9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&lt;номер&gt;</a:t>
            </a:fld>
            <a:endParaRPr b="0" lang="ru-RU" sz="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dt" idx="21"/>
          </p:nvPr>
        </p:nvSpPr>
        <p:spPr>
          <a:xfrm>
            <a:off x="628560" y="6356520"/>
            <a:ext cx="2054880" cy="3625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3" r:id="rId2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6">
            <a:lumMod val="20000"/>
            <a:lumOff val="80000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4360" cy="1323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ftr" idx="22"/>
          </p:nvPr>
        </p:nvSpPr>
        <p:spPr>
          <a:xfrm>
            <a:off x="3029040" y="6356520"/>
            <a:ext cx="3083760" cy="3625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sldNum" idx="23"/>
          </p:nvPr>
        </p:nvSpPr>
        <p:spPr>
          <a:xfrm>
            <a:off x="6458040" y="6356520"/>
            <a:ext cx="2054880" cy="3625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ru-RU" sz="9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61EEB3F5-8B66-4A06-8E09-285660523D7D}" type="slidenum">
              <a:rPr b="0" lang="ru-RU" sz="9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&lt;номер&gt;</a:t>
            </a:fld>
            <a:endParaRPr b="0" lang="ru-RU" sz="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 type="dt" idx="24"/>
          </p:nvPr>
        </p:nvSpPr>
        <p:spPr>
          <a:xfrm>
            <a:off x="628560" y="6356520"/>
            <a:ext cx="2054880" cy="3625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5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0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image" Target="../media/image16.png"/><Relationship Id="rId3" Type="http://schemas.openxmlformats.org/officeDocument/2006/relationships/image" Target="../media/image16.png"/><Relationship Id="rId4" Type="http://schemas.openxmlformats.org/officeDocument/2006/relationships/image" Target="../media/image16.png"/><Relationship Id="rId5" Type="http://schemas.openxmlformats.org/officeDocument/2006/relationships/image" Target="../media/image16.png"/><Relationship Id="rId6" Type="http://schemas.openxmlformats.org/officeDocument/2006/relationships/image" Target="../media/image16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Relationship Id="rId9" Type="http://schemas.openxmlformats.org/officeDocument/2006/relationships/image" Target="../media/image18.png"/><Relationship Id="rId10" Type="http://schemas.openxmlformats.org/officeDocument/2006/relationships/image" Target="../media/image19.png"/><Relationship Id="rId11" Type="http://schemas.openxmlformats.org/officeDocument/2006/relationships/image" Target="../media/image20.png"/><Relationship Id="rId12" Type="http://schemas.openxmlformats.org/officeDocument/2006/relationships/image" Target="../media/image21.png"/><Relationship Id="rId13" Type="http://schemas.openxmlformats.org/officeDocument/2006/relationships/image" Target="../media/image22.png"/><Relationship Id="rId14" Type="http://schemas.openxmlformats.org/officeDocument/2006/relationships/image" Target="../media/image23.png"/><Relationship Id="rId15" Type="http://schemas.openxmlformats.org/officeDocument/2006/relationships/image" Target="../media/image24.png"/><Relationship Id="rId16" Type="http://schemas.openxmlformats.org/officeDocument/2006/relationships/slideLayout" Target="../slideLayouts/slideLayout5.xml"/><Relationship Id="rId17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slideLayout" Target="../slideLayouts/slideLayout10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image" Target="../media/image27.png"/><Relationship Id="rId3" Type="http://schemas.openxmlformats.org/officeDocument/2006/relationships/image" Target="../media/image28.png"/><Relationship Id="rId4" Type="http://schemas.openxmlformats.org/officeDocument/2006/relationships/slideLayout" Target="../slideLayouts/slideLayout5.xml"/><Relationship Id="rId5" Type="http://schemas.openxmlformats.org/officeDocument/2006/relationships/notesSlide" Target="../notesSlides/notesSlide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image" Target="../media/image30.png"/><Relationship Id="rId3" Type="http://schemas.openxmlformats.org/officeDocument/2006/relationships/image" Target="../media/image31.png"/><Relationship Id="rId4" Type="http://schemas.openxmlformats.org/officeDocument/2006/relationships/slideLayout" Target="../slideLayouts/slideLayout10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32.png"/><Relationship Id="rId2" Type="http://schemas.openxmlformats.org/officeDocument/2006/relationships/image" Target="../media/image32.png"/><Relationship Id="rId3" Type="http://schemas.openxmlformats.org/officeDocument/2006/relationships/image" Target="../media/image33.png"/><Relationship Id="rId4" Type="http://schemas.openxmlformats.org/officeDocument/2006/relationships/slideLayout" Target="../slideLayouts/slideLayout10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34.png"/><Relationship Id="rId2" Type="http://schemas.openxmlformats.org/officeDocument/2006/relationships/image" Target="../media/image35.png"/><Relationship Id="rId3" Type="http://schemas.openxmlformats.org/officeDocument/2006/relationships/image" Target="../media/image36.png"/><Relationship Id="rId4" Type="http://schemas.openxmlformats.org/officeDocument/2006/relationships/slideLayout" Target="../slideLayouts/slideLayout10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37.png"/><Relationship Id="rId2" Type="http://schemas.openxmlformats.org/officeDocument/2006/relationships/slideLayout" Target="../slideLayouts/slideLayout10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38.png"/><Relationship Id="rId2" Type="http://schemas.openxmlformats.org/officeDocument/2006/relationships/slideLayout" Target="../slideLayouts/slideLayout10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39.png"/><Relationship Id="rId2" Type="http://schemas.openxmlformats.org/officeDocument/2006/relationships/image" Target="../media/image40.png"/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5" Type="http://schemas.openxmlformats.org/officeDocument/2006/relationships/image" Target="../media/image43.png"/><Relationship Id="rId6" Type="http://schemas.openxmlformats.org/officeDocument/2006/relationships/image" Target="../media/image44.png"/><Relationship Id="rId7" Type="http://schemas.openxmlformats.org/officeDocument/2006/relationships/image" Target="../media/image45.png"/><Relationship Id="rId8" Type="http://schemas.openxmlformats.org/officeDocument/2006/relationships/image" Target="../media/image46.png"/><Relationship Id="rId9" Type="http://schemas.openxmlformats.org/officeDocument/2006/relationships/slideLayout" Target="../slideLayouts/slideLayout10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0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47.jpeg"/><Relationship Id="rId2" Type="http://schemas.openxmlformats.org/officeDocument/2006/relationships/image" Target="../media/image48.png"/><Relationship Id="rId3" Type="http://schemas.openxmlformats.org/officeDocument/2006/relationships/image" Target="../media/image49.jpeg"/><Relationship Id="rId4" Type="http://schemas.openxmlformats.org/officeDocument/2006/relationships/image" Target="../media/image50.png"/><Relationship Id="rId5" Type="http://schemas.openxmlformats.org/officeDocument/2006/relationships/image" Target="../media/image51.png"/><Relationship Id="rId6" Type="http://schemas.openxmlformats.org/officeDocument/2006/relationships/slideLayout" Target="../slideLayouts/slideLayout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0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0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0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10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slideLayout" Target="../slideLayouts/slideLayout10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4.png"/><Relationship Id="rId3" Type="http://schemas.openxmlformats.org/officeDocument/2006/relationships/slideLayout" Target="../slideLayouts/slideLayout4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5.xml"/><Relationship Id="rId3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Рисунок 1" descr=""/>
          <p:cNvPicPr/>
          <p:nvPr/>
        </p:nvPicPr>
        <p:blipFill>
          <a:blip r:embed="rId1"/>
          <a:stretch/>
        </p:blipFill>
        <p:spPr>
          <a:xfrm>
            <a:off x="0" y="0"/>
            <a:ext cx="9141480" cy="6290640"/>
          </a:xfrm>
          <a:prstGeom prst="rect">
            <a:avLst/>
          </a:prstGeom>
          <a:ln w="0">
            <a:noFill/>
          </a:ln>
        </p:spPr>
      </p:pic>
      <p:pic>
        <p:nvPicPr>
          <p:cNvPr id="71" name="Рисунок 3" descr=""/>
          <p:cNvPicPr/>
          <p:nvPr/>
        </p:nvPicPr>
        <p:blipFill>
          <a:blip r:embed="rId2"/>
          <a:stretch/>
        </p:blipFill>
        <p:spPr>
          <a:xfrm>
            <a:off x="203400" y="90360"/>
            <a:ext cx="1954440" cy="570960"/>
          </a:xfrm>
          <a:prstGeom prst="rect">
            <a:avLst/>
          </a:prstGeom>
          <a:ln w="0">
            <a:noFill/>
          </a:ln>
        </p:spPr>
      </p:pic>
      <p:sp>
        <p:nvSpPr>
          <p:cNvPr id="72" name="TextBox 5"/>
          <p:cNvSpPr/>
          <p:nvPr/>
        </p:nvSpPr>
        <p:spPr>
          <a:xfrm>
            <a:off x="1402200" y="4768200"/>
            <a:ext cx="7347600" cy="1308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1" lang="ru-RU" sz="4000" spc="-1" strike="noStrike">
                <a:solidFill>
                  <a:srgbClr val="c00000"/>
                </a:solidFill>
                <a:latin typeface="Arial"/>
              </a:rPr>
              <a:t>Неделя продвижения здорового образа жизни</a:t>
            </a:r>
            <a:endParaRPr b="0" lang="ru-RU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TextBox 7"/>
          <p:cNvSpPr/>
          <p:nvPr/>
        </p:nvSpPr>
        <p:spPr>
          <a:xfrm>
            <a:off x="3248280" y="6293160"/>
            <a:ext cx="463032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ru-RU" sz="2400" spc="-1" strike="noStrike">
                <a:solidFill>
                  <a:srgbClr val="237c9f"/>
                </a:solidFill>
                <a:latin typeface="Arial"/>
              </a:rPr>
              <a:t> </a:t>
            </a:r>
            <a:r>
              <a:rPr b="1" lang="ru-RU" sz="2400" spc="-1" strike="noStrike">
                <a:solidFill>
                  <a:srgbClr val="237c9f"/>
                </a:solidFill>
                <a:latin typeface="Arial"/>
              </a:rPr>
              <a:t>6 - 12 апреля 2026 года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Рисунок 9" descr=""/>
          <p:cNvPicPr/>
          <p:nvPr/>
        </p:nvPicPr>
        <p:blipFill>
          <a:blip r:embed="rId1"/>
          <a:stretch/>
        </p:blipFill>
        <p:spPr>
          <a:xfrm>
            <a:off x="4620240" y="5346720"/>
            <a:ext cx="4440240" cy="1197720"/>
          </a:xfrm>
          <a:prstGeom prst="rect">
            <a:avLst/>
          </a:prstGeom>
          <a:ln w="0">
            <a:noFill/>
          </a:ln>
        </p:spPr>
      </p:pic>
      <p:pic>
        <p:nvPicPr>
          <p:cNvPr id="134" name="Рисунок 8" descr=""/>
          <p:cNvPicPr/>
          <p:nvPr/>
        </p:nvPicPr>
        <p:blipFill>
          <a:blip r:embed="rId2"/>
          <a:stretch/>
        </p:blipFill>
        <p:spPr>
          <a:xfrm>
            <a:off x="4620240" y="3927240"/>
            <a:ext cx="4440240" cy="1213920"/>
          </a:xfrm>
          <a:prstGeom prst="rect">
            <a:avLst/>
          </a:prstGeom>
          <a:ln w="0">
            <a:noFill/>
          </a:ln>
        </p:spPr>
      </p:pic>
      <p:pic>
        <p:nvPicPr>
          <p:cNvPr id="135" name="Рисунок 7" descr=""/>
          <p:cNvPicPr/>
          <p:nvPr/>
        </p:nvPicPr>
        <p:blipFill>
          <a:blip r:embed="rId3"/>
          <a:stretch/>
        </p:blipFill>
        <p:spPr>
          <a:xfrm>
            <a:off x="4620240" y="2676240"/>
            <a:ext cx="4440240" cy="1118880"/>
          </a:xfrm>
          <a:prstGeom prst="rect">
            <a:avLst/>
          </a:prstGeom>
          <a:ln w="0">
            <a:noFill/>
          </a:ln>
        </p:spPr>
      </p:pic>
      <p:pic>
        <p:nvPicPr>
          <p:cNvPr id="136" name="Рисунок 6" descr=""/>
          <p:cNvPicPr/>
          <p:nvPr/>
        </p:nvPicPr>
        <p:blipFill>
          <a:blip r:embed="rId4"/>
          <a:stretch/>
        </p:blipFill>
        <p:spPr>
          <a:xfrm>
            <a:off x="4624200" y="1511280"/>
            <a:ext cx="4440240" cy="1059840"/>
          </a:xfrm>
          <a:prstGeom prst="rect">
            <a:avLst/>
          </a:prstGeom>
          <a:ln w="0">
            <a:noFill/>
          </a:ln>
        </p:spPr>
      </p:pic>
      <p:pic>
        <p:nvPicPr>
          <p:cNvPr id="137" name="Рисунок 5" descr=""/>
          <p:cNvPicPr/>
          <p:nvPr/>
        </p:nvPicPr>
        <p:blipFill>
          <a:blip r:embed="rId5"/>
          <a:stretch/>
        </p:blipFill>
        <p:spPr>
          <a:xfrm>
            <a:off x="130320" y="5347080"/>
            <a:ext cx="4351320" cy="1197720"/>
          </a:xfrm>
          <a:prstGeom prst="rect">
            <a:avLst/>
          </a:prstGeom>
          <a:ln w="0">
            <a:noFill/>
          </a:ln>
        </p:spPr>
      </p:pic>
      <p:pic>
        <p:nvPicPr>
          <p:cNvPr id="138" name="Рисунок 4" descr=""/>
          <p:cNvPicPr/>
          <p:nvPr/>
        </p:nvPicPr>
        <p:blipFill>
          <a:blip r:embed="rId6"/>
          <a:stretch/>
        </p:blipFill>
        <p:spPr>
          <a:xfrm>
            <a:off x="41040" y="3934080"/>
            <a:ext cx="4440240" cy="1197720"/>
          </a:xfrm>
          <a:prstGeom prst="rect">
            <a:avLst/>
          </a:prstGeom>
          <a:ln w="0">
            <a:noFill/>
          </a:ln>
        </p:spPr>
      </p:pic>
      <p:pic>
        <p:nvPicPr>
          <p:cNvPr id="139" name="Рисунок 3" descr=""/>
          <p:cNvPicPr/>
          <p:nvPr/>
        </p:nvPicPr>
        <p:blipFill>
          <a:blip r:embed="rId7"/>
          <a:stretch/>
        </p:blipFill>
        <p:spPr>
          <a:xfrm>
            <a:off x="48600" y="2694240"/>
            <a:ext cx="4440240" cy="1118880"/>
          </a:xfrm>
          <a:prstGeom prst="rect">
            <a:avLst/>
          </a:prstGeom>
          <a:ln w="0">
            <a:noFill/>
          </a:ln>
        </p:spPr>
      </p:pic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358920" y="65520"/>
            <a:ext cx="8424000" cy="1045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6858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ru-RU" sz="3600" spc="-1" strike="noStrike">
                <a:solidFill>
                  <a:srgbClr val="0070c0"/>
                </a:solidFill>
                <a:latin typeface="Times New Roman"/>
              </a:rPr>
              <a:t>Основные принципы здорово</a:t>
            </a:r>
            <a:r>
              <a:rPr b="0" lang="ru-RU" sz="3600" spc="-131" strike="noStrike">
                <a:solidFill>
                  <a:srgbClr val="0070c0"/>
                </a:solidFill>
                <a:latin typeface="Times New Roman"/>
              </a:rPr>
              <a:t>г</a:t>
            </a:r>
            <a:r>
              <a:rPr b="0" lang="ru-RU" sz="3600" spc="-1" strike="noStrike">
                <a:solidFill>
                  <a:srgbClr val="0070c0"/>
                </a:solidFill>
                <a:latin typeface="Times New Roman"/>
              </a:rPr>
              <a:t>о пи</a:t>
            </a:r>
            <a:r>
              <a:rPr b="0" lang="ru-RU" sz="3600" spc="-77" strike="noStrike">
                <a:solidFill>
                  <a:srgbClr val="0070c0"/>
                </a:solidFill>
                <a:latin typeface="Times New Roman"/>
              </a:rPr>
              <a:t>т</a:t>
            </a:r>
            <a:r>
              <a:rPr b="0" lang="ru-RU" sz="3600" spc="-1" strike="noStrike">
                <a:solidFill>
                  <a:srgbClr val="0070c0"/>
                </a:solidFill>
                <a:latin typeface="Times New Roman"/>
              </a:rPr>
              <a:t>ания</a:t>
            </a:r>
            <a:endParaRPr b="0" lang="ru-RU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1" name="Прямоугольник 10"/>
          <p:cNvSpPr/>
          <p:nvPr/>
        </p:nvSpPr>
        <p:spPr>
          <a:xfrm>
            <a:off x="5558400" y="1627560"/>
            <a:ext cx="3205800" cy="91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 defTabSz="914400">
              <a:lnSpc>
                <a:spcPct val="100000"/>
              </a:lnSpc>
            </a:pPr>
            <a:r>
              <a:rPr b="0" lang="ru-RU" sz="1800" spc="-1" strike="noStrike">
                <a:solidFill>
                  <a:schemeClr val="accent4">
                    <a:lumMod val="50000"/>
                  </a:schemeClr>
                </a:solidFill>
                <a:latin typeface="Times New Roman"/>
              </a:rPr>
              <a:t>Не злоуп</a:t>
            </a:r>
            <a:r>
              <a:rPr b="0" lang="ru-RU" sz="1800" spc="-32" strike="noStrike">
                <a:solidFill>
                  <a:schemeClr val="accent4">
                    <a:lumMod val="50000"/>
                  </a:schemeClr>
                </a:solidFill>
                <a:latin typeface="Times New Roman"/>
              </a:rPr>
              <a:t>о</a:t>
            </a:r>
            <a:r>
              <a:rPr b="0" lang="ru-RU" sz="1800" spc="-1" strike="noStrike">
                <a:solidFill>
                  <a:schemeClr val="accent4">
                    <a:lumMod val="50000"/>
                  </a:schemeClr>
                </a:solidFill>
                <a:latin typeface="Times New Roman"/>
              </a:rPr>
              <a:t>тре</a:t>
            </a:r>
            <a:r>
              <a:rPr b="0" lang="ru-RU" sz="1800" spc="-21" strike="noStrike">
                <a:solidFill>
                  <a:schemeClr val="accent4">
                    <a:lumMod val="50000"/>
                  </a:schemeClr>
                </a:solidFill>
                <a:latin typeface="Times New Roman"/>
              </a:rPr>
              <a:t>б</a:t>
            </a:r>
            <a:r>
              <a:rPr b="0" lang="ru-RU" sz="1800" spc="-1" strike="noStrike">
                <a:solidFill>
                  <a:schemeClr val="accent4">
                    <a:lumMod val="50000"/>
                  </a:schemeClr>
                </a:solidFill>
                <a:latin typeface="Times New Roman"/>
              </a:rPr>
              <a:t>лять ал</a:t>
            </a:r>
            <a:r>
              <a:rPr b="0" lang="ru-RU" sz="1800" spc="-32" strike="noStrike">
                <a:solidFill>
                  <a:schemeClr val="accent4">
                    <a:lumMod val="50000"/>
                  </a:schemeClr>
                </a:solidFill>
                <a:latin typeface="Times New Roman"/>
              </a:rPr>
              <a:t>к</a:t>
            </a:r>
            <a:r>
              <a:rPr b="0" lang="ru-RU" sz="1800" spc="-1" strike="noStrike">
                <a:solidFill>
                  <a:schemeClr val="accent4">
                    <a:lumMod val="50000"/>
                  </a:schemeClr>
                </a:solidFill>
                <a:latin typeface="Times New Roman"/>
              </a:rPr>
              <a:t>о</a:t>
            </a:r>
            <a:r>
              <a:rPr b="0" lang="ru-RU" sz="1800" spc="-80" strike="noStrike">
                <a:solidFill>
                  <a:schemeClr val="accent4">
                    <a:lumMod val="50000"/>
                  </a:schemeClr>
                </a:solidFill>
                <a:latin typeface="Times New Roman"/>
              </a:rPr>
              <a:t>г</a:t>
            </a:r>
            <a:r>
              <a:rPr b="0" lang="ru-RU" sz="1800" spc="-1" strike="noStrike">
                <a:solidFill>
                  <a:schemeClr val="accent4">
                    <a:lumMod val="50000"/>
                  </a:schemeClr>
                </a:solidFill>
                <a:latin typeface="Times New Roman"/>
              </a:rPr>
              <a:t>олем. Лучше вов</a:t>
            </a:r>
            <a:r>
              <a:rPr b="0" lang="ru-RU" sz="1800" spc="-38" strike="noStrike">
                <a:solidFill>
                  <a:schemeClr val="accent4">
                    <a:lumMod val="50000"/>
                  </a:schemeClr>
                </a:solidFill>
                <a:latin typeface="Times New Roman"/>
              </a:rPr>
              <a:t>с</a:t>
            </a:r>
            <a:r>
              <a:rPr b="0" lang="ru-RU" sz="1800" spc="-1" strike="noStrike">
                <a:solidFill>
                  <a:schemeClr val="accent4">
                    <a:lumMod val="50000"/>
                  </a:schemeClr>
                </a:solidFill>
                <a:latin typeface="Times New Roman"/>
              </a:rPr>
              <a:t>е </a:t>
            </a:r>
            <a:r>
              <a:rPr b="0" lang="ru-RU" sz="1800" spc="-32" strike="noStrike">
                <a:solidFill>
                  <a:schemeClr val="accent4">
                    <a:lumMod val="50000"/>
                  </a:schemeClr>
                </a:solidFill>
                <a:latin typeface="Times New Roman"/>
              </a:rPr>
              <a:t>о</a:t>
            </a:r>
            <a:r>
              <a:rPr b="0" lang="ru-RU" sz="1800" spc="-1" strike="noStrike">
                <a:solidFill>
                  <a:schemeClr val="accent4">
                    <a:lumMod val="50000"/>
                  </a:schemeClr>
                </a:solidFill>
                <a:latin typeface="Times New Roman"/>
              </a:rPr>
              <a:t>т</a:t>
            </a:r>
            <a:r>
              <a:rPr b="0" lang="ru-RU" sz="1800" spc="-21" strike="noStrike">
                <a:solidFill>
                  <a:schemeClr val="accent4">
                    <a:lumMod val="50000"/>
                  </a:schemeClr>
                </a:solidFill>
                <a:latin typeface="Times New Roman"/>
              </a:rPr>
              <a:t>к</a:t>
            </a:r>
            <a:r>
              <a:rPr b="0" lang="ru-RU" sz="1800" spc="-1" strike="noStrike">
                <a:solidFill>
                  <a:schemeClr val="accent4">
                    <a:lumMod val="50000"/>
                  </a:schemeClr>
                </a:solidFill>
                <a:latin typeface="Times New Roman"/>
              </a:rPr>
              <a:t>аз</a:t>
            </a:r>
            <a:r>
              <a:rPr b="0" lang="ru-RU" sz="1800" spc="-26" strike="noStrike">
                <a:solidFill>
                  <a:schemeClr val="accent4">
                    <a:lumMod val="50000"/>
                  </a:schemeClr>
                </a:solidFill>
                <a:latin typeface="Times New Roman"/>
              </a:rPr>
              <a:t>а</a:t>
            </a:r>
            <a:r>
              <a:rPr b="0" lang="ru-RU" sz="1800" spc="-1" strike="noStrike">
                <a:solidFill>
                  <a:schemeClr val="accent4">
                    <a:lumMod val="50000"/>
                  </a:schemeClr>
                </a:solidFill>
                <a:latin typeface="Times New Roman"/>
              </a:rPr>
              <a:t>ть</a:t>
            </a:r>
            <a:r>
              <a:rPr b="0" lang="ru-RU" sz="1800" spc="-21" strike="noStrike">
                <a:solidFill>
                  <a:schemeClr val="accent4">
                    <a:lumMod val="50000"/>
                  </a:schemeClr>
                </a:solidFill>
                <a:latin typeface="Times New Roman"/>
              </a:rPr>
              <a:t>с</a:t>
            </a:r>
            <a:r>
              <a:rPr b="0" lang="ru-RU" sz="1800" spc="-1" strike="noStrike">
                <a:solidFill>
                  <a:schemeClr val="accent4">
                    <a:lumMod val="50000"/>
                  </a:schemeClr>
                </a:solidFill>
                <a:latin typeface="Times New Roman"/>
              </a:rPr>
              <a:t>я </a:t>
            </a:r>
            <a:r>
              <a:rPr b="0" lang="ru-RU" sz="1800" spc="-32" strike="noStrike">
                <a:solidFill>
                  <a:schemeClr val="accent4">
                    <a:lumMod val="50000"/>
                  </a:schemeClr>
                </a:solidFill>
                <a:latin typeface="Times New Roman"/>
              </a:rPr>
              <a:t>о</a:t>
            </a:r>
            <a:r>
              <a:rPr b="0" lang="ru-RU" sz="1800" spc="-1" strike="noStrike">
                <a:solidFill>
                  <a:schemeClr val="accent4">
                    <a:lumMod val="50000"/>
                  </a:schemeClr>
                </a:solidFill>
                <a:latin typeface="Times New Roman"/>
              </a:rPr>
              <a:t>т не</a:t>
            </a:r>
            <a:r>
              <a:rPr b="0" lang="ru-RU" sz="1800" spc="-80" strike="noStrike">
                <a:solidFill>
                  <a:schemeClr val="accent4">
                    <a:lumMod val="50000"/>
                  </a:schemeClr>
                </a:solidFill>
                <a:latin typeface="Times New Roman"/>
              </a:rPr>
              <a:t>го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2" name="Freeform 376"/>
          <p:cNvSpPr/>
          <p:nvPr/>
        </p:nvSpPr>
        <p:spPr>
          <a:xfrm>
            <a:off x="59400" y="1525680"/>
            <a:ext cx="4440240" cy="1045440"/>
          </a:xfrm>
          <a:custGeom>
            <a:avLst/>
            <a:gdLst>
              <a:gd name="textAreaLeft" fmla="*/ 0 w 4440240"/>
              <a:gd name="textAreaRight" fmla="*/ 4442400 w 4440240"/>
              <a:gd name="textAreaTop" fmla="*/ 0 h 1045440"/>
              <a:gd name="textAreaBottom" fmla="*/ 1047600 h 1045440"/>
            </a:gdLst>
            <a:ahLst/>
            <a:rect l="textAreaLeft" t="textAreaTop" r="textAreaRight" b="textAreaBottom"/>
            <a:pathLst>
              <a:path w="4505248" h="1018108">
                <a:moveTo>
                  <a:pt x="4361256" y="1018108"/>
                </a:moveTo>
                <a:lnTo>
                  <a:pt x="144006" y="1018108"/>
                </a:lnTo>
                <a:cubicBezTo>
                  <a:pt x="64478" y="1018108"/>
                  <a:pt x="0" y="953643"/>
                  <a:pt x="0" y="874103"/>
                </a:cubicBezTo>
                <a:lnTo>
                  <a:pt x="0" y="144006"/>
                </a:lnTo>
                <a:cubicBezTo>
                  <a:pt x="0" y="64478"/>
                  <a:pt x="64478" y="0"/>
                  <a:pt x="144006" y="0"/>
                </a:cubicBezTo>
                <a:lnTo>
                  <a:pt x="4361256" y="0"/>
                </a:lnTo>
                <a:cubicBezTo>
                  <a:pt x="4440783" y="0"/>
                  <a:pt x="4505248" y="64478"/>
                  <a:pt x="4505248" y="144006"/>
                </a:cubicBezTo>
                <a:lnTo>
                  <a:pt x="4505248" y="874103"/>
                </a:lnTo>
                <a:cubicBezTo>
                  <a:pt x="4505248" y="953643"/>
                  <a:pt x="4440783" y="1018108"/>
                  <a:pt x="4361256" y="1018108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" name="Прямоугольник 13"/>
          <p:cNvSpPr/>
          <p:nvPr/>
        </p:nvSpPr>
        <p:spPr>
          <a:xfrm>
            <a:off x="933840" y="5478480"/>
            <a:ext cx="3381840" cy="91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 defTabSz="914400">
              <a:lnSpc>
                <a:spcPct val="100000"/>
              </a:lnSpc>
            </a:pPr>
            <a:r>
              <a:rPr b="0" lang="ru-RU" sz="1800" spc="-55" strike="noStrike">
                <a:solidFill>
                  <a:schemeClr val="accent4">
                    <a:lumMod val="50000"/>
                  </a:schemeClr>
                </a:solidFill>
                <a:latin typeface="Times New Roman"/>
              </a:rPr>
              <a:t>У</a:t>
            </a:r>
            <a:r>
              <a:rPr b="0" lang="ru-RU" sz="1800" spc="-1" strike="noStrike">
                <a:solidFill>
                  <a:schemeClr val="accent4">
                    <a:lumMod val="50000"/>
                  </a:schemeClr>
                </a:solidFill>
                <a:latin typeface="Times New Roman"/>
              </a:rPr>
              <a:t>п</a:t>
            </a:r>
            <a:r>
              <a:rPr b="0" lang="ru-RU" sz="1800" spc="-32" strike="noStrike">
                <a:solidFill>
                  <a:schemeClr val="accent4">
                    <a:lumMod val="50000"/>
                  </a:schemeClr>
                </a:solidFill>
                <a:latin typeface="Times New Roman"/>
              </a:rPr>
              <a:t>о</a:t>
            </a:r>
            <a:r>
              <a:rPr b="0" lang="ru-RU" sz="1800" spc="-1" strike="noStrike">
                <a:solidFill>
                  <a:schemeClr val="accent4">
                    <a:lumMod val="50000"/>
                  </a:schemeClr>
                </a:solidFill>
                <a:latin typeface="Times New Roman"/>
              </a:rPr>
              <a:t>тре</a:t>
            </a:r>
            <a:r>
              <a:rPr b="0" lang="ru-RU" sz="1800" spc="-21" strike="noStrike">
                <a:solidFill>
                  <a:schemeClr val="accent4">
                    <a:lumMod val="50000"/>
                  </a:schemeClr>
                </a:solidFill>
                <a:latin typeface="Times New Roman"/>
              </a:rPr>
              <a:t>б</a:t>
            </a:r>
            <a:r>
              <a:rPr b="0" lang="ru-RU" sz="1800" spc="-1" strike="noStrike">
                <a:solidFill>
                  <a:schemeClr val="accent4">
                    <a:lumMod val="50000"/>
                  </a:schemeClr>
                </a:solidFill>
                <a:latin typeface="Times New Roman"/>
              </a:rPr>
              <a:t>лять жирную ры</a:t>
            </a:r>
            <a:r>
              <a:rPr b="0" lang="ru-RU" sz="1800" spc="-15" strike="noStrike">
                <a:solidFill>
                  <a:schemeClr val="accent4">
                    <a:lumMod val="50000"/>
                  </a:schemeClr>
                </a:solidFill>
                <a:latin typeface="Times New Roman"/>
              </a:rPr>
              <a:t>б</a:t>
            </a:r>
            <a:r>
              <a:rPr b="0" lang="ru-RU" sz="1800" spc="-1" strike="noStrike">
                <a:solidFill>
                  <a:schemeClr val="accent4">
                    <a:lumMod val="50000"/>
                  </a:schemeClr>
                </a:solidFill>
                <a:latin typeface="Times New Roman"/>
              </a:rPr>
              <a:t>у 2-3 </a:t>
            </a:r>
            <a:r>
              <a:rPr b="0" lang="ru-RU" sz="1800" spc="-26" strike="noStrike">
                <a:solidFill>
                  <a:schemeClr val="accent4">
                    <a:lumMod val="50000"/>
                  </a:schemeClr>
                </a:solidFill>
                <a:latin typeface="Times New Roman"/>
              </a:rPr>
              <a:t>р</a:t>
            </a:r>
            <a:r>
              <a:rPr b="0" lang="ru-RU" sz="1800" spc="-1" strike="noStrike">
                <a:solidFill>
                  <a:schemeClr val="accent4">
                    <a:lumMod val="50000"/>
                  </a:schemeClr>
                </a:solidFill>
                <a:latin typeface="Times New Roman"/>
              </a:rPr>
              <a:t>аза в недел</a:t>
            </a:r>
            <a:r>
              <a:rPr b="0" lang="ru-RU" sz="1800" spc="-21" strike="noStrike">
                <a:solidFill>
                  <a:schemeClr val="accent4">
                    <a:lumMod val="50000"/>
                  </a:schemeClr>
                </a:solidFill>
                <a:latin typeface="Times New Roman"/>
              </a:rPr>
              <a:t>ю</a:t>
            </a:r>
            <a:r>
              <a:rPr b="0" lang="ru-RU" sz="1800" spc="-1" strike="noStrike">
                <a:solidFill>
                  <a:schemeClr val="accent4">
                    <a:lumMod val="50000"/>
                  </a:schemeClr>
                </a:solidFill>
                <a:latin typeface="Times New Roman"/>
              </a:rPr>
              <a:t>, а к</a:t>
            </a:r>
            <a:r>
              <a:rPr b="0" lang="ru-RU" sz="1800" spc="-26" strike="noStrike">
                <a:solidFill>
                  <a:schemeClr val="accent4">
                    <a:lumMod val="50000"/>
                  </a:schemeClr>
                </a:solidFill>
                <a:latin typeface="Times New Roman"/>
              </a:rPr>
              <a:t>р</a:t>
            </a:r>
            <a:r>
              <a:rPr b="0" lang="ru-RU" sz="1800" spc="-1" strike="noStrike">
                <a:solidFill>
                  <a:schemeClr val="accent4">
                    <a:lumMod val="50000"/>
                  </a:schemeClr>
                </a:solidFill>
                <a:latin typeface="Times New Roman"/>
              </a:rPr>
              <a:t>асное мя</a:t>
            </a:r>
            <a:r>
              <a:rPr b="0" lang="ru-RU" sz="1800" spc="-38" strike="noStrike">
                <a:solidFill>
                  <a:schemeClr val="accent4">
                    <a:lumMod val="50000"/>
                  </a:schemeClr>
                </a:solidFill>
                <a:latin typeface="Times New Roman"/>
              </a:rPr>
              <a:t>со </a:t>
            </a:r>
            <a:r>
              <a:rPr b="0" lang="ru-RU" sz="1800" spc="-1" strike="noStrike">
                <a:solidFill>
                  <a:schemeClr val="accent4">
                    <a:lumMod val="50000"/>
                  </a:schemeClr>
                </a:solidFill>
                <a:latin typeface="Times New Roman"/>
              </a:rPr>
              <a:t>не чаще 1 </a:t>
            </a:r>
            <a:r>
              <a:rPr b="0" lang="ru-RU" sz="1800" spc="-26" strike="noStrike">
                <a:solidFill>
                  <a:schemeClr val="accent4">
                    <a:lumMod val="50000"/>
                  </a:schemeClr>
                </a:solidFill>
                <a:latin typeface="Times New Roman"/>
              </a:rPr>
              <a:t>р</a:t>
            </a:r>
            <a:r>
              <a:rPr b="0" lang="ru-RU" sz="1800" spc="-1" strike="noStrike">
                <a:solidFill>
                  <a:schemeClr val="accent4">
                    <a:lumMod val="50000"/>
                  </a:schemeClr>
                </a:solidFill>
                <a:latin typeface="Times New Roman"/>
              </a:rPr>
              <a:t>аза в неделю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4" name="Прямоугольник 15"/>
          <p:cNvSpPr/>
          <p:nvPr/>
        </p:nvSpPr>
        <p:spPr>
          <a:xfrm flipV="1" rot="10800000">
            <a:off x="1034280" y="4085640"/>
            <a:ext cx="3381840" cy="844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 defTabSz="914400">
              <a:lnSpc>
                <a:spcPct val="100000"/>
              </a:lnSpc>
            </a:pPr>
            <a:r>
              <a:rPr b="0" lang="ru-RU" sz="1800" spc="-1" strike="noStrike">
                <a:solidFill>
                  <a:schemeClr val="accent4">
                    <a:lumMod val="50000"/>
                  </a:schemeClr>
                </a:solidFill>
                <a:latin typeface="Times New Roman"/>
              </a:rPr>
              <a:t>Использовать низкокалорийный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ts val="1894"/>
              </a:lnSpc>
            </a:pPr>
            <a:r>
              <a:rPr b="0" lang="ru-RU" sz="1800" spc="-1" strike="noStrike">
                <a:solidFill>
                  <a:schemeClr val="accent4">
                    <a:lumMod val="50000"/>
                  </a:schemeClr>
                </a:solidFill>
                <a:latin typeface="Times New Roman"/>
              </a:rPr>
              <a:t>йогурт, немного растительного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ts val="1894"/>
              </a:lnSpc>
            </a:pPr>
            <a:r>
              <a:rPr b="0" lang="ru-RU" sz="1800" spc="-1" strike="noStrike">
                <a:solidFill>
                  <a:schemeClr val="accent4">
                    <a:lumMod val="50000"/>
                  </a:schemeClr>
                </a:solidFill>
                <a:latin typeface="Times New Roman"/>
              </a:rPr>
              <a:t>масла для заправки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5" name="Picture 416" descr=""/>
          <p:cNvPicPr/>
          <p:nvPr/>
        </p:nvPicPr>
        <p:blipFill>
          <a:blip r:embed="rId8"/>
          <a:stretch/>
        </p:blipFill>
        <p:spPr>
          <a:xfrm>
            <a:off x="130320" y="4041000"/>
            <a:ext cx="807480" cy="938160"/>
          </a:xfrm>
          <a:prstGeom prst="rect">
            <a:avLst/>
          </a:prstGeom>
          <a:ln w="0">
            <a:noFill/>
          </a:ln>
        </p:spPr>
      </p:pic>
      <p:sp>
        <p:nvSpPr>
          <p:cNvPr id="146" name="Прямоугольник 17"/>
          <p:cNvSpPr/>
          <p:nvPr/>
        </p:nvSpPr>
        <p:spPr>
          <a:xfrm>
            <a:off x="975600" y="2799360"/>
            <a:ext cx="3381840" cy="849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 defTabSz="914400">
              <a:lnSpc>
                <a:spcPct val="100000"/>
              </a:lnSpc>
            </a:pPr>
            <a:r>
              <a:rPr b="0" lang="ru-RU" sz="1800" spc="-55" strike="noStrike">
                <a:solidFill>
                  <a:schemeClr val="accent4">
                    <a:lumMod val="50000"/>
                  </a:schemeClr>
                </a:solidFill>
                <a:latin typeface="Times New Roman"/>
              </a:rPr>
              <a:t>Уп</a:t>
            </a:r>
            <a:r>
              <a:rPr b="0" lang="ru-RU" sz="1800" spc="-32" strike="noStrike">
                <a:solidFill>
                  <a:schemeClr val="accent4">
                    <a:lumMod val="50000"/>
                  </a:schemeClr>
                </a:solidFill>
                <a:latin typeface="Times New Roman"/>
              </a:rPr>
              <a:t>о</a:t>
            </a:r>
            <a:r>
              <a:rPr b="0" lang="ru-RU" sz="1800" spc="-1" strike="noStrike">
                <a:solidFill>
                  <a:schemeClr val="accent4">
                    <a:lumMod val="50000"/>
                  </a:schemeClr>
                </a:solidFill>
                <a:latin typeface="Times New Roman"/>
              </a:rPr>
              <a:t>тре</a:t>
            </a:r>
            <a:r>
              <a:rPr b="0" lang="ru-RU" sz="1800" spc="-21" strike="noStrike">
                <a:solidFill>
                  <a:schemeClr val="accent4">
                    <a:lumMod val="50000"/>
                  </a:schemeClr>
                </a:solidFill>
                <a:latin typeface="Times New Roman"/>
              </a:rPr>
              <a:t>б</a:t>
            </a:r>
            <a:r>
              <a:rPr b="0" lang="ru-RU" sz="1800" spc="-1" strike="noStrike">
                <a:solidFill>
                  <a:schemeClr val="accent4">
                    <a:lumMod val="50000"/>
                  </a:schemeClr>
                </a:solidFill>
                <a:latin typeface="Times New Roman"/>
              </a:rPr>
              <a:t>лять проду</a:t>
            </a:r>
            <a:r>
              <a:rPr b="0" lang="ru-RU" sz="1800" spc="-32" strike="noStrike">
                <a:solidFill>
                  <a:schemeClr val="accent4">
                    <a:lumMod val="50000"/>
                  </a:schemeClr>
                </a:solidFill>
                <a:latin typeface="Times New Roman"/>
              </a:rPr>
              <a:t>к</a:t>
            </a:r>
            <a:r>
              <a:rPr b="0" lang="ru-RU" sz="1800" spc="-1" strike="noStrike">
                <a:solidFill>
                  <a:schemeClr val="accent4">
                    <a:lumMod val="50000"/>
                  </a:schemeClr>
                </a:solidFill>
                <a:latin typeface="Times New Roman"/>
              </a:rPr>
              <a:t>ты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ts val="1911"/>
              </a:lnSpc>
            </a:pPr>
            <a:r>
              <a:rPr b="0" lang="ru-RU" sz="1800" spc="-1" strike="noStrike">
                <a:solidFill>
                  <a:schemeClr val="accent4">
                    <a:lumMod val="50000"/>
                  </a:schemeClr>
                </a:solidFill>
                <a:latin typeface="Times New Roman"/>
              </a:rPr>
              <a:t>из цельно</a:t>
            </a:r>
            <a:r>
              <a:rPr b="0" lang="ru-RU" sz="1800" spc="-80" strike="noStrike">
                <a:solidFill>
                  <a:schemeClr val="accent4">
                    <a:lumMod val="50000"/>
                  </a:schemeClr>
                </a:solidFill>
                <a:latin typeface="Times New Roman"/>
              </a:rPr>
              <a:t>г</a:t>
            </a:r>
            <a:r>
              <a:rPr b="0" lang="ru-RU" sz="1800" spc="-1" strike="noStrike">
                <a:solidFill>
                  <a:schemeClr val="accent4">
                    <a:lumMod val="50000"/>
                  </a:schemeClr>
                </a:solidFill>
                <a:latin typeface="Times New Roman"/>
              </a:rPr>
              <a:t>о зерна и хлеб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ts val="1911"/>
              </a:lnSpc>
            </a:pPr>
            <a:r>
              <a:rPr b="0" lang="ru-RU" sz="1800" spc="-1" strike="noStrike">
                <a:solidFill>
                  <a:schemeClr val="accent4">
                    <a:lumMod val="50000"/>
                  </a:schemeClr>
                </a:solidFill>
                <a:latin typeface="Times New Roman"/>
              </a:rPr>
              <a:t>грубо</a:t>
            </a:r>
            <a:r>
              <a:rPr b="0" lang="ru-RU" sz="1800" spc="-80" strike="noStrike">
                <a:solidFill>
                  <a:schemeClr val="accent4">
                    <a:lumMod val="50000"/>
                  </a:schemeClr>
                </a:solidFill>
                <a:latin typeface="Times New Roman"/>
              </a:rPr>
              <a:t>г</a:t>
            </a:r>
            <a:r>
              <a:rPr b="0" lang="ru-RU" sz="1800" spc="-1" strike="noStrike">
                <a:solidFill>
                  <a:schemeClr val="accent4">
                    <a:lumMod val="50000"/>
                  </a:schemeClr>
                </a:solidFill>
                <a:latin typeface="Times New Roman"/>
              </a:rPr>
              <a:t>о помола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7" name="Picture 398" descr=""/>
          <p:cNvPicPr/>
          <p:nvPr/>
        </p:nvPicPr>
        <p:blipFill>
          <a:blip r:embed="rId9"/>
          <a:stretch/>
        </p:blipFill>
        <p:spPr>
          <a:xfrm>
            <a:off x="162720" y="2876760"/>
            <a:ext cx="741960" cy="924840"/>
          </a:xfrm>
          <a:prstGeom prst="rect">
            <a:avLst/>
          </a:prstGeom>
          <a:ln w="0">
            <a:noFill/>
          </a:ln>
        </p:spPr>
      </p:pic>
      <p:sp>
        <p:nvSpPr>
          <p:cNvPr id="148" name="Прямоугольник 19"/>
          <p:cNvSpPr/>
          <p:nvPr/>
        </p:nvSpPr>
        <p:spPr>
          <a:xfrm>
            <a:off x="1018800" y="1475640"/>
            <a:ext cx="3385080" cy="849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 defTabSz="914400">
              <a:lnSpc>
                <a:spcPct val="100000"/>
              </a:lnSpc>
            </a:pPr>
            <a:r>
              <a:rPr b="0" lang="ru-RU" sz="1800" spc="-1" strike="noStrike">
                <a:solidFill>
                  <a:schemeClr val="accent4">
                    <a:lumMod val="50000"/>
                  </a:schemeClr>
                </a:solidFill>
                <a:latin typeface="Times New Roman"/>
              </a:rPr>
              <a:t>Со</a:t>
            </a:r>
            <a:r>
              <a:rPr b="0" lang="ru-RU" sz="1800" spc="-21" strike="noStrike">
                <a:solidFill>
                  <a:schemeClr val="accent4">
                    <a:lumMod val="50000"/>
                  </a:schemeClr>
                </a:solidFill>
                <a:latin typeface="Times New Roman"/>
              </a:rPr>
              <a:t>с</a:t>
            </a:r>
            <a:r>
              <a:rPr b="0" lang="ru-RU" sz="1800" spc="-38" strike="noStrike">
                <a:solidFill>
                  <a:schemeClr val="accent4">
                    <a:lumMod val="50000"/>
                  </a:schemeClr>
                </a:solidFill>
                <a:latin typeface="Times New Roman"/>
              </a:rPr>
              <a:t>т</a:t>
            </a:r>
            <a:r>
              <a:rPr b="0" lang="ru-RU" sz="1800" spc="-1" strike="noStrike">
                <a:solidFill>
                  <a:schemeClr val="accent4">
                    <a:lumMod val="50000"/>
                  </a:schemeClr>
                </a:solidFill>
                <a:latin typeface="Times New Roman"/>
              </a:rPr>
              <a:t>авлять </a:t>
            </a:r>
            <a:r>
              <a:rPr b="0" lang="ru-RU" sz="1800" spc="-15" strike="noStrike">
                <a:solidFill>
                  <a:schemeClr val="accent4">
                    <a:lumMod val="50000"/>
                  </a:schemeClr>
                </a:solidFill>
                <a:latin typeface="Times New Roman"/>
              </a:rPr>
              <a:t>с</a:t>
            </a:r>
            <a:r>
              <a:rPr b="0" lang="ru-RU" sz="1800" spc="-21" strike="noStrike">
                <a:solidFill>
                  <a:schemeClr val="accent4">
                    <a:lumMod val="50000"/>
                  </a:schemeClr>
                </a:solidFill>
                <a:latin typeface="Times New Roman"/>
              </a:rPr>
              <a:t>б</a:t>
            </a:r>
            <a:r>
              <a:rPr b="0" lang="ru-RU" sz="1800" spc="-1" strike="noStrike">
                <a:solidFill>
                  <a:schemeClr val="accent4">
                    <a:lumMod val="50000"/>
                  </a:schemeClr>
                </a:solidFill>
                <a:latin typeface="Times New Roman"/>
              </a:rPr>
              <a:t>алансированный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ts val="1911"/>
              </a:lnSpc>
            </a:pPr>
            <a:r>
              <a:rPr b="0" lang="ru-RU" sz="1800" spc="-26" strike="noStrike">
                <a:solidFill>
                  <a:schemeClr val="accent4">
                    <a:lumMod val="50000"/>
                  </a:schemeClr>
                </a:solidFill>
                <a:latin typeface="Times New Roman"/>
              </a:rPr>
              <a:t>р</a:t>
            </a:r>
            <a:r>
              <a:rPr b="0" lang="ru-RU" sz="1800" spc="-1" strike="noStrike">
                <a:solidFill>
                  <a:schemeClr val="accent4">
                    <a:lumMod val="50000"/>
                  </a:schemeClr>
                </a:solidFill>
                <a:latin typeface="Times New Roman"/>
              </a:rPr>
              <a:t>азнооб</a:t>
            </a:r>
            <a:r>
              <a:rPr b="0" lang="ru-RU" sz="1800" spc="-26" strike="noStrike">
                <a:solidFill>
                  <a:schemeClr val="accent4">
                    <a:lumMod val="50000"/>
                  </a:schemeClr>
                </a:solidFill>
                <a:latin typeface="Times New Roman"/>
              </a:rPr>
              <a:t>р</a:t>
            </a:r>
            <a:r>
              <a:rPr b="0" lang="ru-RU" sz="1800" spc="-1" strike="noStrike">
                <a:solidFill>
                  <a:schemeClr val="accent4">
                    <a:lumMod val="50000"/>
                  </a:schemeClr>
                </a:solidFill>
                <a:latin typeface="Times New Roman"/>
              </a:rPr>
              <a:t>азный е</a:t>
            </a:r>
            <a:r>
              <a:rPr b="0" lang="ru-RU" sz="1800" spc="-32" strike="noStrike">
                <a:solidFill>
                  <a:schemeClr val="accent4">
                    <a:lumMod val="50000"/>
                  </a:schemeClr>
                </a:solidFill>
                <a:latin typeface="Times New Roman"/>
              </a:rPr>
              <a:t>ж</a:t>
            </a:r>
            <a:r>
              <a:rPr b="0" lang="ru-RU" sz="1800" spc="-1" strike="noStrike">
                <a:solidFill>
                  <a:schemeClr val="accent4">
                    <a:lumMod val="50000"/>
                  </a:schemeClr>
                </a:solidFill>
                <a:latin typeface="Times New Roman"/>
              </a:rPr>
              <a:t>едневный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ts val="1911"/>
              </a:lnSpc>
            </a:pPr>
            <a:r>
              <a:rPr b="0" lang="ru-RU" sz="1800" spc="-26" strike="noStrike">
                <a:solidFill>
                  <a:schemeClr val="accent4">
                    <a:lumMod val="50000"/>
                  </a:schemeClr>
                </a:solidFill>
                <a:latin typeface="Times New Roman"/>
              </a:rPr>
              <a:t>р</a:t>
            </a:r>
            <a:r>
              <a:rPr b="0" lang="ru-RU" sz="1800" spc="-1" strike="noStrike">
                <a:solidFill>
                  <a:schemeClr val="accent4">
                    <a:lumMod val="50000"/>
                  </a:schemeClr>
                </a:solidFill>
                <a:latin typeface="Times New Roman"/>
              </a:rPr>
              <a:t>ацион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9" name="Picture 435" descr=""/>
          <p:cNvPicPr/>
          <p:nvPr/>
        </p:nvPicPr>
        <p:blipFill>
          <a:blip r:embed="rId10"/>
          <a:stretch/>
        </p:blipFill>
        <p:spPr>
          <a:xfrm>
            <a:off x="238320" y="1605600"/>
            <a:ext cx="572400" cy="956160"/>
          </a:xfrm>
          <a:prstGeom prst="rect">
            <a:avLst/>
          </a:prstGeom>
          <a:ln w="0">
            <a:noFill/>
          </a:ln>
        </p:spPr>
      </p:pic>
      <p:sp>
        <p:nvSpPr>
          <p:cNvPr id="150" name="Прямоугольник 21"/>
          <p:cNvSpPr/>
          <p:nvPr/>
        </p:nvSpPr>
        <p:spPr>
          <a:xfrm>
            <a:off x="5558400" y="3004920"/>
            <a:ext cx="3282840" cy="60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1800" spc="-1" strike="noStrike">
                <a:solidFill>
                  <a:schemeClr val="accent4">
                    <a:lumMod val="50000"/>
                  </a:schemeClr>
                </a:solidFill>
                <a:latin typeface="Times New Roman"/>
              </a:rPr>
              <a:t>От</a:t>
            </a:r>
            <a:r>
              <a:rPr b="0" lang="ru-RU" sz="1800" spc="-21" strike="noStrike">
                <a:solidFill>
                  <a:schemeClr val="accent4">
                    <a:lumMod val="50000"/>
                  </a:schemeClr>
                </a:solidFill>
                <a:latin typeface="Times New Roman"/>
              </a:rPr>
              <a:t>к</a:t>
            </a:r>
            <a:r>
              <a:rPr b="0" lang="ru-RU" sz="1800" spc="-1" strike="noStrike">
                <a:solidFill>
                  <a:schemeClr val="accent4">
                    <a:lumMod val="50000"/>
                  </a:schemeClr>
                </a:solidFill>
                <a:latin typeface="Times New Roman"/>
              </a:rPr>
              <a:t>аз</a:t>
            </a:r>
            <a:r>
              <a:rPr b="0" lang="ru-RU" sz="1800" spc="-26" strike="noStrike">
                <a:solidFill>
                  <a:schemeClr val="accent4">
                    <a:lumMod val="50000"/>
                  </a:schemeClr>
                </a:solidFill>
                <a:latin typeface="Times New Roman"/>
              </a:rPr>
              <a:t>а</a:t>
            </a:r>
            <a:r>
              <a:rPr b="0" lang="ru-RU" sz="1800" spc="-1" strike="noStrike">
                <a:solidFill>
                  <a:schemeClr val="accent4">
                    <a:lumMod val="50000"/>
                  </a:schemeClr>
                </a:solidFill>
                <a:latin typeface="Times New Roman"/>
              </a:rPr>
              <a:t>ть</a:t>
            </a:r>
            <a:r>
              <a:rPr b="0" lang="ru-RU" sz="1800" spc="-21" strike="noStrike">
                <a:solidFill>
                  <a:schemeClr val="accent4">
                    <a:lumMod val="50000"/>
                  </a:schemeClr>
                </a:solidFill>
                <a:latin typeface="Times New Roman"/>
              </a:rPr>
              <a:t>с</a:t>
            </a:r>
            <a:r>
              <a:rPr b="0" lang="ru-RU" sz="1800" spc="-1" strike="noStrike">
                <a:solidFill>
                  <a:schemeClr val="accent4">
                    <a:lumMod val="50000"/>
                  </a:schemeClr>
                </a:solidFill>
                <a:latin typeface="Times New Roman"/>
              </a:rPr>
              <a:t>я </a:t>
            </a:r>
            <a:r>
              <a:rPr b="0" lang="ru-RU" sz="1800" spc="-32" strike="noStrike">
                <a:solidFill>
                  <a:schemeClr val="accent4">
                    <a:lumMod val="50000"/>
                  </a:schemeClr>
                </a:solidFill>
                <a:latin typeface="Times New Roman"/>
              </a:rPr>
              <a:t>о</a:t>
            </a:r>
            <a:r>
              <a:rPr b="0" lang="ru-RU" sz="1800" spc="-1" strike="noStrike">
                <a:solidFill>
                  <a:schemeClr val="accent4">
                    <a:lumMod val="50000"/>
                  </a:schemeClr>
                </a:solidFill>
                <a:latin typeface="Times New Roman"/>
              </a:rPr>
              <a:t>т сладких и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ts val="1911"/>
              </a:lnSpc>
            </a:pPr>
            <a:r>
              <a:rPr b="0" lang="ru-RU" sz="1800" spc="-63" strike="noStrike">
                <a:solidFill>
                  <a:schemeClr val="accent4">
                    <a:lumMod val="50000"/>
                  </a:schemeClr>
                </a:solidFill>
                <a:latin typeface="Times New Roman"/>
              </a:rPr>
              <a:t>г</a:t>
            </a:r>
            <a:r>
              <a:rPr b="0" lang="ru-RU" sz="1800" spc="-1" strike="noStrike">
                <a:solidFill>
                  <a:schemeClr val="accent4">
                    <a:lumMod val="50000"/>
                  </a:schemeClr>
                </a:solidFill>
                <a:latin typeface="Times New Roman"/>
              </a:rPr>
              <a:t>азированных напит</a:t>
            </a:r>
            <a:r>
              <a:rPr b="0" lang="ru-RU" sz="1800" spc="-32" strike="noStrike">
                <a:solidFill>
                  <a:schemeClr val="accent4">
                    <a:lumMod val="50000"/>
                  </a:schemeClr>
                </a:solidFill>
                <a:latin typeface="Times New Roman"/>
              </a:rPr>
              <a:t>к</a:t>
            </a:r>
            <a:r>
              <a:rPr b="0" lang="ru-RU" sz="1800" spc="-1" strike="noStrike">
                <a:solidFill>
                  <a:schemeClr val="accent4">
                    <a:lumMod val="50000"/>
                  </a:schemeClr>
                </a:solidFill>
                <a:latin typeface="Times New Roman"/>
              </a:rPr>
              <a:t>ов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1" name="Picture 417" descr=""/>
          <p:cNvPicPr/>
          <p:nvPr/>
        </p:nvPicPr>
        <p:blipFill>
          <a:blip r:embed="rId11"/>
          <a:stretch/>
        </p:blipFill>
        <p:spPr>
          <a:xfrm>
            <a:off x="4819680" y="2775240"/>
            <a:ext cx="452880" cy="799200"/>
          </a:xfrm>
          <a:prstGeom prst="rect">
            <a:avLst/>
          </a:prstGeom>
          <a:ln w="0">
            <a:noFill/>
          </a:ln>
        </p:spPr>
      </p:pic>
      <p:sp>
        <p:nvSpPr>
          <p:cNvPr id="152" name="Прямоугольник 23"/>
          <p:cNvSpPr/>
          <p:nvPr/>
        </p:nvSpPr>
        <p:spPr>
          <a:xfrm>
            <a:off x="5577840" y="4334400"/>
            <a:ext cx="3263040" cy="60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1800" spc="-55" strike="noStrike">
                <a:solidFill>
                  <a:schemeClr val="accent4">
                    <a:lumMod val="50000"/>
                  </a:schemeClr>
                </a:solidFill>
                <a:latin typeface="Times New Roman"/>
              </a:rPr>
              <a:t>У</a:t>
            </a:r>
            <a:r>
              <a:rPr b="0" lang="ru-RU" sz="1800" spc="-1" strike="noStrike">
                <a:solidFill>
                  <a:schemeClr val="accent4">
                    <a:lumMod val="50000"/>
                  </a:schemeClr>
                </a:solidFill>
                <a:latin typeface="Times New Roman"/>
              </a:rPr>
              <a:t>п</a:t>
            </a:r>
            <a:r>
              <a:rPr b="0" lang="ru-RU" sz="1800" spc="-32" strike="noStrike">
                <a:solidFill>
                  <a:schemeClr val="accent4">
                    <a:lumMod val="50000"/>
                  </a:schemeClr>
                </a:solidFill>
                <a:latin typeface="Times New Roman"/>
              </a:rPr>
              <a:t>о</a:t>
            </a:r>
            <a:r>
              <a:rPr b="0" lang="ru-RU" sz="1800" spc="-1" strike="noStrike">
                <a:solidFill>
                  <a:schemeClr val="accent4">
                    <a:lumMod val="50000"/>
                  </a:schemeClr>
                </a:solidFill>
                <a:latin typeface="Times New Roman"/>
              </a:rPr>
              <a:t>тре</a:t>
            </a:r>
            <a:r>
              <a:rPr b="0" lang="ru-RU" sz="1800" spc="-21" strike="noStrike">
                <a:solidFill>
                  <a:schemeClr val="accent4">
                    <a:lumMod val="50000"/>
                  </a:schemeClr>
                </a:solidFill>
                <a:latin typeface="Times New Roman"/>
              </a:rPr>
              <a:t>б</a:t>
            </a:r>
            <a:r>
              <a:rPr b="0" lang="ru-RU" sz="1800" spc="-1" strike="noStrike">
                <a:solidFill>
                  <a:schemeClr val="accent4">
                    <a:lumMod val="50000"/>
                  </a:schemeClr>
                </a:solidFill>
                <a:latin typeface="Times New Roman"/>
              </a:rPr>
              <a:t>лять не менее 500 г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ts val="1911"/>
              </a:lnSpc>
            </a:pPr>
            <a:r>
              <a:rPr b="0" lang="ru-RU" sz="1800" spc="-1" strike="noStrike">
                <a:solidFill>
                  <a:schemeClr val="accent4">
                    <a:lumMod val="50000"/>
                  </a:schemeClr>
                </a:solidFill>
                <a:latin typeface="Times New Roman"/>
              </a:rPr>
              <a:t>фру</a:t>
            </a:r>
            <a:r>
              <a:rPr b="0" lang="ru-RU" sz="1800" spc="-32" strike="noStrike">
                <a:solidFill>
                  <a:schemeClr val="accent4">
                    <a:lumMod val="50000"/>
                  </a:schemeClr>
                </a:solidFill>
                <a:latin typeface="Times New Roman"/>
              </a:rPr>
              <a:t>к</a:t>
            </a:r>
            <a:r>
              <a:rPr b="0" lang="ru-RU" sz="1800" spc="-26" strike="noStrike">
                <a:solidFill>
                  <a:schemeClr val="accent4">
                    <a:lumMod val="50000"/>
                  </a:schemeClr>
                </a:solidFill>
                <a:latin typeface="Times New Roman"/>
              </a:rPr>
              <a:t>т</a:t>
            </a:r>
            <a:r>
              <a:rPr b="0" lang="ru-RU" sz="1800" spc="-1" strike="noStrike">
                <a:solidFill>
                  <a:schemeClr val="accent4">
                    <a:lumMod val="50000"/>
                  </a:schemeClr>
                </a:solidFill>
                <a:latin typeface="Times New Roman"/>
              </a:rPr>
              <a:t>ов и овощей в сутки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3" name="Picture 420" descr=""/>
          <p:cNvPicPr/>
          <p:nvPr/>
        </p:nvPicPr>
        <p:blipFill>
          <a:blip r:embed="rId12"/>
          <a:stretch/>
        </p:blipFill>
        <p:spPr>
          <a:xfrm>
            <a:off x="4638960" y="4106520"/>
            <a:ext cx="867960" cy="806760"/>
          </a:xfrm>
          <a:prstGeom prst="rect">
            <a:avLst/>
          </a:prstGeom>
          <a:ln w="0">
            <a:noFill/>
          </a:ln>
        </p:spPr>
      </p:pic>
      <p:sp>
        <p:nvSpPr>
          <p:cNvPr id="154" name="Прямоугольник 26"/>
          <p:cNvSpPr/>
          <p:nvPr/>
        </p:nvSpPr>
        <p:spPr>
          <a:xfrm flipV="1" rot="10800000">
            <a:off x="5643360" y="5478480"/>
            <a:ext cx="3171600" cy="91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1800" spc="-1" strike="noStrike">
                <a:solidFill>
                  <a:schemeClr val="accent4">
                    <a:lumMod val="50000"/>
                  </a:schemeClr>
                </a:solidFill>
                <a:latin typeface="Times New Roman"/>
              </a:rPr>
              <a:t>Сок</a:t>
            </a:r>
            <a:r>
              <a:rPr b="0" lang="ru-RU" sz="1800" spc="-26" strike="noStrike">
                <a:solidFill>
                  <a:schemeClr val="accent4">
                    <a:lumMod val="50000"/>
                  </a:schemeClr>
                </a:solidFill>
                <a:latin typeface="Times New Roman"/>
              </a:rPr>
              <a:t>ра</a:t>
            </a:r>
            <a:r>
              <a:rPr b="0" lang="ru-RU" sz="1800" spc="-1" strike="noStrike">
                <a:solidFill>
                  <a:schemeClr val="accent4">
                    <a:lumMod val="50000"/>
                  </a:schemeClr>
                </a:solidFill>
                <a:latin typeface="Times New Roman"/>
              </a:rPr>
              <a:t>тить т</a:t>
            </a:r>
            <a:r>
              <a:rPr b="0" lang="ru-RU" sz="1800" spc="-26" strike="noStrike">
                <a:solidFill>
                  <a:schemeClr val="accent4">
                    <a:lumMod val="50000"/>
                  </a:schemeClr>
                </a:solidFill>
                <a:latin typeface="Times New Roman"/>
              </a:rPr>
              <a:t>р</a:t>
            </a:r>
            <a:r>
              <a:rPr b="0" lang="ru-RU" sz="1800" spc="-1" strike="noStrike">
                <a:solidFill>
                  <a:schemeClr val="accent4">
                    <a:lumMod val="50000"/>
                  </a:schemeClr>
                </a:solidFill>
                <a:latin typeface="Times New Roman"/>
              </a:rPr>
              <a:t>ансжиры, долю насыщенных жиров, соли, сахара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5" name="Picture 418" descr=""/>
          <p:cNvPicPr/>
          <p:nvPr/>
        </p:nvPicPr>
        <p:blipFill>
          <a:blip r:embed="rId13"/>
          <a:stretch/>
        </p:blipFill>
        <p:spPr>
          <a:xfrm>
            <a:off x="4785840" y="5483160"/>
            <a:ext cx="743400" cy="924840"/>
          </a:xfrm>
          <a:prstGeom prst="rect">
            <a:avLst/>
          </a:prstGeom>
          <a:ln w="0">
            <a:noFill/>
          </a:ln>
        </p:spPr>
      </p:pic>
      <p:pic>
        <p:nvPicPr>
          <p:cNvPr id="156" name="Рисунок 2" descr=""/>
          <p:cNvPicPr/>
          <p:nvPr/>
        </p:nvPicPr>
        <p:blipFill>
          <a:blip r:embed="rId14"/>
          <a:stretch/>
        </p:blipFill>
        <p:spPr>
          <a:xfrm>
            <a:off x="4631040" y="1588680"/>
            <a:ext cx="820440" cy="857160"/>
          </a:xfrm>
          <a:prstGeom prst="rect">
            <a:avLst/>
          </a:prstGeom>
          <a:ln w="0">
            <a:noFill/>
          </a:ln>
        </p:spPr>
      </p:pic>
      <p:pic>
        <p:nvPicPr>
          <p:cNvPr id="157" name="Picture 385" descr=""/>
          <p:cNvPicPr/>
          <p:nvPr/>
        </p:nvPicPr>
        <p:blipFill>
          <a:blip r:embed="rId15"/>
          <a:srcRect l="0" t="56874" r="0" b="0"/>
          <a:stretch/>
        </p:blipFill>
        <p:spPr>
          <a:xfrm>
            <a:off x="111600" y="5477760"/>
            <a:ext cx="819720" cy="8928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Рисунок 1"/>
          <p:cNvSpPr/>
          <p:nvPr/>
        </p:nvSpPr>
        <p:spPr>
          <a:xfrm>
            <a:off x="284400" y="905760"/>
            <a:ext cx="5763600" cy="5762520"/>
          </a:xfrm>
          <a:prstGeom prst="roundRect">
            <a:avLst>
              <a:gd name="adj" fmla="val 16667"/>
            </a:avLst>
          </a:prstGeom>
          <a:blipFill rotWithShape="0">
            <a:blip r:embed="rId1"/>
            <a:srcRect/>
            <a:stretch/>
          </a:blipFill>
          <a:ln w="19050">
            <a:solidFill>
              <a:srgbClr val="c55a1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9" name="TextBox 3"/>
          <p:cNvSpPr/>
          <p:nvPr/>
        </p:nvSpPr>
        <p:spPr>
          <a:xfrm>
            <a:off x="1346760" y="12240"/>
            <a:ext cx="655200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0" lang="ru-RU" sz="3600" spc="-1" strike="noStrike">
                <a:solidFill>
                  <a:srgbClr val="0070c0"/>
                </a:solidFill>
                <a:latin typeface="Times New Roman"/>
              </a:rPr>
              <a:t>Принципы здорово</a:t>
            </a:r>
            <a:r>
              <a:rPr b="0" lang="ru-RU" sz="3600" spc="-131" strike="noStrike">
                <a:solidFill>
                  <a:srgbClr val="0070c0"/>
                </a:solidFill>
                <a:latin typeface="Times New Roman"/>
              </a:rPr>
              <a:t>г</a:t>
            </a:r>
            <a:r>
              <a:rPr b="0" lang="ru-RU" sz="3600" spc="-1" strike="noStrike">
                <a:solidFill>
                  <a:srgbClr val="0070c0"/>
                </a:solidFill>
                <a:latin typeface="Times New Roman"/>
              </a:rPr>
              <a:t>о пи</a:t>
            </a:r>
            <a:r>
              <a:rPr b="0" lang="ru-RU" sz="3600" spc="-77" strike="noStrike">
                <a:solidFill>
                  <a:srgbClr val="0070c0"/>
                </a:solidFill>
                <a:latin typeface="Times New Roman"/>
              </a:rPr>
              <a:t>т</a:t>
            </a:r>
            <a:r>
              <a:rPr b="0" lang="ru-RU" sz="3600" spc="-1" strike="noStrike">
                <a:solidFill>
                  <a:srgbClr val="0070c0"/>
                </a:solidFill>
                <a:latin typeface="Times New Roman"/>
              </a:rPr>
              <a:t>ания</a:t>
            </a:r>
            <a:endParaRPr b="0" lang="ru-RU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0" name="Прямоугольник: скругленные углы 6"/>
          <p:cNvSpPr/>
          <p:nvPr/>
        </p:nvSpPr>
        <p:spPr>
          <a:xfrm>
            <a:off x="6257160" y="905760"/>
            <a:ext cx="2509920" cy="277488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rgbClr val="c55a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61" name="TextBox 5"/>
          <p:cNvSpPr/>
          <p:nvPr/>
        </p:nvSpPr>
        <p:spPr>
          <a:xfrm>
            <a:off x="6359400" y="1001520"/>
            <a:ext cx="2305080" cy="2558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1800" spc="-1" strike="noStrike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1,7 миллиона случаев смертей можно было бы ежегодно предотвратить в случае сокращения потребления соли до рекомендуемого уровня менее 5 г в день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2" name="Прямоугольник: скругленные углы 8"/>
          <p:cNvSpPr/>
          <p:nvPr/>
        </p:nvSpPr>
        <p:spPr>
          <a:xfrm>
            <a:off x="6359400" y="3930120"/>
            <a:ext cx="2509920" cy="273816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rgbClr val="c55a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ru-RU" sz="1800" spc="-1" strike="noStrike">
                <a:solidFill>
                  <a:schemeClr val="lt1"/>
                </a:solidFill>
                <a:latin typeface="Calibri"/>
              </a:rPr>
              <a:t>рослый здоровый ч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ru-RU" sz="1800" spc="-1" strike="noStrike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Взрослый здоровый человек может потреблять ежедневно не более 25 г сахара, это 5–6 чайных ложек без горки  с учетом добавленного сахара </a:t>
            </a:r>
            <a:r>
              <a:rPr b="0" lang="ru-RU" sz="1800" spc="-1" strike="noStrike">
                <a:solidFill>
                  <a:schemeClr val="lt1"/>
                </a:solidFill>
                <a:latin typeface="Calibri"/>
              </a:rPr>
              <a:t>может потреблять ежедневно не более 25 гр сахара, это примерно 5–6 чайных ложек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TextBox 3"/>
          <p:cNvSpPr/>
          <p:nvPr/>
        </p:nvSpPr>
        <p:spPr>
          <a:xfrm>
            <a:off x="2581920" y="0"/>
            <a:ext cx="456948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0" lang="ru-RU" sz="3600" spc="-1" strike="noStrike">
                <a:solidFill>
                  <a:srgbClr val="0070c0"/>
                </a:solidFill>
                <a:latin typeface="Times New Roman"/>
              </a:rPr>
              <a:t>Правила питания</a:t>
            </a:r>
            <a:endParaRPr b="0" lang="ru-RU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4" name="TextBox 5"/>
          <p:cNvSpPr/>
          <p:nvPr/>
        </p:nvSpPr>
        <p:spPr>
          <a:xfrm>
            <a:off x="675000" y="646200"/>
            <a:ext cx="7791480" cy="5850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85840" indent="-285840" defTabSz="914400">
              <a:lnSpc>
                <a:spcPct val="100000"/>
              </a:lnSpc>
              <a:buClr>
                <a:srgbClr val="806000"/>
              </a:buClr>
              <a:buFont typeface="Wingdings" charset="2"/>
              <a:buChar char=""/>
            </a:pPr>
            <a:r>
              <a:rPr b="0" lang="ru-RU" sz="1800" spc="-1" strike="noStrike">
                <a:solidFill>
                  <a:schemeClr val="accent4">
                    <a:lumMod val="50000"/>
                  </a:schemeClr>
                </a:solidFill>
                <a:latin typeface="Times New Roman"/>
              </a:rPr>
              <a:t>Примите за правило прекращать трапезу до того, как почувствуете себя сытым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806000"/>
              </a:buClr>
              <a:buFont typeface="Wingdings" charset="2"/>
              <a:buChar char=""/>
            </a:pPr>
            <a:r>
              <a:rPr b="0" lang="ru-RU" sz="1800" spc="-1" strike="noStrike">
                <a:solidFill>
                  <a:schemeClr val="accent4">
                    <a:lumMod val="50000"/>
                  </a:schemeClr>
                </a:solidFill>
                <a:latin typeface="Times New Roman"/>
              </a:rPr>
              <a:t>Контролируйте размер своей порции, не переедайте, ешьте медленно, тщательно пережевывая пищу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806000"/>
              </a:buClr>
              <a:buFont typeface="Wingdings" charset="2"/>
              <a:buChar char=""/>
            </a:pPr>
            <a:r>
              <a:rPr b="0" lang="ru-RU" sz="1800" spc="-1" strike="noStrike">
                <a:solidFill>
                  <a:schemeClr val="accent4">
                    <a:lumMod val="50000"/>
                  </a:schemeClr>
                </a:solidFill>
                <a:latin typeface="Times New Roman"/>
              </a:rPr>
              <a:t>Избегайте съедобные субстанции, похожие на натуральную еду – чипсы, крабовые палочки, картофель, лапшу быстрого приготовления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806000"/>
              </a:buClr>
              <a:buFont typeface="Wingdings" charset="2"/>
              <a:buChar char=""/>
            </a:pPr>
            <a:r>
              <a:rPr b="0" lang="ru-RU" sz="1800" spc="-1" strike="noStrike">
                <a:solidFill>
                  <a:schemeClr val="accent4">
                    <a:lumMod val="50000"/>
                  </a:schemeClr>
                </a:solidFill>
                <a:latin typeface="Times New Roman"/>
              </a:rPr>
              <a:t>Читайте на этикетке состав продуктов – если там больше 5 ингредиентов, оставьте продукт на прилавке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806000"/>
              </a:buClr>
              <a:buFont typeface="Wingdings" charset="2"/>
              <a:buChar char=""/>
            </a:pPr>
            <a:r>
              <a:rPr b="0" lang="ru-RU" sz="1800" spc="-1" strike="noStrike">
                <a:solidFill>
                  <a:schemeClr val="accent4">
                    <a:lumMod val="50000"/>
                  </a:schemeClr>
                </a:solidFill>
                <a:latin typeface="Times New Roman"/>
              </a:rPr>
              <a:t>Употребляйте пищевые волокна – сырые овощи и фрукты, зерновые продукты, пищевые отруби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806000"/>
              </a:buClr>
              <a:buFont typeface="Wingdings" charset="2"/>
              <a:buChar char=""/>
            </a:pPr>
            <a:r>
              <a:rPr b="0" lang="ru-RU" sz="1800" spc="-1" strike="noStrike">
                <a:solidFill>
                  <a:schemeClr val="accent4">
                    <a:lumMod val="50000"/>
                  </a:schemeClr>
                </a:solidFill>
                <a:latin typeface="Times New Roman"/>
              </a:rPr>
              <a:t>Потребляйте достаточно воды (30 мл на кг веса), но не увлекайтесь потреблением большого количества жидкости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806000"/>
              </a:buClr>
              <a:buFont typeface="Wingdings" charset="2"/>
              <a:buChar char=""/>
            </a:pPr>
            <a:r>
              <a:rPr b="0" lang="ru-RU" sz="1800" spc="-1" strike="noStrike">
                <a:solidFill>
                  <a:schemeClr val="accent4">
                    <a:lumMod val="50000"/>
                  </a:schemeClr>
                </a:solidFill>
                <a:latin typeface="Times New Roman"/>
              </a:rPr>
              <a:t>Питайтесь не менее 3 раз в день, обязательно завтракайте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806000"/>
              </a:buClr>
              <a:buFont typeface="Wingdings" charset="2"/>
              <a:buChar char=""/>
            </a:pPr>
            <a:r>
              <a:rPr b="0" lang="ru-RU" sz="1800" spc="-1" strike="noStrike">
                <a:solidFill>
                  <a:schemeClr val="accent4">
                    <a:lumMod val="50000"/>
                  </a:schemeClr>
                </a:solidFill>
                <a:latin typeface="Times New Roman"/>
              </a:rPr>
              <a:t>Ужинайте не позднее, чем за 2-3 часа до сна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353520" y="227160"/>
            <a:ext cx="8721720" cy="1323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685800">
              <a:lnSpc>
                <a:spcPct val="90000"/>
              </a:lnSpc>
              <a:buNone/>
              <a:tabLst>
                <a:tab algn="l" pos="0"/>
              </a:tabLst>
            </a:pPr>
            <a:br>
              <a:rPr sz="2800"/>
            </a:br>
            <a:br>
              <a:rPr sz="2800"/>
            </a:br>
            <a:br>
              <a:rPr sz="2800"/>
            </a:br>
            <a:br>
              <a:rPr sz="2800"/>
            </a:br>
            <a:r>
              <a:rPr b="0" lang="ru-RU" sz="3600" spc="-1" strike="noStrike">
                <a:solidFill>
                  <a:srgbClr val="0070c0"/>
                </a:solidFill>
                <a:latin typeface="Times New Roman"/>
              </a:rPr>
              <a:t>Не</a:t>
            </a:r>
            <a:r>
              <a:rPr b="0" lang="ru-RU" sz="3600" spc="-49" strike="noStrike">
                <a:solidFill>
                  <a:srgbClr val="0070c0"/>
                </a:solidFill>
                <a:latin typeface="Times New Roman"/>
              </a:rPr>
              <a:t>к</a:t>
            </a:r>
            <a:r>
              <a:rPr b="0" lang="ru-RU" sz="3600" spc="-1" strike="noStrike">
                <a:solidFill>
                  <a:srgbClr val="0070c0"/>
                </a:solidFill>
                <a:latin typeface="Times New Roman"/>
              </a:rPr>
              <a:t>онтроли</a:t>
            </a:r>
            <a:r>
              <a:rPr b="0" lang="ru-RU" sz="3600" spc="-15" strike="noStrike">
                <a:solidFill>
                  <a:srgbClr val="0070c0"/>
                </a:solidFill>
                <a:latin typeface="Times New Roman"/>
              </a:rPr>
              <a:t>ру</a:t>
            </a:r>
            <a:r>
              <a:rPr b="0" lang="ru-RU" sz="3600" spc="-1" strike="noStrike">
                <a:solidFill>
                  <a:srgbClr val="0070c0"/>
                </a:solidFill>
                <a:latin typeface="Times New Roman"/>
              </a:rPr>
              <a:t>емое п</a:t>
            </a:r>
            <a:r>
              <a:rPr b="0" lang="ru-RU" sz="3600" spc="-49" strike="noStrike">
                <a:solidFill>
                  <a:srgbClr val="0070c0"/>
                </a:solidFill>
                <a:latin typeface="Times New Roman"/>
              </a:rPr>
              <a:t>о</a:t>
            </a:r>
            <a:r>
              <a:rPr b="0" lang="ru-RU" sz="3600" spc="-1" strike="noStrike">
                <a:solidFill>
                  <a:srgbClr val="0070c0"/>
                </a:solidFill>
                <a:latin typeface="Times New Roman"/>
              </a:rPr>
              <a:t>тре</a:t>
            </a:r>
            <a:r>
              <a:rPr b="0" lang="ru-RU" sz="3600" spc="-18" strike="noStrike">
                <a:solidFill>
                  <a:srgbClr val="0070c0"/>
                </a:solidFill>
                <a:latin typeface="Times New Roman"/>
              </a:rPr>
              <a:t>б</a:t>
            </a:r>
            <a:r>
              <a:rPr b="0" lang="ru-RU" sz="3600" spc="-1" strike="noStrike">
                <a:solidFill>
                  <a:srgbClr val="0070c0"/>
                </a:solidFill>
                <a:latin typeface="Times New Roman"/>
              </a:rPr>
              <a:t>ление вредных про</a:t>
            </a:r>
            <a:r>
              <a:rPr b="0" lang="ru-RU" sz="3600" spc="-15" strike="noStrike">
                <a:solidFill>
                  <a:srgbClr val="0070c0"/>
                </a:solidFill>
                <a:latin typeface="Times New Roman"/>
              </a:rPr>
              <a:t>д</a:t>
            </a:r>
            <a:r>
              <a:rPr b="0" lang="ru-RU" sz="3600" spc="-1" strike="noStrike">
                <a:solidFill>
                  <a:srgbClr val="0070c0"/>
                </a:solidFill>
                <a:latin typeface="Times New Roman"/>
              </a:rPr>
              <a:t>у</a:t>
            </a:r>
            <a:r>
              <a:rPr b="0" lang="ru-RU" sz="3600" spc="-49" strike="noStrike">
                <a:solidFill>
                  <a:srgbClr val="0070c0"/>
                </a:solidFill>
                <a:latin typeface="Times New Roman"/>
              </a:rPr>
              <a:t>к</a:t>
            </a:r>
            <a:r>
              <a:rPr b="0" lang="ru-RU" sz="3600" spc="-35" strike="noStrike">
                <a:solidFill>
                  <a:srgbClr val="0070c0"/>
                </a:solidFill>
                <a:latin typeface="Times New Roman"/>
              </a:rPr>
              <a:t>т</a:t>
            </a:r>
            <a:r>
              <a:rPr b="0" lang="ru-RU" sz="3600" spc="-1" strike="noStrike">
                <a:solidFill>
                  <a:srgbClr val="0070c0"/>
                </a:solidFill>
                <a:latin typeface="Times New Roman"/>
              </a:rPr>
              <a:t>ов пи</a:t>
            </a:r>
            <a:r>
              <a:rPr b="0" lang="ru-RU" sz="3600" spc="-38" strike="noStrike">
                <a:solidFill>
                  <a:srgbClr val="0070c0"/>
                </a:solidFill>
                <a:latin typeface="Times New Roman"/>
              </a:rPr>
              <a:t>т</a:t>
            </a:r>
            <a:r>
              <a:rPr b="0" lang="ru-RU" sz="3600" spc="-1" strike="noStrike">
                <a:solidFill>
                  <a:srgbClr val="0070c0"/>
                </a:solidFill>
                <a:latin typeface="Times New Roman"/>
              </a:rPr>
              <a:t>ания  приводит к рис</a:t>
            </a:r>
            <a:r>
              <a:rPr b="0" lang="ru-RU" sz="3600" spc="-35" strike="noStrike">
                <a:solidFill>
                  <a:srgbClr val="0070c0"/>
                </a:solidFill>
                <a:latin typeface="Times New Roman"/>
              </a:rPr>
              <a:t>к</a:t>
            </a:r>
            <a:r>
              <a:rPr b="0" lang="ru-RU" sz="3600" spc="-1" strike="noStrike">
                <a:solidFill>
                  <a:srgbClr val="0070c0"/>
                </a:solidFill>
                <a:latin typeface="Times New Roman"/>
              </a:rPr>
              <a:t>у </a:t>
            </a:r>
            <a:r>
              <a:rPr b="0" lang="ru-RU" sz="3600" spc="-21" strike="noStrike">
                <a:solidFill>
                  <a:srgbClr val="0070c0"/>
                </a:solidFill>
                <a:latin typeface="Times New Roman"/>
              </a:rPr>
              <a:t>р</a:t>
            </a:r>
            <a:r>
              <a:rPr b="0" lang="ru-RU" sz="3600" spc="-1" strike="noStrike">
                <a:solidFill>
                  <a:srgbClr val="0070c0"/>
                </a:solidFill>
                <a:latin typeface="Times New Roman"/>
              </a:rPr>
              <a:t>азвития заболеваний:</a:t>
            </a:r>
            <a:br>
              <a:rPr sz="3600"/>
            </a:br>
            <a:br>
              <a:rPr sz="3200"/>
            </a:br>
            <a:br>
              <a:rPr sz="3600"/>
            </a:br>
            <a:endParaRPr b="0" lang="ru-RU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/>
          </p:nvPr>
        </p:nvSpPr>
        <p:spPr>
          <a:xfrm>
            <a:off x="286200" y="1787400"/>
            <a:ext cx="8496720" cy="4387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defTabSz="685800">
              <a:lnSpc>
                <a:spcPct val="90000"/>
              </a:lnSpc>
              <a:spcBef>
                <a:spcPts val="751"/>
              </a:spcBef>
              <a:buNone/>
              <a:tabLst>
                <a:tab algn="l" pos="0"/>
              </a:tabLst>
            </a:pPr>
            <a:r>
              <a:rPr b="0" lang="ru-RU" sz="2100" spc="-1" strike="noStrike">
                <a:solidFill>
                  <a:schemeClr val="dk1"/>
                </a:solidFill>
                <a:latin typeface="Calibri"/>
              </a:rPr>
              <a:t>	</a:t>
            </a:r>
            <a:endParaRPr b="0" lang="ru-RU" sz="2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7" name="Прямоугольник 5"/>
          <p:cNvSpPr/>
          <p:nvPr/>
        </p:nvSpPr>
        <p:spPr>
          <a:xfrm>
            <a:off x="1319760" y="2439000"/>
            <a:ext cx="13348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1800" spc="-1" strike="noStrike">
                <a:solidFill>
                  <a:schemeClr val="accent4">
                    <a:lumMod val="50000"/>
                  </a:schemeClr>
                </a:solidFill>
                <a:latin typeface="Times New Roman"/>
              </a:rPr>
              <a:t>Ожирение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8" name="Freeform 256"/>
          <p:cNvSpPr/>
          <p:nvPr/>
        </p:nvSpPr>
        <p:spPr>
          <a:xfrm>
            <a:off x="313560" y="2273040"/>
            <a:ext cx="736560" cy="594360"/>
          </a:xfrm>
          <a:custGeom>
            <a:avLst/>
            <a:gdLst>
              <a:gd name="textAreaLeft" fmla="*/ 0 w 736560"/>
              <a:gd name="textAreaRight" fmla="*/ 738720 w 736560"/>
              <a:gd name="textAreaTop" fmla="*/ 0 h 594360"/>
              <a:gd name="textAreaBottom" fmla="*/ 596520 h 594360"/>
            </a:gdLst>
            <a:ahLst/>
            <a:rect l="textAreaLeft" t="textAreaTop" r="textAreaRight" b="textAreaBottom"/>
            <a:pathLst>
              <a:path w="362952" h="192772">
                <a:moveTo>
                  <a:pt x="295173" y="181482"/>
                </a:moveTo>
                <a:cubicBezTo>
                  <a:pt x="295173" y="187717"/>
                  <a:pt x="300214" y="192772"/>
                  <a:pt x="306475" y="192772"/>
                </a:cubicBezTo>
                <a:lnTo>
                  <a:pt x="351637" y="192772"/>
                </a:lnTo>
                <a:cubicBezTo>
                  <a:pt x="357872" y="192772"/>
                  <a:pt x="362952" y="187717"/>
                  <a:pt x="362952" y="181482"/>
                </a:cubicBezTo>
                <a:cubicBezTo>
                  <a:pt x="362952" y="81419"/>
                  <a:pt x="281546" y="0"/>
                  <a:pt x="181483" y="0"/>
                </a:cubicBezTo>
                <a:cubicBezTo>
                  <a:pt x="81407" y="0"/>
                  <a:pt x="0" y="81419"/>
                  <a:pt x="0" y="181482"/>
                </a:cubicBezTo>
                <a:cubicBezTo>
                  <a:pt x="0" y="187717"/>
                  <a:pt x="5042" y="192772"/>
                  <a:pt x="11278" y="192772"/>
                </a:cubicBezTo>
                <a:lnTo>
                  <a:pt x="244716" y="192772"/>
                </a:lnTo>
                <a:cubicBezTo>
                  <a:pt x="259296" y="192772"/>
                  <a:pt x="259296" y="170167"/>
                  <a:pt x="244716" y="170167"/>
                </a:cubicBezTo>
                <a:lnTo>
                  <a:pt x="190018" y="170167"/>
                </a:lnTo>
                <a:lnTo>
                  <a:pt x="140881" y="82575"/>
                </a:lnTo>
                <a:cubicBezTo>
                  <a:pt x="133744" y="69875"/>
                  <a:pt x="114033" y="80937"/>
                  <a:pt x="121171" y="93637"/>
                </a:cubicBezTo>
                <a:lnTo>
                  <a:pt x="164122" y="170167"/>
                </a:lnTo>
                <a:lnTo>
                  <a:pt x="22974" y="170167"/>
                </a:lnTo>
                <a:cubicBezTo>
                  <a:pt x="25438" y="135521"/>
                  <a:pt x="39053" y="103885"/>
                  <a:pt x="60262" y="78879"/>
                </a:cubicBezTo>
                <a:lnTo>
                  <a:pt x="75768" y="94373"/>
                </a:lnTo>
                <a:cubicBezTo>
                  <a:pt x="86055" y="104686"/>
                  <a:pt x="102032" y="88684"/>
                  <a:pt x="91719" y="78397"/>
                </a:cubicBezTo>
                <a:lnTo>
                  <a:pt x="76048" y="62699"/>
                </a:lnTo>
                <a:cubicBezTo>
                  <a:pt x="91085" y="49352"/>
                  <a:pt x="108649" y="38798"/>
                  <a:pt x="127965" y="31877"/>
                </a:cubicBezTo>
                <a:lnTo>
                  <a:pt x="133591" y="52920"/>
                </a:lnTo>
                <a:cubicBezTo>
                  <a:pt x="137351" y="66928"/>
                  <a:pt x="159195" y="61137"/>
                  <a:pt x="155423" y="47078"/>
                </a:cubicBezTo>
                <a:lnTo>
                  <a:pt x="149720" y="25793"/>
                </a:lnTo>
                <a:cubicBezTo>
                  <a:pt x="169520" y="21755"/>
                  <a:pt x="190106" y="21551"/>
                  <a:pt x="209995" y="25158"/>
                </a:cubicBezTo>
                <a:lnTo>
                  <a:pt x="204419" y="45935"/>
                </a:lnTo>
                <a:cubicBezTo>
                  <a:pt x="200660" y="60020"/>
                  <a:pt x="222466" y="65811"/>
                  <a:pt x="226225" y="51790"/>
                </a:cubicBezTo>
                <a:lnTo>
                  <a:pt x="231877" y="30797"/>
                </a:lnTo>
                <a:cubicBezTo>
                  <a:pt x="251231" y="37287"/>
                  <a:pt x="268948" y="47396"/>
                  <a:pt x="284188" y="60363"/>
                </a:cubicBezTo>
                <a:lnTo>
                  <a:pt x="269253" y="75298"/>
                </a:lnTo>
                <a:cubicBezTo>
                  <a:pt x="258928" y="85597"/>
                  <a:pt x="274904" y="101574"/>
                  <a:pt x="285217" y="91262"/>
                </a:cubicBezTo>
                <a:lnTo>
                  <a:pt x="300316" y="76161"/>
                </a:lnTo>
                <a:cubicBezTo>
                  <a:pt x="322884" y="101574"/>
                  <a:pt x="337425" y="134251"/>
                  <a:pt x="339940" y="170167"/>
                </a:cubicBezTo>
                <a:lnTo>
                  <a:pt x="306475" y="170167"/>
                </a:lnTo>
                <a:cubicBezTo>
                  <a:pt x="300214" y="170167"/>
                  <a:pt x="295173" y="175247"/>
                  <a:pt x="295173" y="181482"/>
                </a:cubicBezTo>
              </a:path>
            </a:pathLst>
          </a:custGeom>
          <a:solidFill>
            <a:srgbClr val="c622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9" name="Прямоугольник 8"/>
          <p:cNvSpPr/>
          <p:nvPr/>
        </p:nvSpPr>
        <p:spPr>
          <a:xfrm>
            <a:off x="5588640" y="2574000"/>
            <a:ext cx="2754360" cy="57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1800" spc="-1" strike="noStrike">
                <a:solidFill>
                  <a:schemeClr val="accent4">
                    <a:lumMod val="50000"/>
                  </a:schemeClr>
                </a:solidFill>
                <a:latin typeface="Times New Roman"/>
              </a:rPr>
              <a:t>Заболевания </a:t>
            </a:r>
            <a:r>
              <a:rPr b="0" lang="ru-RU" sz="1800" spc="-35" strike="noStrike">
                <a:solidFill>
                  <a:schemeClr val="accent4">
                    <a:lumMod val="50000"/>
                  </a:schemeClr>
                </a:solidFill>
                <a:latin typeface="Times New Roman"/>
              </a:rPr>
              <a:t>с</a:t>
            </a:r>
            <a:r>
              <a:rPr b="0" lang="ru-RU" sz="1800" spc="-1" strike="noStrike">
                <a:solidFill>
                  <a:schemeClr val="accent4">
                    <a:lumMod val="50000"/>
                  </a:schemeClr>
                </a:solidFill>
                <a:latin typeface="Times New Roman"/>
              </a:rPr>
              <a:t>ердца и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ts val="1667"/>
              </a:lnSpc>
            </a:pPr>
            <a:r>
              <a:rPr b="0" lang="ru-RU" sz="1800" spc="-35" strike="noStrike">
                <a:solidFill>
                  <a:schemeClr val="accent4">
                    <a:lumMod val="50000"/>
                  </a:schemeClr>
                </a:solidFill>
                <a:latin typeface="Times New Roman"/>
              </a:rPr>
              <a:t>с</a:t>
            </a:r>
            <a:r>
              <a:rPr b="0" lang="ru-RU" sz="1800" spc="-1" strike="noStrike">
                <a:solidFill>
                  <a:schemeClr val="accent4">
                    <a:lumMod val="50000"/>
                  </a:schemeClr>
                </a:solidFill>
                <a:latin typeface="Times New Roman"/>
              </a:rPr>
              <a:t>ос</a:t>
            </a:r>
            <a:r>
              <a:rPr b="0" lang="ru-RU" sz="1800" spc="-12" strike="noStrike">
                <a:solidFill>
                  <a:schemeClr val="accent4">
                    <a:lumMod val="50000"/>
                  </a:schemeClr>
                </a:solidFill>
                <a:latin typeface="Times New Roman"/>
              </a:rPr>
              <a:t>у</a:t>
            </a:r>
            <a:r>
              <a:rPr b="0" lang="ru-RU" sz="1800" spc="-1" strike="noStrike">
                <a:solidFill>
                  <a:schemeClr val="accent4">
                    <a:lumMod val="50000"/>
                  </a:schemeClr>
                </a:solidFill>
                <a:latin typeface="Times New Roman"/>
              </a:rPr>
              <a:t>дов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0" name="Freeform 282"/>
          <p:cNvSpPr/>
          <p:nvPr/>
        </p:nvSpPr>
        <p:spPr>
          <a:xfrm>
            <a:off x="4480560" y="2121480"/>
            <a:ext cx="989640" cy="945720"/>
          </a:xfrm>
          <a:custGeom>
            <a:avLst/>
            <a:gdLst>
              <a:gd name="textAreaLeft" fmla="*/ 0 w 989640"/>
              <a:gd name="textAreaRight" fmla="*/ 991800 w 989640"/>
              <a:gd name="textAreaTop" fmla="*/ 0 h 945720"/>
              <a:gd name="textAreaBottom" fmla="*/ 947880 h 945720"/>
            </a:gdLst>
            <a:ahLst/>
            <a:rect l="textAreaLeft" t="textAreaTop" r="textAreaRight" b="textAreaBottom"/>
            <a:pathLst>
              <a:path w="321614" h="214350">
                <a:moveTo>
                  <a:pt x="173837" y="214350"/>
                </a:moveTo>
                <a:cubicBezTo>
                  <a:pt x="170091" y="214350"/>
                  <a:pt x="162458" y="214350"/>
                  <a:pt x="149466" y="40526"/>
                </a:cubicBezTo>
                <a:lnTo>
                  <a:pt x="143294" y="66002"/>
                </a:lnTo>
                <a:cubicBezTo>
                  <a:pt x="142888" y="67640"/>
                  <a:pt x="141453" y="68770"/>
                  <a:pt x="139801" y="68770"/>
                </a:cubicBezTo>
                <a:lnTo>
                  <a:pt x="76771" y="68770"/>
                </a:lnTo>
                <a:cubicBezTo>
                  <a:pt x="75971" y="68770"/>
                  <a:pt x="75197" y="68516"/>
                  <a:pt x="74587" y="68021"/>
                </a:cubicBezTo>
                <a:lnTo>
                  <a:pt x="58090" y="55334"/>
                </a:lnTo>
                <a:lnTo>
                  <a:pt x="43650" y="67856"/>
                </a:lnTo>
                <a:cubicBezTo>
                  <a:pt x="43002" y="68453"/>
                  <a:pt x="42164" y="68770"/>
                  <a:pt x="41288" y="68770"/>
                </a:cubicBezTo>
                <a:lnTo>
                  <a:pt x="0" y="68770"/>
                </a:lnTo>
                <a:lnTo>
                  <a:pt x="0" y="61595"/>
                </a:lnTo>
                <a:lnTo>
                  <a:pt x="39941" y="61595"/>
                </a:lnTo>
                <a:lnTo>
                  <a:pt x="55575" y="47968"/>
                </a:lnTo>
                <a:cubicBezTo>
                  <a:pt x="56870" y="46863"/>
                  <a:pt x="58775" y="46812"/>
                  <a:pt x="60134" y="47841"/>
                </a:cubicBezTo>
                <a:lnTo>
                  <a:pt x="78003" y="61595"/>
                </a:lnTo>
                <a:lnTo>
                  <a:pt x="136969" y="61595"/>
                </a:lnTo>
                <a:lnTo>
                  <a:pt x="147891" y="16497"/>
                </a:lnTo>
                <a:cubicBezTo>
                  <a:pt x="148285" y="14795"/>
                  <a:pt x="149784" y="13652"/>
                  <a:pt x="151689" y="13767"/>
                </a:cubicBezTo>
                <a:cubicBezTo>
                  <a:pt x="153454" y="13919"/>
                  <a:pt x="154851" y="15329"/>
                  <a:pt x="154978" y="17094"/>
                </a:cubicBezTo>
                <a:cubicBezTo>
                  <a:pt x="159410" y="79489"/>
                  <a:pt x="167983" y="177305"/>
                  <a:pt x="173963" y="202451"/>
                </a:cubicBezTo>
                <a:cubicBezTo>
                  <a:pt x="177672" y="186614"/>
                  <a:pt x="181418" y="142291"/>
                  <a:pt x="183781" y="114135"/>
                </a:cubicBezTo>
                <a:cubicBezTo>
                  <a:pt x="187197" y="73635"/>
                  <a:pt x="188099" y="66091"/>
                  <a:pt x="189750" y="63805"/>
                </a:cubicBezTo>
                <a:cubicBezTo>
                  <a:pt x="190194" y="63182"/>
                  <a:pt x="236587" y="0"/>
                  <a:pt x="246265" y="0"/>
                </a:cubicBezTo>
                <a:cubicBezTo>
                  <a:pt x="251713" y="0"/>
                  <a:pt x="270102" y="20701"/>
                  <a:pt x="300938" y="61595"/>
                </a:cubicBezTo>
                <a:lnTo>
                  <a:pt x="321614" y="61595"/>
                </a:lnTo>
                <a:lnTo>
                  <a:pt x="321614" y="68770"/>
                </a:lnTo>
                <a:lnTo>
                  <a:pt x="299135" y="68770"/>
                </a:lnTo>
                <a:cubicBezTo>
                  <a:pt x="298004" y="68770"/>
                  <a:pt x="296950" y="68237"/>
                  <a:pt x="296277" y="67348"/>
                </a:cubicBezTo>
                <a:cubicBezTo>
                  <a:pt x="275957" y="40348"/>
                  <a:pt x="252310" y="11405"/>
                  <a:pt x="246239" y="7442"/>
                </a:cubicBezTo>
                <a:cubicBezTo>
                  <a:pt x="238175" y="12471"/>
                  <a:pt x="202323" y="58534"/>
                  <a:pt x="195604" y="67996"/>
                </a:cubicBezTo>
                <a:cubicBezTo>
                  <a:pt x="194677" y="70574"/>
                  <a:pt x="192772" y="93027"/>
                  <a:pt x="190956" y="114732"/>
                </a:cubicBezTo>
                <a:cubicBezTo>
                  <a:pt x="183539" y="202616"/>
                  <a:pt x="180809" y="214350"/>
                  <a:pt x="173837" y="214350"/>
                </a:cubicBezTo>
                <a:close/>
                <a:moveTo>
                  <a:pt x="173837" y="214350"/>
                </a:moveTo>
              </a:path>
            </a:pathLst>
          </a:custGeom>
          <a:noFill/>
          <a:ln>
            <a:solidFill>
              <a:srgbClr val="c622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1" name="Прямоугольник 11"/>
          <p:cNvSpPr/>
          <p:nvPr/>
        </p:nvSpPr>
        <p:spPr>
          <a:xfrm>
            <a:off x="1282320" y="3881160"/>
            <a:ext cx="23040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1800" spc="-1" strike="noStrike">
                <a:solidFill>
                  <a:schemeClr val="accent4">
                    <a:lumMod val="50000"/>
                  </a:schemeClr>
                </a:solidFill>
                <a:latin typeface="Times New Roman"/>
              </a:rPr>
              <a:t>Са</a:t>
            </a:r>
            <a:r>
              <a:rPr b="0" lang="ru-RU" sz="1800" spc="-18" strike="noStrike">
                <a:solidFill>
                  <a:schemeClr val="accent4">
                    <a:lumMod val="50000"/>
                  </a:schemeClr>
                </a:solidFill>
                <a:latin typeface="Times New Roman"/>
              </a:rPr>
              <a:t>х</a:t>
            </a:r>
            <a:r>
              <a:rPr b="0" lang="ru-RU" sz="1800" spc="-1" strike="noStrike">
                <a:solidFill>
                  <a:schemeClr val="accent4">
                    <a:lumMod val="50000"/>
                  </a:schemeClr>
                </a:solidFill>
                <a:latin typeface="Times New Roman"/>
              </a:rPr>
              <a:t>арный диаб</a:t>
            </a:r>
            <a:r>
              <a:rPr b="0" lang="ru-RU" sz="1800" spc="-18" strike="noStrike">
                <a:solidFill>
                  <a:schemeClr val="accent4">
                    <a:lumMod val="50000"/>
                  </a:schemeClr>
                </a:solidFill>
                <a:latin typeface="Times New Roman"/>
              </a:rPr>
              <a:t>ет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2" name="Прямоугольник 14"/>
          <p:cNvSpPr/>
          <p:nvPr/>
        </p:nvSpPr>
        <p:spPr>
          <a:xfrm>
            <a:off x="5610960" y="3775320"/>
            <a:ext cx="31910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1800" spc="-1" strike="noStrike">
                <a:solidFill>
                  <a:schemeClr val="accent4">
                    <a:lumMod val="50000"/>
                  </a:schemeClr>
                </a:solidFill>
                <a:latin typeface="Times New Roman"/>
              </a:rPr>
              <a:t>Инсульты</a:t>
            </a:r>
            <a:r>
              <a:rPr b="0" lang="ru-RU" sz="1800" spc="-1" strike="noStrike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3" name="Прямоугольник 19"/>
          <p:cNvSpPr/>
          <p:nvPr/>
        </p:nvSpPr>
        <p:spPr>
          <a:xfrm>
            <a:off x="1264320" y="5337000"/>
            <a:ext cx="2160720" cy="57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1800" spc="-1" strike="noStrike">
                <a:solidFill>
                  <a:schemeClr val="accent4">
                    <a:lumMod val="50000"/>
                  </a:schemeClr>
                </a:solidFill>
                <a:latin typeface="Times New Roman"/>
              </a:rPr>
              <a:t>Он</a:t>
            </a:r>
            <a:r>
              <a:rPr b="0" lang="ru-RU" sz="1800" spc="-29" strike="noStrike">
                <a:solidFill>
                  <a:schemeClr val="accent4">
                    <a:lumMod val="50000"/>
                  </a:schemeClr>
                </a:solidFill>
                <a:latin typeface="Times New Roman"/>
              </a:rPr>
              <a:t>к</a:t>
            </a:r>
            <a:r>
              <a:rPr b="0" lang="ru-RU" sz="1800" spc="-1" strike="noStrike">
                <a:solidFill>
                  <a:schemeClr val="accent4">
                    <a:lumMod val="50000"/>
                  </a:schemeClr>
                </a:solidFill>
                <a:latin typeface="Times New Roman"/>
              </a:rPr>
              <a:t>ологические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ts val="1667"/>
              </a:lnSpc>
            </a:pPr>
            <a:r>
              <a:rPr b="0" lang="ru-RU" sz="1800" spc="-1" strike="noStrike">
                <a:solidFill>
                  <a:schemeClr val="accent4">
                    <a:lumMod val="50000"/>
                  </a:schemeClr>
                </a:solidFill>
                <a:latin typeface="Times New Roman"/>
              </a:rPr>
              <a:t>заболевания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4" name="Прямоугольник 21"/>
          <p:cNvSpPr/>
          <p:nvPr/>
        </p:nvSpPr>
        <p:spPr>
          <a:xfrm>
            <a:off x="5711040" y="5267880"/>
            <a:ext cx="192168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1800" spc="-1" strike="noStrike">
                <a:solidFill>
                  <a:schemeClr val="accent4">
                    <a:lumMod val="50000"/>
                  </a:schemeClr>
                </a:solidFill>
                <a:latin typeface="Times New Roman"/>
              </a:rPr>
              <a:t>Болезни </a:t>
            </a:r>
            <a:r>
              <a:rPr b="0" lang="ru-RU" sz="1800" spc="-29" strike="noStrike">
                <a:solidFill>
                  <a:schemeClr val="accent4">
                    <a:lumMod val="50000"/>
                  </a:schemeClr>
                </a:solidFill>
                <a:latin typeface="Times New Roman"/>
              </a:rPr>
              <a:t>к</a:t>
            </a:r>
            <a:r>
              <a:rPr b="0" lang="ru-RU" sz="1800" spc="-1" strike="noStrike">
                <a:solidFill>
                  <a:schemeClr val="accent4">
                    <a:lumMod val="50000"/>
                  </a:schemeClr>
                </a:solidFill>
                <a:latin typeface="Times New Roman"/>
              </a:rPr>
              <a:t>о</a:t>
            </a:r>
            <a:r>
              <a:rPr b="0" lang="ru-RU" sz="1800" spc="-18" strike="noStrike">
                <a:solidFill>
                  <a:schemeClr val="accent4">
                    <a:lumMod val="50000"/>
                  </a:schemeClr>
                </a:solidFill>
                <a:latin typeface="Times New Roman"/>
              </a:rPr>
              <a:t>с</a:t>
            </a:r>
            <a:r>
              <a:rPr b="0" lang="ru-RU" sz="1800" spc="-24" strike="noStrike">
                <a:solidFill>
                  <a:schemeClr val="accent4">
                    <a:lumMod val="50000"/>
                  </a:schemeClr>
                </a:solidFill>
                <a:latin typeface="Times New Roman"/>
              </a:rPr>
              <a:t>т</a:t>
            </a:r>
            <a:r>
              <a:rPr b="0" lang="ru-RU" sz="1800" spc="-1" strike="noStrike">
                <a:solidFill>
                  <a:schemeClr val="accent4">
                    <a:lumMod val="50000"/>
                  </a:schemeClr>
                </a:solidFill>
                <a:latin typeface="Times New Roman"/>
              </a:rPr>
              <a:t>ей и суставов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75" name="Picture 285" descr=""/>
          <p:cNvPicPr/>
          <p:nvPr/>
        </p:nvPicPr>
        <p:blipFill>
          <a:blip r:embed="rId1"/>
          <a:stretch/>
        </p:blipFill>
        <p:spPr>
          <a:xfrm>
            <a:off x="4584960" y="3538800"/>
            <a:ext cx="981360" cy="1056600"/>
          </a:xfrm>
          <a:prstGeom prst="rect">
            <a:avLst/>
          </a:prstGeom>
          <a:ln w="0">
            <a:noFill/>
          </a:ln>
        </p:spPr>
      </p:pic>
      <p:pic>
        <p:nvPicPr>
          <p:cNvPr id="176" name="Picture 253" descr=""/>
          <p:cNvPicPr/>
          <p:nvPr/>
        </p:nvPicPr>
        <p:blipFill>
          <a:blip r:embed="rId2"/>
          <a:stretch/>
        </p:blipFill>
        <p:spPr>
          <a:xfrm>
            <a:off x="313560" y="3657600"/>
            <a:ext cx="695160" cy="961560"/>
          </a:xfrm>
          <a:prstGeom prst="rect">
            <a:avLst/>
          </a:prstGeom>
          <a:ln w="0">
            <a:noFill/>
          </a:ln>
        </p:spPr>
      </p:pic>
      <p:sp>
        <p:nvSpPr>
          <p:cNvPr id="177" name="Freeform 286"/>
          <p:cNvSpPr/>
          <p:nvPr/>
        </p:nvSpPr>
        <p:spPr>
          <a:xfrm>
            <a:off x="352800" y="5133600"/>
            <a:ext cx="774720" cy="946440"/>
          </a:xfrm>
          <a:custGeom>
            <a:avLst/>
            <a:gdLst>
              <a:gd name="textAreaLeft" fmla="*/ 0 w 774720"/>
              <a:gd name="textAreaRight" fmla="*/ 776880 w 774720"/>
              <a:gd name="textAreaTop" fmla="*/ 0 h 946440"/>
              <a:gd name="textAreaBottom" fmla="*/ 948600 h 946440"/>
            </a:gdLst>
            <a:ahLst/>
            <a:rect l="textAreaLeft" t="textAreaTop" r="textAreaRight" b="textAreaBottom"/>
            <a:pathLst>
              <a:path w="488606" h="771956">
                <a:moveTo>
                  <a:pt x="125183" y="456933"/>
                </a:moveTo>
                <a:cubicBezTo>
                  <a:pt x="119938" y="463918"/>
                  <a:pt x="121297" y="473849"/>
                  <a:pt x="128243" y="479094"/>
                </a:cubicBezTo>
                <a:cubicBezTo>
                  <a:pt x="135241" y="484339"/>
                  <a:pt x="145122" y="482929"/>
                  <a:pt x="150367" y="475944"/>
                </a:cubicBezTo>
                <a:lnTo>
                  <a:pt x="150405" y="475944"/>
                </a:lnTo>
                <a:cubicBezTo>
                  <a:pt x="207644" y="399860"/>
                  <a:pt x="265619" y="318326"/>
                  <a:pt x="296010" y="259372"/>
                </a:cubicBezTo>
                <a:cubicBezTo>
                  <a:pt x="313270" y="225997"/>
                  <a:pt x="325068" y="201244"/>
                  <a:pt x="333043" y="181852"/>
                </a:cubicBezTo>
                <a:cubicBezTo>
                  <a:pt x="337260" y="171704"/>
                  <a:pt x="340409" y="162979"/>
                  <a:pt x="342759" y="155207"/>
                </a:cubicBezTo>
                <a:cubicBezTo>
                  <a:pt x="349122" y="159233"/>
                  <a:pt x="354786" y="163652"/>
                  <a:pt x="359688" y="168377"/>
                </a:cubicBezTo>
                <a:cubicBezTo>
                  <a:pt x="367613" y="175971"/>
                  <a:pt x="373493" y="184328"/>
                  <a:pt x="376947" y="193142"/>
                </a:cubicBezTo>
                <a:cubicBezTo>
                  <a:pt x="378230" y="200051"/>
                  <a:pt x="385850" y="250266"/>
                  <a:pt x="348004" y="325273"/>
                </a:cubicBezTo>
                <a:cubicBezTo>
                  <a:pt x="283729" y="452666"/>
                  <a:pt x="178065" y="616902"/>
                  <a:pt x="87071" y="728014"/>
                </a:cubicBezTo>
                <a:lnTo>
                  <a:pt x="33794" y="626782"/>
                </a:lnTo>
                <a:cubicBezTo>
                  <a:pt x="46329" y="610704"/>
                  <a:pt x="60947" y="592048"/>
                  <a:pt x="76885" y="571575"/>
                </a:cubicBezTo>
                <a:cubicBezTo>
                  <a:pt x="81965" y="564933"/>
                  <a:pt x="80683" y="555421"/>
                  <a:pt x="73990" y="550328"/>
                </a:cubicBezTo>
                <a:cubicBezTo>
                  <a:pt x="67297" y="545197"/>
                  <a:pt x="57747" y="546429"/>
                  <a:pt x="52679" y="553084"/>
                </a:cubicBezTo>
                <a:cubicBezTo>
                  <a:pt x="23990" y="590638"/>
                  <a:pt x="4292" y="615733"/>
                  <a:pt x="4140" y="615987"/>
                </a:cubicBezTo>
                <a:cubicBezTo>
                  <a:pt x="381" y="620762"/>
                  <a:pt x="0" y="627163"/>
                  <a:pt x="2679" y="632243"/>
                </a:cubicBezTo>
                <a:lnTo>
                  <a:pt x="70840" y="761796"/>
                </a:lnTo>
                <a:cubicBezTo>
                  <a:pt x="74701" y="769137"/>
                  <a:pt x="83832" y="771956"/>
                  <a:pt x="91160" y="768108"/>
                </a:cubicBezTo>
                <a:cubicBezTo>
                  <a:pt x="93091" y="767092"/>
                  <a:pt x="94703" y="765720"/>
                  <a:pt x="95935" y="764146"/>
                </a:cubicBezTo>
                <a:cubicBezTo>
                  <a:pt x="136168" y="717816"/>
                  <a:pt x="186079" y="647407"/>
                  <a:pt x="233145" y="575652"/>
                </a:cubicBezTo>
                <a:cubicBezTo>
                  <a:pt x="236841" y="569962"/>
                  <a:pt x="240549" y="564298"/>
                  <a:pt x="244220" y="558621"/>
                </a:cubicBezTo>
                <a:cubicBezTo>
                  <a:pt x="268934" y="596734"/>
                  <a:pt x="294893" y="635177"/>
                  <a:pt x="319962" y="670204"/>
                </a:cubicBezTo>
                <a:cubicBezTo>
                  <a:pt x="345693" y="706183"/>
                  <a:pt x="370673" y="738822"/>
                  <a:pt x="392670" y="764146"/>
                </a:cubicBezTo>
                <a:cubicBezTo>
                  <a:pt x="393953" y="765720"/>
                  <a:pt x="395527" y="767092"/>
                  <a:pt x="397432" y="768108"/>
                </a:cubicBezTo>
                <a:cubicBezTo>
                  <a:pt x="404773" y="771956"/>
                  <a:pt x="413892" y="769137"/>
                  <a:pt x="417778" y="761796"/>
                </a:cubicBezTo>
                <a:lnTo>
                  <a:pt x="485964" y="632243"/>
                </a:lnTo>
                <a:cubicBezTo>
                  <a:pt x="488606" y="627163"/>
                  <a:pt x="488225" y="620762"/>
                  <a:pt x="484478" y="615987"/>
                </a:cubicBezTo>
                <a:cubicBezTo>
                  <a:pt x="484262" y="615695"/>
                  <a:pt x="405764" y="515492"/>
                  <a:pt x="332624" y="415265"/>
                </a:cubicBezTo>
                <a:cubicBezTo>
                  <a:pt x="350519" y="384518"/>
                  <a:pt x="365174" y="358039"/>
                  <a:pt x="374852" y="338823"/>
                </a:cubicBezTo>
                <a:cubicBezTo>
                  <a:pt x="420508" y="248336"/>
                  <a:pt x="406272" y="186170"/>
                  <a:pt x="406221" y="185992"/>
                </a:cubicBezTo>
                <a:cubicBezTo>
                  <a:pt x="400671" y="160249"/>
                  <a:pt x="372121" y="81649"/>
                  <a:pt x="359891" y="58128"/>
                </a:cubicBezTo>
                <a:cubicBezTo>
                  <a:pt x="351585" y="40551"/>
                  <a:pt x="335482" y="25680"/>
                  <a:pt x="314451" y="15405"/>
                </a:cubicBezTo>
                <a:cubicBezTo>
                  <a:pt x="294689" y="5753"/>
                  <a:pt x="270394" y="0"/>
                  <a:pt x="244309" y="0"/>
                </a:cubicBezTo>
                <a:cubicBezTo>
                  <a:pt x="218223" y="0"/>
                  <a:pt x="193966" y="5753"/>
                  <a:pt x="174141" y="15405"/>
                </a:cubicBezTo>
                <a:cubicBezTo>
                  <a:pt x="152843" y="25832"/>
                  <a:pt x="136600" y="40983"/>
                  <a:pt x="128370" y="58852"/>
                </a:cubicBezTo>
                <a:cubicBezTo>
                  <a:pt x="115811" y="86335"/>
                  <a:pt x="88480" y="157760"/>
                  <a:pt x="82385" y="185992"/>
                </a:cubicBezTo>
                <a:cubicBezTo>
                  <a:pt x="82346" y="186170"/>
                  <a:pt x="68110" y="248336"/>
                  <a:pt x="113766" y="338823"/>
                </a:cubicBezTo>
                <a:cubicBezTo>
                  <a:pt x="118541" y="348285"/>
                  <a:pt x="125449" y="361125"/>
                  <a:pt x="133450" y="375527"/>
                </a:cubicBezTo>
                <a:cubicBezTo>
                  <a:pt x="140816" y="388785"/>
                  <a:pt x="148500" y="402336"/>
                  <a:pt x="155955" y="415151"/>
                </a:cubicBezTo>
                <a:cubicBezTo>
                  <a:pt x="145718" y="429184"/>
                  <a:pt x="135368" y="443205"/>
                  <a:pt x="125183" y="456933"/>
                </a:cubicBezTo>
              </a:path>
            </a:pathLst>
          </a:custGeom>
          <a:solidFill>
            <a:srgbClr val="c622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78" name="Picture 254" descr=""/>
          <p:cNvPicPr/>
          <p:nvPr/>
        </p:nvPicPr>
        <p:blipFill>
          <a:blip r:embed="rId3"/>
          <a:stretch/>
        </p:blipFill>
        <p:spPr>
          <a:xfrm>
            <a:off x="4715640" y="4964040"/>
            <a:ext cx="820440" cy="10425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TextBox 2"/>
          <p:cNvSpPr/>
          <p:nvPr/>
        </p:nvSpPr>
        <p:spPr>
          <a:xfrm>
            <a:off x="1563120" y="64080"/>
            <a:ext cx="456948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0" lang="ru-RU" sz="3600" spc="-1" strike="noStrike">
                <a:solidFill>
                  <a:schemeClr val="accent5">
                    <a:lumMod val="75000"/>
                  </a:schemeClr>
                </a:solidFill>
                <a:latin typeface="Times New Roman"/>
              </a:rPr>
              <a:t>Избыточный вес</a:t>
            </a:r>
            <a:endParaRPr b="0" lang="ru-RU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0" name="Рисунок 3"/>
          <p:cNvSpPr/>
          <p:nvPr/>
        </p:nvSpPr>
        <p:spPr>
          <a:xfrm>
            <a:off x="6598800" y="843840"/>
            <a:ext cx="2054520" cy="2582640"/>
          </a:xfrm>
          <a:prstGeom prst="roundRect">
            <a:avLst>
              <a:gd name="adj" fmla="val 16667"/>
            </a:avLst>
          </a:prstGeom>
          <a:blipFill rotWithShape="0">
            <a:blip r:embed="rId1"/>
            <a:srcRect/>
            <a:stretch/>
          </a:blipFill>
          <a:ln w="19050">
            <a:solidFill>
              <a:srgbClr val="c55a1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1" name="TextBox 5"/>
          <p:cNvSpPr/>
          <p:nvPr/>
        </p:nvSpPr>
        <p:spPr>
          <a:xfrm>
            <a:off x="487800" y="843840"/>
            <a:ext cx="5644800" cy="2558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85840" indent="-285840" defTabSz="914400">
              <a:lnSpc>
                <a:spcPct val="100000"/>
              </a:lnSpc>
              <a:buClr>
                <a:srgbClr val="806000"/>
              </a:buClr>
              <a:buFont typeface="Wingdings" charset="2"/>
              <a:buChar char=""/>
            </a:pPr>
            <a:r>
              <a:rPr b="0" lang="ru-RU" sz="1800" spc="-1" strike="noStrike">
                <a:solidFill>
                  <a:schemeClr val="accent4">
                    <a:lumMod val="50000"/>
                  </a:schemeClr>
                </a:solidFill>
                <a:latin typeface="Times New Roman"/>
              </a:rPr>
              <a:t>Увеличение нагрузки на сердце даже в состоянии покоя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806000"/>
              </a:buClr>
              <a:buFont typeface="Wingdings" charset="2"/>
              <a:buChar char=""/>
            </a:pPr>
            <a:r>
              <a:rPr b="0" lang="ru-RU" sz="1800" spc="-1" strike="noStrike">
                <a:solidFill>
                  <a:schemeClr val="accent4">
                    <a:lumMod val="50000"/>
                  </a:schemeClr>
                </a:solidFill>
                <a:latin typeface="Times New Roman"/>
              </a:rPr>
              <a:t>Чтобы доставить кислород к жировой и соединительным тканям человека с избыточным весом, частота пульса должна увеличиться на 50-60%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806000"/>
              </a:buClr>
              <a:buFont typeface="Wingdings" charset="2"/>
              <a:buChar char=""/>
            </a:pPr>
            <a:r>
              <a:rPr b="0" lang="ru-RU" sz="1800" spc="-1" strike="noStrike">
                <a:solidFill>
                  <a:schemeClr val="accent4">
                    <a:lumMod val="50000"/>
                  </a:schemeClr>
                </a:solidFill>
                <a:latin typeface="Times New Roman"/>
              </a:rPr>
              <a:t>Болезни позвоночника и суставов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806000"/>
              </a:buClr>
              <a:buFont typeface="Wingdings" charset="2"/>
              <a:buChar char=""/>
            </a:pPr>
            <a:r>
              <a:rPr b="0" lang="ru-RU" sz="1800" spc="-1" strike="noStrike">
                <a:solidFill>
                  <a:schemeClr val="accent4">
                    <a:lumMod val="50000"/>
                  </a:schemeClr>
                </a:solidFill>
                <a:latin typeface="Times New Roman"/>
              </a:rPr>
              <a:t>Сахарный диабет 2 типа 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806000"/>
              </a:buClr>
              <a:buFont typeface="Wingdings" charset="2"/>
              <a:buChar char=""/>
            </a:pPr>
            <a:r>
              <a:rPr b="0" lang="ru-RU" sz="1800" spc="-1" strike="noStrike">
                <a:solidFill>
                  <a:schemeClr val="accent4">
                    <a:lumMod val="50000"/>
                  </a:schemeClr>
                </a:solidFill>
                <a:latin typeface="Times New Roman"/>
              </a:rPr>
              <a:t>Сокращение продолжительности жизни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2" name="Рисунок 6"/>
          <p:cNvSpPr/>
          <p:nvPr/>
        </p:nvSpPr>
        <p:spPr>
          <a:xfrm>
            <a:off x="653040" y="3992760"/>
            <a:ext cx="3324240" cy="2722680"/>
          </a:xfrm>
          <a:prstGeom prst="roundRect">
            <a:avLst>
              <a:gd name="adj" fmla="val 16667"/>
            </a:avLst>
          </a:prstGeom>
          <a:blipFill rotWithShape="0">
            <a:blip r:embed="rId2"/>
            <a:srcRect/>
            <a:stretch/>
          </a:blipFill>
          <a:ln w="19050">
            <a:solidFill>
              <a:srgbClr val="c55a1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3" name="Рисунок 7"/>
          <p:cNvSpPr/>
          <p:nvPr/>
        </p:nvSpPr>
        <p:spPr>
          <a:xfrm>
            <a:off x="4328280" y="5094360"/>
            <a:ext cx="4399200" cy="1621080"/>
          </a:xfrm>
          <a:prstGeom prst="roundRect">
            <a:avLst>
              <a:gd name="adj" fmla="val 16667"/>
            </a:avLst>
          </a:prstGeom>
          <a:blipFill rotWithShape="0">
            <a:blip r:embed="rId3"/>
            <a:srcRect/>
            <a:stretch/>
          </a:blipFill>
          <a:ln w="19050">
            <a:solidFill>
              <a:srgbClr val="c55a1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4" name="TextBox 9"/>
          <p:cNvSpPr/>
          <p:nvPr/>
        </p:nvSpPr>
        <p:spPr>
          <a:xfrm>
            <a:off x="4669920" y="3800160"/>
            <a:ext cx="4314960" cy="118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1800" spc="-1" strike="noStrike">
                <a:solidFill>
                  <a:schemeClr val="accent4">
                    <a:lumMod val="50000"/>
                  </a:schemeClr>
                </a:solidFill>
                <a:latin typeface="Times New Roman"/>
              </a:rPr>
              <a:t>Контролируйте свой вес: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ru-RU" sz="1800" spc="-1" strike="noStrike">
                <a:solidFill>
                  <a:schemeClr val="accent4">
                    <a:lumMod val="50000"/>
                  </a:schemeClr>
                </a:solidFill>
                <a:latin typeface="Times New Roman"/>
              </a:rPr>
              <a:t>ИМТ=вес (кг): рост (м</a:t>
            </a:r>
            <a:r>
              <a:rPr b="0" lang="ru-RU" sz="1050" spc="-1" strike="noStrike">
                <a:solidFill>
                  <a:schemeClr val="accent4">
                    <a:lumMod val="50000"/>
                  </a:schemeClr>
                </a:solidFill>
                <a:latin typeface="Times New Roman"/>
              </a:rPr>
              <a:t>2</a:t>
            </a:r>
            <a:r>
              <a:rPr b="0" lang="ru-RU" sz="1800" spc="-1" strike="noStrike">
                <a:solidFill>
                  <a:schemeClr val="accent4">
                    <a:lumMod val="50000"/>
                  </a:schemeClr>
                </a:solidFill>
                <a:latin typeface="Times New Roman"/>
              </a:rPr>
              <a:t>)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ru-RU" sz="1800" spc="-1" strike="noStrike">
                <a:solidFill>
                  <a:schemeClr val="accent4">
                    <a:lumMod val="50000"/>
                  </a:schemeClr>
                </a:solidFill>
                <a:latin typeface="Times New Roman"/>
              </a:rPr>
              <a:t>Следите за объемом талии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TextBox 2"/>
          <p:cNvSpPr/>
          <p:nvPr/>
        </p:nvSpPr>
        <p:spPr>
          <a:xfrm>
            <a:off x="2843280" y="309600"/>
            <a:ext cx="456948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3600" spc="-1" strike="noStrike">
                <a:solidFill>
                  <a:srgbClr val="0070c0"/>
                </a:solidFill>
                <a:latin typeface="Times New Roman"/>
              </a:rPr>
              <a:t>Микронутриенты</a:t>
            </a:r>
            <a:endParaRPr b="0" lang="ru-RU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6" name="TextBox 4"/>
          <p:cNvSpPr/>
          <p:nvPr/>
        </p:nvSpPr>
        <p:spPr>
          <a:xfrm>
            <a:off x="348480" y="1275120"/>
            <a:ext cx="3724920" cy="57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0" lang="ru-RU" sz="3200" spc="-1" strike="noStrike">
                <a:solidFill>
                  <a:srgbClr val="c00000"/>
                </a:solidFill>
                <a:latin typeface="Arial"/>
              </a:rPr>
              <a:t>Витамины 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7" name="TextBox 6"/>
          <p:cNvSpPr/>
          <p:nvPr/>
        </p:nvSpPr>
        <p:spPr>
          <a:xfrm>
            <a:off x="5877720" y="1275120"/>
            <a:ext cx="4717440" cy="57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0" lang="ru-RU" sz="3200" spc="-1" strike="noStrike">
                <a:solidFill>
                  <a:srgbClr val="c00000"/>
                </a:solidFill>
                <a:latin typeface="Arial"/>
              </a:rPr>
              <a:t>Минералы 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8" name="TextBox 8"/>
          <p:cNvSpPr/>
          <p:nvPr/>
        </p:nvSpPr>
        <p:spPr>
          <a:xfrm>
            <a:off x="422280" y="2179080"/>
            <a:ext cx="54360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1800" spc="-1" strike="noStrike">
                <a:solidFill>
                  <a:srgbClr val="806000"/>
                </a:solidFill>
                <a:latin typeface="Arial"/>
              </a:rPr>
              <a:t>Жирорастворимые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9" name="TextBox 10"/>
          <p:cNvSpPr/>
          <p:nvPr/>
        </p:nvSpPr>
        <p:spPr>
          <a:xfrm>
            <a:off x="2916000" y="2188440"/>
            <a:ext cx="21985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0" lang="ru-RU" sz="1800" spc="-1" strike="noStrike">
                <a:solidFill>
                  <a:srgbClr val="806000"/>
                </a:solidFill>
                <a:latin typeface="Arial"/>
              </a:rPr>
              <a:t>Водорастворимые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90" name="Рисунок 11" descr=""/>
          <p:cNvPicPr/>
          <p:nvPr/>
        </p:nvPicPr>
        <p:blipFill>
          <a:blip r:embed="rId1"/>
          <a:srcRect l="16778" t="13337" r="22714" b="55280"/>
          <a:stretch/>
        </p:blipFill>
        <p:spPr>
          <a:xfrm>
            <a:off x="185040" y="2679120"/>
            <a:ext cx="2319120" cy="1719720"/>
          </a:xfrm>
          <a:prstGeom prst="rect">
            <a:avLst/>
          </a:prstGeom>
          <a:ln w="0">
            <a:noFill/>
          </a:ln>
        </p:spPr>
      </p:pic>
      <p:pic>
        <p:nvPicPr>
          <p:cNvPr id="191" name="Рисунок 12" descr=""/>
          <p:cNvPicPr/>
          <p:nvPr/>
        </p:nvPicPr>
        <p:blipFill>
          <a:blip r:embed="rId2"/>
          <a:srcRect l="11423" t="51841" r="9012" b="2994"/>
          <a:stretch/>
        </p:blipFill>
        <p:spPr>
          <a:xfrm>
            <a:off x="2662200" y="2501640"/>
            <a:ext cx="2508480" cy="2037960"/>
          </a:xfrm>
          <a:prstGeom prst="rect">
            <a:avLst/>
          </a:prstGeom>
          <a:ln w="0">
            <a:noFill/>
          </a:ln>
        </p:spPr>
      </p:pic>
      <p:pic>
        <p:nvPicPr>
          <p:cNvPr id="192" name="Рисунок 13" descr=""/>
          <p:cNvPicPr/>
          <p:nvPr/>
        </p:nvPicPr>
        <p:blipFill>
          <a:blip r:embed="rId3"/>
          <a:stretch/>
        </p:blipFill>
        <p:spPr>
          <a:xfrm>
            <a:off x="5328360" y="3963240"/>
            <a:ext cx="3710160" cy="1661760"/>
          </a:xfrm>
          <a:prstGeom prst="rect">
            <a:avLst/>
          </a:prstGeom>
          <a:ln w="0">
            <a:noFill/>
          </a:ln>
        </p:spPr>
      </p:pic>
      <p:cxnSp>
        <p:nvCxnSpPr>
          <p:cNvPr id="193" name="Прямая со стрелкой 17"/>
          <p:cNvCxnSpPr/>
          <p:nvPr/>
        </p:nvCxnSpPr>
        <p:spPr>
          <a:xfrm>
            <a:off x="2900880" y="1812240"/>
            <a:ext cx="500760" cy="437040"/>
          </a:xfrm>
          <a:prstGeom prst="straightConnector1">
            <a:avLst/>
          </a:prstGeom>
          <a:ln w="19050">
            <a:solidFill>
              <a:srgbClr val="c00000"/>
            </a:solidFill>
            <a:round/>
            <a:tailEnd len="med" type="triangle" w="med"/>
          </a:ln>
        </p:spPr>
      </p:cxnSp>
      <p:cxnSp>
        <p:nvCxnSpPr>
          <p:cNvPr id="194" name="Прямая со стрелкой 19"/>
          <p:cNvCxnSpPr/>
          <p:nvPr/>
        </p:nvCxnSpPr>
        <p:spPr>
          <a:xfrm flipH="1">
            <a:off x="984240" y="1821240"/>
            <a:ext cx="549360" cy="419040"/>
          </a:xfrm>
          <a:prstGeom prst="straightConnector1">
            <a:avLst/>
          </a:prstGeom>
          <a:ln w="19050">
            <a:solidFill>
              <a:srgbClr val="c00000"/>
            </a:solidFill>
            <a:round/>
            <a:tailEnd len="med" type="triangle" w="med"/>
          </a:ln>
        </p:spPr>
      </p:cxnSp>
      <p:cxnSp>
        <p:nvCxnSpPr>
          <p:cNvPr id="195" name="Прямая со стрелкой 25"/>
          <p:cNvCxnSpPr/>
          <p:nvPr/>
        </p:nvCxnSpPr>
        <p:spPr>
          <a:xfrm>
            <a:off x="7036200" y="2029320"/>
            <a:ext cx="2520" cy="1839600"/>
          </a:xfrm>
          <a:prstGeom prst="straightConnector1">
            <a:avLst/>
          </a:prstGeom>
          <a:ln w="19050">
            <a:solidFill>
              <a:srgbClr val="c00000"/>
            </a:solidFill>
            <a:round/>
            <a:tailEnd len="med" type="triangle" w="med"/>
          </a:ln>
        </p:spPr>
      </p:cxnSp>
      <p:cxnSp>
        <p:nvCxnSpPr>
          <p:cNvPr id="196" name="Прямая со стрелкой 29"/>
          <p:cNvCxnSpPr>
            <a:stCxn id="185" idx="2"/>
          </p:cNvCxnSpPr>
          <p:nvPr/>
        </p:nvCxnSpPr>
        <p:spPr>
          <a:xfrm>
            <a:off x="5127840" y="947880"/>
            <a:ext cx="1057680" cy="430560"/>
          </a:xfrm>
          <a:prstGeom prst="straightConnector1">
            <a:avLst/>
          </a:prstGeom>
          <a:ln w="0">
            <a:solidFill>
              <a:srgbClr val="4472c4"/>
            </a:solidFill>
            <a:tailEnd len="med" type="triangle" w="med"/>
          </a:ln>
        </p:spPr>
      </p:cxnSp>
      <p:cxnSp>
        <p:nvCxnSpPr>
          <p:cNvPr id="197" name="Прямая со стрелкой 33"/>
          <p:cNvCxnSpPr/>
          <p:nvPr/>
        </p:nvCxnSpPr>
        <p:spPr>
          <a:xfrm flipH="1">
            <a:off x="3141360" y="941040"/>
            <a:ext cx="936720" cy="514440"/>
          </a:xfrm>
          <a:prstGeom prst="straightConnector1">
            <a:avLst/>
          </a:prstGeom>
          <a:ln w="0">
            <a:solidFill>
              <a:srgbClr val="4472c4"/>
            </a:solidFill>
            <a:tailEnd len="med" type="triangle" w="med"/>
          </a:ln>
        </p:spPr>
      </p:cxn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TextBox 2"/>
          <p:cNvSpPr/>
          <p:nvPr/>
        </p:nvSpPr>
        <p:spPr>
          <a:xfrm>
            <a:off x="2433960" y="200880"/>
            <a:ext cx="594972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0" lang="ru-RU" sz="3600" spc="-1" strike="noStrike">
                <a:solidFill>
                  <a:srgbClr val="2f5597"/>
                </a:solidFill>
                <a:latin typeface="Times New Roman"/>
              </a:rPr>
              <a:t>Физическая активность</a:t>
            </a:r>
            <a:endParaRPr b="0" lang="ru-RU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9" name="TextBox 4"/>
          <p:cNvSpPr/>
          <p:nvPr/>
        </p:nvSpPr>
        <p:spPr>
          <a:xfrm>
            <a:off x="483480" y="1195560"/>
            <a:ext cx="5531760" cy="146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 defTabSz="914400">
              <a:lnSpc>
                <a:spcPct val="100000"/>
              </a:lnSpc>
              <a:tabLst>
                <a:tab algn="l" pos="0"/>
              </a:tabLst>
            </a:pPr>
            <a:r>
              <a:rPr b="1" lang="ru-RU" sz="1800" spc="-1" strike="noStrike">
                <a:solidFill>
                  <a:schemeClr val="accent4">
                    <a:lumMod val="50000"/>
                  </a:schemeClr>
                </a:solidFill>
                <a:latin typeface="Times New Roman"/>
              </a:rPr>
              <a:t>Физическая активность (ФА)  </a:t>
            </a:r>
            <a:r>
              <a:rPr b="0" lang="ru-RU" sz="1800" spc="-1" strike="noStrike">
                <a:solidFill>
                  <a:schemeClr val="accent4">
                    <a:lumMod val="50000"/>
                  </a:schemeClr>
                </a:solidFill>
                <a:latin typeface="Times New Roman"/>
              </a:rPr>
              <a:t>–</a:t>
            </a:r>
            <a:r>
              <a:rPr b="1" lang="ru-RU" sz="1800" spc="-1" strike="noStrike">
                <a:solidFill>
                  <a:schemeClr val="accent4">
                    <a:lumMod val="50000"/>
                  </a:schemeClr>
                </a:solidFill>
                <a:latin typeface="Times New Roman"/>
              </a:rPr>
              <a:t>  </a:t>
            </a:r>
            <a:r>
              <a:rPr b="0" lang="ru-RU" sz="1800" spc="-1" strike="noStrike">
                <a:solidFill>
                  <a:schemeClr val="accent4">
                    <a:lumMod val="50000"/>
                  </a:schemeClr>
                </a:solidFill>
                <a:latin typeface="Times New Roman"/>
              </a:rPr>
              <a:t>это любое движение тела, производимое скелетными (поперечно-полосатыми) мышцами, которое требует расхода энергии, включая активность во время работы, игр,  выполнения домашней работы, поездок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0" name="Рисунок 5"/>
          <p:cNvSpPr/>
          <p:nvPr/>
        </p:nvSpPr>
        <p:spPr>
          <a:xfrm>
            <a:off x="6698520" y="1088640"/>
            <a:ext cx="1850760" cy="2222640"/>
          </a:xfrm>
          <a:prstGeom prst="roundRect">
            <a:avLst>
              <a:gd name="adj" fmla="val 16667"/>
            </a:avLst>
          </a:prstGeom>
          <a:blipFill rotWithShape="0">
            <a:blip r:embed="rId1"/>
            <a:srcRect/>
            <a:stretch/>
          </a:blipFill>
          <a:ln w="19050">
            <a:solidFill>
              <a:srgbClr val="c55a1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1" name="Рисунок 6"/>
          <p:cNvSpPr/>
          <p:nvPr/>
        </p:nvSpPr>
        <p:spPr>
          <a:xfrm>
            <a:off x="448200" y="4528440"/>
            <a:ext cx="2004840" cy="2049120"/>
          </a:xfrm>
          <a:prstGeom prst="roundRect">
            <a:avLst>
              <a:gd name="adj" fmla="val 16667"/>
            </a:avLst>
          </a:prstGeom>
          <a:blipFill rotWithShape="0">
            <a:blip r:embed="rId2"/>
            <a:srcRect/>
            <a:stretch/>
          </a:blipFill>
          <a:ln w="19050">
            <a:solidFill>
              <a:srgbClr val="c55a1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2" name="TextBox 8"/>
          <p:cNvSpPr/>
          <p:nvPr/>
        </p:nvSpPr>
        <p:spPr>
          <a:xfrm>
            <a:off x="2952360" y="4722480"/>
            <a:ext cx="5596920" cy="173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0" lang="ru-RU" sz="1800" spc="-1" strike="noStrike">
                <a:solidFill>
                  <a:schemeClr val="accent4">
                    <a:lumMod val="50000"/>
                  </a:schemeClr>
                </a:solidFill>
                <a:latin typeface="Times New Roman"/>
              </a:rPr>
              <a:t>Здоровым лицам необходимо заниматься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1" lang="ru-RU" sz="1800" spc="-1" strike="noStrike">
                <a:solidFill>
                  <a:schemeClr val="accent4">
                    <a:lumMod val="50000"/>
                  </a:schemeClr>
                </a:solidFill>
                <a:latin typeface="Times New Roman"/>
              </a:rPr>
              <a:t>умеренной ФА </a:t>
            </a:r>
            <a:r>
              <a:rPr b="0" lang="ru-RU" sz="1800" spc="-1" strike="noStrike">
                <a:solidFill>
                  <a:schemeClr val="accent4">
                    <a:lumMod val="50000"/>
                  </a:schemeClr>
                </a:solidFill>
                <a:latin typeface="Times New Roman"/>
              </a:rPr>
              <a:t>не менее 150 минут в неделю (30 минут в день, 5 дней в неделю)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0" lang="ru-RU" sz="1800" spc="-1" strike="noStrike">
                <a:solidFill>
                  <a:schemeClr val="accent4">
                    <a:lumMod val="50000"/>
                  </a:schemeClr>
                </a:solidFill>
                <a:latin typeface="Times New Roman"/>
              </a:rPr>
              <a:t>или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1" lang="ru-RU" sz="1800" spc="-1" strike="noStrike">
                <a:solidFill>
                  <a:schemeClr val="accent4">
                    <a:lumMod val="50000"/>
                  </a:schemeClr>
                </a:solidFill>
                <a:latin typeface="Times New Roman"/>
              </a:rPr>
              <a:t>интенсивной ФА </a:t>
            </a:r>
            <a:r>
              <a:rPr b="0" lang="ru-RU" sz="1800" spc="-1" strike="noStrike">
                <a:solidFill>
                  <a:schemeClr val="accent4">
                    <a:lumMod val="50000"/>
                  </a:schemeClr>
                </a:solidFill>
                <a:latin typeface="Times New Roman"/>
              </a:rPr>
              <a:t>не менее 75 мин в неделю (15 минут в день, 5 дней в неделю)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3" name="Рисунок 9"/>
          <p:cNvSpPr/>
          <p:nvPr/>
        </p:nvSpPr>
        <p:spPr>
          <a:xfrm>
            <a:off x="483480" y="2784960"/>
            <a:ext cx="5531760" cy="1434960"/>
          </a:xfrm>
          <a:prstGeom prst="roundRect">
            <a:avLst>
              <a:gd name="adj" fmla="val 16667"/>
            </a:avLst>
          </a:pr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TextBox 2"/>
          <p:cNvSpPr/>
          <p:nvPr/>
        </p:nvSpPr>
        <p:spPr>
          <a:xfrm>
            <a:off x="409320" y="128880"/>
            <a:ext cx="8262000" cy="173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3600" spc="-1" strike="noStrike">
                <a:solidFill>
                  <a:srgbClr val="0070c0"/>
                </a:solidFill>
                <a:latin typeface="Times New Roman"/>
              </a:rPr>
              <a:t>Лица, которым необходимо медицинское обследование для разрешения занятий интенсивной физической активностью</a:t>
            </a:r>
            <a:endParaRPr b="0" lang="ru-RU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5" name="TextBox 4"/>
          <p:cNvSpPr/>
          <p:nvPr/>
        </p:nvSpPr>
        <p:spPr>
          <a:xfrm>
            <a:off x="753120" y="2323440"/>
            <a:ext cx="4569480" cy="3930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343080" indent="-343080" defTabSz="914400">
              <a:lnSpc>
                <a:spcPct val="100000"/>
              </a:lnSpc>
              <a:buClr>
                <a:srgbClr val="ee672f"/>
              </a:buClr>
              <a:buFont typeface="Wingdings" charset="2"/>
              <a:buChar char=""/>
            </a:pPr>
            <a:r>
              <a:rPr b="0" lang="ru-RU" sz="1800" spc="-1" strike="noStrike">
                <a:solidFill>
                  <a:schemeClr val="accent4">
                    <a:lumMod val="50000"/>
                  </a:schemeClr>
                </a:solidFill>
                <a:latin typeface="Times New Roman"/>
              </a:rPr>
              <a:t>Курящие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buClr>
                <a:srgbClr val="ee672f"/>
              </a:buClr>
              <a:buFont typeface="Wingdings" charset="2"/>
              <a:buChar char=""/>
            </a:pPr>
            <a:r>
              <a:rPr b="0" lang="ru-RU" sz="1800" spc="-1" strike="noStrike">
                <a:solidFill>
                  <a:schemeClr val="accent4">
                    <a:lumMod val="50000"/>
                  </a:schemeClr>
                </a:solidFill>
                <a:latin typeface="Times New Roman"/>
              </a:rPr>
              <a:t>Лица, имеющие сердечно-сосудистые заболевания (ССЗ) в настоящее время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buClr>
                <a:srgbClr val="ee672f"/>
              </a:buClr>
              <a:buFont typeface="Wingdings" charset="2"/>
              <a:buChar char=""/>
            </a:pPr>
            <a:r>
              <a:rPr b="0" lang="ru-RU" sz="1800" spc="-1" strike="noStrike">
                <a:solidFill>
                  <a:schemeClr val="accent4">
                    <a:lumMod val="50000"/>
                  </a:schemeClr>
                </a:solidFill>
                <a:latin typeface="Times New Roman"/>
              </a:rPr>
              <a:t>Лица, имеющие два или более из следующих факторов риска развития ИБС: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716040" indent="-358920" defTabSz="914400">
              <a:lnSpc>
                <a:spcPct val="100000"/>
              </a:lnSpc>
              <a:buClr>
                <a:srgbClr val="ee672f"/>
              </a:buClr>
              <a:buFont typeface="Arial"/>
              <a:buChar char="•"/>
            </a:pPr>
            <a:r>
              <a:rPr b="0" lang="ru-RU" sz="1800" spc="-1" strike="noStrike">
                <a:solidFill>
                  <a:schemeClr val="accent4">
                    <a:lumMod val="50000"/>
                  </a:schemeClr>
                </a:solidFill>
                <a:latin typeface="Times New Roman"/>
              </a:rPr>
              <a:t>Артериальная гипертония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716040" indent="-358920" defTabSz="914400">
              <a:lnSpc>
                <a:spcPct val="100000"/>
              </a:lnSpc>
              <a:buClr>
                <a:srgbClr val="ee672f"/>
              </a:buClr>
              <a:buFont typeface="Arial"/>
              <a:buChar char="•"/>
            </a:pPr>
            <a:r>
              <a:rPr b="0" lang="ru-RU" sz="1800" spc="-1" strike="noStrike">
                <a:solidFill>
                  <a:schemeClr val="accent4">
                    <a:lumMod val="50000"/>
                  </a:schemeClr>
                </a:solidFill>
                <a:latin typeface="Times New Roman"/>
              </a:rPr>
              <a:t>Повышенный уровень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716040" defTabSz="914400">
              <a:lnSpc>
                <a:spcPct val="100000"/>
              </a:lnSpc>
              <a:tabLst>
                <a:tab algn="l" pos="0"/>
              </a:tabLst>
            </a:pPr>
            <a:r>
              <a:rPr b="0" lang="ru-RU" sz="1800" spc="-1" strike="noStrike">
                <a:solidFill>
                  <a:schemeClr val="accent4">
                    <a:lumMod val="50000"/>
                  </a:schemeClr>
                </a:solidFill>
                <a:latin typeface="Times New Roman"/>
              </a:rPr>
              <a:t>холестерина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716040" indent="-358920" defTabSz="914400">
              <a:lnSpc>
                <a:spcPct val="100000"/>
              </a:lnSpc>
              <a:buClr>
                <a:srgbClr val="ee672f"/>
              </a:buClr>
              <a:buFont typeface="Arial"/>
              <a:buChar char="•"/>
              <a:tabLst>
                <a:tab algn="l" pos="0"/>
              </a:tabLst>
            </a:pPr>
            <a:r>
              <a:rPr b="0" lang="ru-RU" sz="1800" spc="-1" strike="noStrike">
                <a:solidFill>
                  <a:schemeClr val="accent4">
                    <a:lumMod val="50000"/>
                  </a:schemeClr>
                </a:solidFill>
                <a:latin typeface="Times New Roman"/>
              </a:rPr>
              <a:t>Семейный анамнез ССЗ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716040" indent="-358920" defTabSz="914400">
              <a:lnSpc>
                <a:spcPct val="100000"/>
              </a:lnSpc>
              <a:buClr>
                <a:srgbClr val="ee672f"/>
              </a:buClr>
              <a:buFont typeface="Arial"/>
              <a:buChar char="•"/>
              <a:tabLst>
                <a:tab algn="l" pos="0"/>
              </a:tabLst>
            </a:pPr>
            <a:r>
              <a:rPr b="0" lang="ru-RU" sz="1800" spc="-1" strike="noStrike">
                <a:solidFill>
                  <a:schemeClr val="accent4">
                    <a:lumMod val="50000"/>
                  </a:schemeClr>
                </a:solidFill>
                <a:latin typeface="Times New Roman"/>
              </a:rPr>
              <a:t>Сахарный диабет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716040" indent="-358920" defTabSz="914400">
              <a:lnSpc>
                <a:spcPct val="100000"/>
              </a:lnSpc>
              <a:buClr>
                <a:srgbClr val="ee672f"/>
              </a:buClr>
              <a:buFont typeface="Arial"/>
              <a:buChar char="•"/>
              <a:tabLst>
                <a:tab algn="l" pos="0"/>
              </a:tabLst>
            </a:pPr>
            <a:r>
              <a:rPr b="0" lang="ru-RU" sz="1800" spc="-1" strike="noStrike">
                <a:solidFill>
                  <a:schemeClr val="accent4">
                    <a:lumMod val="50000"/>
                  </a:schemeClr>
                </a:solidFill>
                <a:latin typeface="Times New Roman"/>
              </a:rPr>
              <a:t>Ожирение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buClr>
                <a:srgbClr val="ee672f"/>
              </a:buClr>
              <a:buFont typeface="Wingdings" charset="2"/>
              <a:buChar char=""/>
              <a:tabLst>
                <a:tab algn="l" pos="0"/>
              </a:tabLst>
            </a:pPr>
            <a:r>
              <a:rPr b="0" lang="ru-RU" sz="1800" spc="-1" strike="noStrike">
                <a:solidFill>
                  <a:schemeClr val="accent4">
                    <a:lumMod val="50000"/>
                  </a:schemeClr>
                </a:solidFill>
                <a:latin typeface="Times New Roman"/>
              </a:rPr>
              <a:t>Мужчины старше 40 лет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buClr>
                <a:srgbClr val="ee672f"/>
              </a:buClr>
              <a:buFont typeface="Wingdings" charset="2"/>
              <a:buChar char=""/>
              <a:tabLst>
                <a:tab algn="l" pos="0"/>
              </a:tabLst>
            </a:pPr>
            <a:r>
              <a:rPr b="0" lang="ru-RU" sz="1800" spc="-1" strike="noStrike">
                <a:solidFill>
                  <a:schemeClr val="accent4">
                    <a:lumMod val="50000"/>
                  </a:schemeClr>
                </a:solidFill>
                <a:latin typeface="Times New Roman"/>
              </a:rPr>
              <a:t>Женщины старше 50 лет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6" name="Рисунок 5"/>
          <p:cNvSpPr/>
          <p:nvPr/>
        </p:nvSpPr>
        <p:spPr>
          <a:xfrm>
            <a:off x="5325120" y="2796480"/>
            <a:ext cx="3490920" cy="3021480"/>
          </a:xfrm>
          <a:prstGeom prst="roundRect">
            <a:avLst>
              <a:gd name="adj" fmla="val 16667"/>
            </a:avLst>
          </a:prstGeom>
          <a:blipFill rotWithShape="0">
            <a:blip r:embed="rId1"/>
            <a:srcRect/>
            <a:stretch/>
          </a:blipFill>
          <a:ln w="19050">
            <a:solidFill>
              <a:srgbClr val="c55a1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TextBox 2"/>
          <p:cNvSpPr/>
          <p:nvPr/>
        </p:nvSpPr>
        <p:spPr>
          <a:xfrm>
            <a:off x="600840" y="188280"/>
            <a:ext cx="8087760" cy="1553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0" lang="ru-RU" sz="3200" spc="-1" strike="noStrike">
                <a:solidFill>
                  <a:schemeClr val="accent1">
                    <a:lumMod val="75000"/>
                  </a:schemeClr>
                </a:solidFill>
                <a:latin typeface="Times New Roman"/>
              </a:rPr>
              <a:t>Рекомендации по физической активности для пациентов с избыточной массой тела и ожирением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8" name="TextBox 4"/>
          <p:cNvSpPr/>
          <p:nvPr/>
        </p:nvSpPr>
        <p:spPr>
          <a:xfrm>
            <a:off x="600840" y="2024640"/>
            <a:ext cx="3872880" cy="2264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343080" indent="-343080" defTabSz="914400">
              <a:lnSpc>
                <a:spcPct val="100000"/>
              </a:lnSpc>
              <a:spcBef>
                <a:spcPts val="1001"/>
              </a:spcBef>
              <a:buClr>
                <a:srgbClr val="ee672f"/>
              </a:buClr>
              <a:buFont typeface="Wingdings" charset="2"/>
              <a:buChar char=""/>
            </a:pPr>
            <a:r>
              <a:rPr b="0" lang="ru-RU" sz="1800" spc="-1" strike="noStrike">
                <a:solidFill>
                  <a:schemeClr val="accent4">
                    <a:lumMod val="50000"/>
                  </a:schemeClr>
                </a:solidFill>
                <a:latin typeface="Times New Roman"/>
              </a:rPr>
              <a:t>Предпочтительна ФА низкой и умеренной интенсивности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1001"/>
              </a:spcBef>
              <a:buClr>
                <a:srgbClr val="ee672f"/>
              </a:buClr>
              <a:buFont typeface="Wingdings" charset="2"/>
              <a:buChar char=""/>
            </a:pPr>
            <a:r>
              <a:rPr b="0" lang="ru-RU" sz="1800" spc="-1" strike="noStrike">
                <a:solidFill>
                  <a:schemeClr val="accent4">
                    <a:lumMod val="50000"/>
                  </a:schemeClr>
                </a:solidFill>
                <a:latin typeface="Times New Roman"/>
              </a:rPr>
              <a:t>Необходимо начинать тренировки   медленно, по времени 5-10 минут одно занятие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1001"/>
              </a:spcBef>
              <a:buClr>
                <a:srgbClr val="ee672f"/>
              </a:buClr>
              <a:buFont typeface="Wingdings" charset="2"/>
              <a:buChar char=""/>
            </a:pPr>
            <a:r>
              <a:rPr b="0" lang="ru-RU" sz="1800" spc="-1" strike="noStrike">
                <a:solidFill>
                  <a:schemeClr val="accent4">
                    <a:lumMod val="50000"/>
                  </a:schemeClr>
                </a:solidFill>
                <a:latin typeface="Times New Roman"/>
              </a:rPr>
              <a:t>Далее продолжительность занятия должна увеличиваться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9" name="TextBox 6"/>
          <p:cNvSpPr/>
          <p:nvPr/>
        </p:nvSpPr>
        <p:spPr>
          <a:xfrm>
            <a:off x="4737600" y="2024640"/>
            <a:ext cx="4060080" cy="2411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343080" indent="-343080" defTabSz="914400">
              <a:lnSpc>
                <a:spcPct val="100000"/>
              </a:lnSpc>
              <a:spcBef>
                <a:spcPts val="1001"/>
              </a:spcBef>
              <a:buClr>
                <a:srgbClr val="ee672f"/>
              </a:buClr>
              <a:buFont typeface="Wingdings" charset="2"/>
              <a:buChar char=""/>
            </a:pPr>
            <a:r>
              <a:rPr b="0" lang="ru-RU" sz="1800" spc="-1" strike="noStrike">
                <a:solidFill>
                  <a:schemeClr val="accent4">
                    <a:lumMod val="50000"/>
                  </a:schemeClr>
                </a:solidFill>
                <a:latin typeface="Times New Roman"/>
              </a:rPr>
              <a:t>Если снижение веса является основной целью, то следует поощрять ежедневную аэробную активность.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1001"/>
              </a:spcBef>
              <a:buClr>
                <a:srgbClr val="ee672f"/>
              </a:buClr>
              <a:buFont typeface="Wingdings" charset="2"/>
              <a:buChar char=""/>
            </a:pPr>
            <a:r>
              <a:rPr b="0" lang="ru-RU" sz="1800" spc="-1" strike="noStrike">
                <a:solidFill>
                  <a:schemeClr val="accent4">
                    <a:lumMod val="50000"/>
                  </a:schemeClr>
                </a:solidFill>
                <a:latin typeface="Times New Roman"/>
              </a:rPr>
              <a:t>Для поддержания массы тела рекомендуется ФА умеренной интенсивности более 300 минут в неделю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0" name="Рисунок 7"/>
          <p:cNvSpPr/>
          <p:nvPr/>
        </p:nvSpPr>
        <p:spPr>
          <a:xfrm>
            <a:off x="2455200" y="4579560"/>
            <a:ext cx="4231080" cy="1992240"/>
          </a:xfrm>
          <a:prstGeom prst="roundRect">
            <a:avLst>
              <a:gd name="adj" fmla="val 16667"/>
            </a:avLst>
          </a:prstGeom>
          <a:blipFill rotWithShape="0">
            <a:blip r:embed="rId1"/>
            <a:srcRect/>
            <a:stretch/>
          </a:blipFill>
          <a:ln w="19050">
            <a:solidFill>
              <a:srgbClr val="c55a1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Рисунок 16" descr=""/>
          <p:cNvPicPr/>
          <p:nvPr/>
        </p:nvPicPr>
        <p:blipFill>
          <a:blip r:embed="rId1"/>
          <a:stretch/>
        </p:blipFill>
        <p:spPr>
          <a:xfrm>
            <a:off x="371520" y="4570200"/>
            <a:ext cx="3753000" cy="2027520"/>
          </a:xfrm>
          <a:prstGeom prst="rect">
            <a:avLst/>
          </a:prstGeom>
          <a:ln w="0">
            <a:noFill/>
          </a:ln>
        </p:spPr>
      </p:pic>
      <p:sp>
        <p:nvSpPr>
          <p:cNvPr id="212" name="TextBox 2"/>
          <p:cNvSpPr/>
          <p:nvPr/>
        </p:nvSpPr>
        <p:spPr>
          <a:xfrm>
            <a:off x="2286000" y="113040"/>
            <a:ext cx="456948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3600" spc="-1" strike="noStrike">
                <a:solidFill>
                  <a:schemeClr val="accent1">
                    <a:lumMod val="75000"/>
                  </a:schemeClr>
                </a:solidFill>
                <a:latin typeface="Times New Roman"/>
              </a:rPr>
              <a:t>П</a:t>
            </a:r>
            <a:r>
              <a:rPr b="0" lang="ru-RU" sz="3600" spc="-117" strike="noStrike">
                <a:solidFill>
                  <a:schemeClr val="accent1">
                    <a:lumMod val="75000"/>
                  </a:schemeClr>
                </a:solidFill>
                <a:latin typeface="Times New Roman"/>
              </a:rPr>
              <a:t>о</a:t>
            </a:r>
            <a:r>
              <a:rPr b="0" lang="ru-RU" sz="3600" spc="-1" strike="noStrike">
                <a:solidFill>
                  <a:schemeClr val="accent1">
                    <a:lumMod val="75000"/>
                  </a:schemeClr>
                </a:solidFill>
                <a:latin typeface="Times New Roman"/>
              </a:rPr>
              <a:t>зитивный на</a:t>
            </a:r>
            <a:r>
              <a:rPr b="0" lang="ru-RU" sz="3600" spc="-46" strike="noStrike">
                <a:solidFill>
                  <a:schemeClr val="accent1">
                    <a:lumMod val="75000"/>
                  </a:schemeClr>
                </a:solidFill>
                <a:latin typeface="Times New Roman"/>
              </a:rPr>
              <a:t>с</a:t>
            </a:r>
            <a:r>
              <a:rPr b="0" lang="ru-RU" sz="3600" spc="-1" strike="noStrike">
                <a:solidFill>
                  <a:schemeClr val="accent1">
                    <a:lumMod val="75000"/>
                  </a:schemeClr>
                </a:solidFill>
                <a:latin typeface="Times New Roman"/>
              </a:rPr>
              <a:t>трой</a:t>
            </a:r>
            <a:endParaRPr b="0" lang="ru-RU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3" name="TextBox 4"/>
          <p:cNvSpPr/>
          <p:nvPr/>
        </p:nvSpPr>
        <p:spPr>
          <a:xfrm>
            <a:off x="478800" y="839160"/>
            <a:ext cx="8235720" cy="91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0" lang="ru-RU" sz="1800" spc="-1" strike="noStrike">
                <a:solidFill>
                  <a:schemeClr val="accent4">
                    <a:lumMod val="50000"/>
                  </a:schemeClr>
                </a:solidFill>
                <a:latin typeface="Times New Roman"/>
              </a:rPr>
              <a:t>Быть энергичным, хорошо себя чувствовать, жить полноценной жизнью до глубокой старости, прожить как можно дольше – только на 15 % зависит от генов, а более чем на 60% от образа жизни, который вы выбираете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4" name="Freeform 623"/>
          <p:cNvSpPr/>
          <p:nvPr/>
        </p:nvSpPr>
        <p:spPr>
          <a:xfrm>
            <a:off x="371520" y="2216160"/>
            <a:ext cx="3649320" cy="2124000"/>
          </a:xfrm>
          <a:custGeom>
            <a:avLst/>
            <a:gdLst>
              <a:gd name="textAreaLeft" fmla="*/ 0 w 3649320"/>
              <a:gd name="textAreaRight" fmla="*/ 3651480 w 3649320"/>
              <a:gd name="textAreaTop" fmla="*/ 0 h 2124000"/>
              <a:gd name="textAreaBottom" fmla="*/ 2126160 h 2124000"/>
            </a:gdLst>
            <a:ahLst/>
            <a:rect l="textAreaLeft" t="textAreaTop" r="textAreaRight" b="textAreaBottom"/>
            <a:pathLst>
              <a:path w="4505248" h="1948611">
                <a:moveTo>
                  <a:pt x="4361243" y="1948611"/>
                </a:moveTo>
                <a:lnTo>
                  <a:pt x="144005" y="1948611"/>
                </a:lnTo>
                <a:cubicBezTo>
                  <a:pt x="64465" y="1948611"/>
                  <a:pt x="0" y="1884134"/>
                  <a:pt x="0" y="1804606"/>
                </a:cubicBezTo>
                <a:lnTo>
                  <a:pt x="0" y="144005"/>
                </a:lnTo>
                <a:cubicBezTo>
                  <a:pt x="0" y="64490"/>
                  <a:pt x="64465" y="0"/>
                  <a:pt x="144005" y="0"/>
                </a:cubicBezTo>
                <a:lnTo>
                  <a:pt x="4361243" y="0"/>
                </a:lnTo>
                <a:cubicBezTo>
                  <a:pt x="4440783" y="0"/>
                  <a:pt x="4505248" y="64490"/>
                  <a:pt x="4505248" y="144005"/>
                </a:cubicBezTo>
                <a:lnTo>
                  <a:pt x="4505248" y="1804606"/>
                </a:lnTo>
                <a:cubicBezTo>
                  <a:pt x="4505248" y="1884134"/>
                  <a:pt x="4440783" y="1948611"/>
                  <a:pt x="4361243" y="1948611"/>
                </a:cubicBezTo>
              </a:path>
            </a:pathLst>
          </a:custGeom>
          <a:solidFill>
            <a:srgbClr val="d6615c"/>
          </a:solidFill>
          <a:ln w="19050">
            <a:solidFill>
              <a:srgbClr val="c55a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5" name="TextBox 10"/>
          <p:cNvSpPr/>
          <p:nvPr/>
        </p:nvSpPr>
        <p:spPr>
          <a:xfrm>
            <a:off x="1059840" y="2596680"/>
            <a:ext cx="2932200" cy="153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 defTabSz="914400">
              <a:lnSpc>
                <a:spcPts val="2279"/>
              </a:lnSpc>
            </a:pPr>
            <a:r>
              <a:rPr b="0" lang="ru-RU" sz="1600" spc="-1" strike="noStrike">
                <a:solidFill>
                  <a:schemeClr val="lt1"/>
                </a:solidFill>
                <a:latin typeface="Times New Roman"/>
              </a:rPr>
              <a:t>Выби</a:t>
            </a:r>
            <a:r>
              <a:rPr b="0" lang="ru-RU" sz="1600" spc="-29" strike="noStrike">
                <a:solidFill>
                  <a:schemeClr val="lt1"/>
                </a:solidFill>
                <a:latin typeface="Times New Roman"/>
              </a:rPr>
              <a:t>р</a:t>
            </a:r>
            <a:r>
              <a:rPr b="0" lang="ru-RU" sz="1600" spc="-1" strike="noStrike">
                <a:solidFill>
                  <a:schemeClr val="lt1"/>
                </a:solidFill>
                <a:latin typeface="Times New Roman"/>
              </a:rPr>
              <a:t>ай</a:t>
            </a:r>
            <a:r>
              <a:rPr b="0" lang="ru-RU" sz="1600" spc="-29" strike="noStrike">
                <a:solidFill>
                  <a:schemeClr val="lt1"/>
                </a:solidFill>
                <a:latin typeface="Times New Roman"/>
              </a:rPr>
              <a:t>т</a:t>
            </a:r>
            <a:r>
              <a:rPr b="0" lang="ru-RU" sz="1600" spc="-1" strike="noStrike">
                <a:solidFill>
                  <a:schemeClr val="lt1"/>
                </a:solidFill>
                <a:latin typeface="Times New Roman"/>
              </a:rPr>
              <a:t>е про</a:t>
            </a:r>
            <a:r>
              <a:rPr b="0" lang="ru-RU" sz="1600" spc="-21" strike="noStrike">
                <a:solidFill>
                  <a:schemeClr val="lt1"/>
                </a:solidFill>
                <a:latin typeface="Times New Roman"/>
              </a:rPr>
              <a:t>г</a:t>
            </a:r>
            <a:r>
              <a:rPr b="0" lang="ru-RU" sz="1600" spc="-15" strike="noStrike">
                <a:solidFill>
                  <a:schemeClr val="lt1"/>
                </a:solidFill>
                <a:latin typeface="Times New Roman"/>
              </a:rPr>
              <a:t>у</a:t>
            </a:r>
            <a:r>
              <a:rPr b="0" lang="ru-RU" sz="1600" spc="-1" strike="noStrike">
                <a:solidFill>
                  <a:schemeClr val="lt1"/>
                </a:solidFill>
                <a:latin typeface="Times New Roman"/>
              </a:rPr>
              <a:t>лки на природе, игры с д</a:t>
            </a:r>
            <a:r>
              <a:rPr b="0" lang="ru-RU" sz="1600" spc="-21" strike="noStrike">
                <a:solidFill>
                  <a:schemeClr val="lt1"/>
                </a:solidFill>
                <a:latin typeface="Times New Roman"/>
              </a:rPr>
              <a:t>е</a:t>
            </a:r>
            <a:r>
              <a:rPr b="0" lang="ru-RU" sz="1600" spc="-1" strike="noStrike">
                <a:solidFill>
                  <a:schemeClr val="lt1"/>
                </a:solidFill>
                <a:latin typeface="Times New Roman"/>
              </a:rPr>
              <a:t>тьми, физичес</a:t>
            </a:r>
            <a:r>
              <a:rPr b="0" lang="ru-RU" sz="1600" spc="-29" strike="noStrike">
                <a:solidFill>
                  <a:schemeClr val="lt1"/>
                </a:solidFill>
                <a:latin typeface="Times New Roman"/>
              </a:rPr>
              <a:t>к</a:t>
            </a:r>
            <a:r>
              <a:rPr b="0" lang="ru-RU" sz="1600" spc="-1" strike="noStrike">
                <a:solidFill>
                  <a:schemeClr val="lt1"/>
                </a:solidFill>
                <a:latin typeface="Times New Roman"/>
              </a:rPr>
              <a:t>ую а</a:t>
            </a:r>
            <a:r>
              <a:rPr b="0" lang="ru-RU" sz="1600" spc="-35" strike="noStrike">
                <a:solidFill>
                  <a:schemeClr val="lt1"/>
                </a:solidFill>
                <a:latin typeface="Times New Roman"/>
              </a:rPr>
              <a:t>к</a:t>
            </a:r>
            <a:r>
              <a:rPr b="0" lang="ru-RU" sz="1600" spc="-1" strike="noStrike">
                <a:solidFill>
                  <a:schemeClr val="lt1"/>
                </a:solidFill>
                <a:latin typeface="Times New Roman"/>
              </a:rPr>
              <a:t>тивно</a:t>
            </a:r>
            <a:r>
              <a:rPr b="0" lang="ru-RU" sz="1600" spc="-21" strike="noStrike">
                <a:solidFill>
                  <a:schemeClr val="lt1"/>
                </a:solidFill>
                <a:latin typeface="Times New Roman"/>
              </a:rPr>
              <a:t>с</a:t>
            </a:r>
            <a:r>
              <a:rPr b="0" lang="ru-RU" sz="1600" spc="-1" strike="noStrike">
                <a:solidFill>
                  <a:schemeClr val="lt1"/>
                </a:solidFill>
                <a:latin typeface="Times New Roman"/>
              </a:rPr>
              <a:t>ть, занятия м</a:t>
            </a:r>
            <a:r>
              <a:rPr b="0" i="1" lang="ru-RU" sz="1600" spc="-1" strike="noStrike">
                <a:solidFill>
                  <a:schemeClr val="lt1"/>
                </a:solidFill>
                <a:latin typeface="Times New Roman"/>
              </a:rPr>
              <a:t>е</a:t>
            </a:r>
            <a:r>
              <a:rPr b="0" lang="ru-RU" sz="1600" spc="-1" strike="noStrike">
                <a:solidFill>
                  <a:schemeClr val="lt1"/>
                </a:solidFill>
                <a:latin typeface="Times New Roman"/>
              </a:rPr>
              <a:t>ди</a:t>
            </a:r>
            <a:r>
              <a:rPr b="0" lang="ru-RU" sz="1600" spc="-41" strike="noStrike">
                <a:solidFill>
                  <a:schemeClr val="lt1"/>
                </a:solidFill>
                <a:latin typeface="Times New Roman"/>
              </a:rPr>
              <a:t>т</a:t>
            </a:r>
            <a:r>
              <a:rPr b="0" lang="ru-RU" sz="1600" spc="-1" strike="noStrike">
                <a:solidFill>
                  <a:schemeClr val="lt1"/>
                </a:solidFill>
                <a:latin typeface="Times New Roman"/>
              </a:rPr>
              <a:t>ацией. 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ts val="2279"/>
              </a:lnSpc>
            </a:pPr>
            <a:r>
              <a:rPr b="0" lang="ru-RU" sz="1600" spc="-1" strike="noStrike">
                <a:solidFill>
                  <a:schemeClr val="lt1"/>
                </a:solidFill>
                <a:latin typeface="Times New Roman"/>
              </a:rPr>
              <a:t>О</a:t>
            </a:r>
            <a:r>
              <a:rPr b="0" lang="ru-RU" sz="1600" spc="-29" strike="noStrike">
                <a:solidFill>
                  <a:schemeClr val="lt1"/>
                </a:solidFill>
                <a:latin typeface="Times New Roman"/>
              </a:rPr>
              <a:t>т</a:t>
            </a:r>
            <a:r>
              <a:rPr b="0" lang="ru-RU" sz="1600" spc="-1" strike="noStrike">
                <a:solidFill>
                  <a:schemeClr val="lt1"/>
                </a:solidFill>
                <a:latin typeface="Times New Roman"/>
              </a:rPr>
              <a:t>орви</a:t>
            </a:r>
            <a:r>
              <a:rPr b="0" lang="ru-RU" sz="1600" spc="-29" strike="noStrike">
                <a:solidFill>
                  <a:schemeClr val="lt1"/>
                </a:solidFill>
                <a:latin typeface="Times New Roman"/>
              </a:rPr>
              <a:t>т</a:t>
            </a:r>
            <a:r>
              <a:rPr b="0" lang="ru-RU" sz="1600" spc="-1" strike="noStrike">
                <a:solidFill>
                  <a:schemeClr val="lt1"/>
                </a:solidFill>
                <a:latin typeface="Times New Roman"/>
              </a:rPr>
              <a:t>есь </a:t>
            </a:r>
            <a:r>
              <a:rPr b="0" lang="ru-RU" sz="1600" spc="-35" strike="noStrike">
                <a:solidFill>
                  <a:schemeClr val="lt1"/>
                </a:solidFill>
                <a:latin typeface="Times New Roman"/>
              </a:rPr>
              <a:t>о</a:t>
            </a:r>
            <a:r>
              <a:rPr b="0" lang="ru-RU" sz="1600" spc="-1" strike="noStrike">
                <a:solidFill>
                  <a:schemeClr val="lt1"/>
                </a:solidFill>
                <a:latin typeface="Times New Roman"/>
              </a:rPr>
              <a:t>т </a:t>
            </a:r>
            <a:r>
              <a:rPr b="0" lang="ru-RU" sz="1600" spc="-66" strike="noStrike">
                <a:solidFill>
                  <a:schemeClr val="lt1"/>
                </a:solidFill>
                <a:latin typeface="Times New Roman"/>
              </a:rPr>
              <a:t>г</a:t>
            </a:r>
            <a:r>
              <a:rPr b="0" lang="ru-RU" sz="1600" spc="-1" strike="noStrike">
                <a:solidFill>
                  <a:schemeClr val="lt1"/>
                </a:solidFill>
                <a:latin typeface="Times New Roman"/>
              </a:rPr>
              <a:t>ад</a:t>
            </a:r>
            <a:r>
              <a:rPr b="0" lang="ru-RU" sz="1600" spc="-35" strike="noStrike">
                <a:solidFill>
                  <a:schemeClr val="lt1"/>
                </a:solidFill>
                <a:latin typeface="Times New Roman"/>
              </a:rPr>
              <a:t>ж</a:t>
            </a:r>
            <a:r>
              <a:rPr b="0" lang="ru-RU" sz="1600" spc="-1" strike="noStrike">
                <a:solidFill>
                  <a:schemeClr val="lt1"/>
                </a:solidFill>
                <a:latin typeface="Times New Roman"/>
              </a:rPr>
              <a:t>етов!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16" name="Picture 624" descr=""/>
          <p:cNvPicPr/>
          <p:nvPr/>
        </p:nvPicPr>
        <p:blipFill>
          <a:blip r:embed="rId2"/>
          <a:stretch/>
        </p:blipFill>
        <p:spPr>
          <a:xfrm>
            <a:off x="343080" y="2942640"/>
            <a:ext cx="769320" cy="754920"/>
          </a:xfrm>
          <a:prstGeom prst="rect">
            <a:avLst/>
          </a:prstGeom>
          <a:ln w="0">
            <a:noFill/>
          </a:ln>
        </p:spPr>
      </p:pic>
      <p:pic>
        <p:nvPicPr>
          <p:cNvPr id="217" name="Picture 631" descr=""/>
          <p:cNvPicPr/>
          <p:nvPr/>
        </p:nvPicPr>
        <p:blipFill>
          <a:blip r:embed="rId3"/>
          <a:stretch/>
        </p:blipFill>
        <p:spPr>
          <a:xfrm>
            <a:off x="582120" y="4961520"/>
            <a:ext cx="754200" cy="766800"/>
          </a:xfrm>
          <a:prstGeom prst="rect">
            <a:avLst/>
          </a:prstGeom>
          <a:ln w="0">
            <a:noFill/>
          </a:ln>
        </p:spPr>
      </p:pic>
      <p:pic>
        <p:nvPicPr>
          <p:cNvPr id="218" name="Рисунок 15" descr=""/>
          <p:cNvPicPr/>
          <p:nvPr/>
        </p:nvPicPr>
        <p:blipFill>
          <a:blip r:embed="rId4"/>
          <a:stretch/>
        </p:blipFill>
        <p:spPr>
          <a:xfrm>
            <a:off x="4711680" y="2194920"/>
            <a:ext cx="3880800" cy="2100960"/>
          </a:xfrm>
          <a:prstGeom prst="rect">
            <a:avLst/>
          </a:prstGeom>
          <a:ln w="0">
            <a:solidFill>
              <a:srgbClr val="c55a11"/>
            </a:solidFill>
          </a:ln>
        </p:spPr>
      </p:pic>
      <p:pic>
        <p:nvPicPr>
          <p:cNvPr id="219" name="Рисунок 17" descr=""/>
          <p:cNvPicPr/>
          <p:nvPr/>
        </p:nvPicPr>
        <p:blipFill>
          <a:blip r:embed="rId5"/>
          <a:stretch/>
        </p:blipFill>
        <p:spPr>
          <a:xfrm>
            <a:off x="4740120" y="4563000"/>
            <a:ext cx="3893040" cy="2027520"/>
          </a:xfrm>
          <a:prstGeom prst="rect">
            <a:avLst/>
          </a:prstGeom>
          <a:ln w="0">
            <a:noFill/>
          </a:ln>
        </p:spPr>
      </p:pic>
      <p:sp>
        <p:nvSpPr>
          <p:cNvPr id="220" name="TextBox 19"/>
          <p:cNvSpPr/>
          <p:nvPr/>
        </p:nvSpPr>
        <p:spPr>
          <a:xfrm>
            <a:off x="5646960" y="2671560"/>
            <a:ext cx="2911680" cy="820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1600" spc="-1" strike="noStrike">
                <a:solidFill>
                  <a:schemeClr val="lt1"/>
                </a:solidFill>
                <a:latin typeface="Times New Roman"/>
              </a:rPr>
              <a:t>Стройте крепкие отношения с окружающими - с семьей, друзьями, коллегами, соседями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21" name="Рисунок 20" descr=""/>
          <p:cNvPicPr/>
          <p:nvPr/>
        </p:nvPicPr>
        <p:blipFill>
          <a:blip r:embed="rId6"/>
          <a:stretch/>
        </p:blipFill>
        <p:spPr>
          <a:xfrm>
            <a:off x="4927320" y="2943720"/>
            <a:ext cx="716760" cy="692640"/>
          </a:xfrm>
          <a:prstGeom prst="rect">
            <a:avLst/>
          </a:prstGeom>
          <a:ln w="0">
            <a:noFill/>
          </a:ln>
        </p:spPr>
      </p:pic>
      <p:sp>
        <p:nvSpPr>
          <p:cNvPr id="222" name="TextBox 22"/>
          <p:cNvSpPr/>
          <p:nvPr/>
        </p:nvSpPr>
        <p:spPr>
          <a:xfrm>
            <a:off x="1371960" y="4876560"/>
            <a:ext cx="2505600" cy="1064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1600" spc="-1" strike="noStrike">
                <a:solidFill>
                  <a:schemeClr val="lt1"/>
                </a:solidFill>
                <a:latin typeface="Times New Roman"/>
              </a:rPr>
              <a:t>Тренируйте память! Читайте, учите наизусть стихи или иностранные языки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3" name="TextBox 24"/>
          <p:cNvSpPr/>
          <p:nvPr/>
        </p:nvSpPr>
        <p:spPr>
          <a:xfrm>
            <a:off x="5974920" y="4884840"/>
            <a:ext cx="2583360" cy="1338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1600" spc="-1" strike="noStrike">
                <a:solidFill>
                  <a:schemeClr val="lt1"/>
                </a:solidFill>
                <a:latin typeface="Times New Roman"/>
              </a:rPr>
              <a:t>Занимайтесь и вдохновляйтесь 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ru-RU" sz="1600" spc="-1" strike="noStrike">
                <a:solidFill>
                  <a:schemeClr val="lt1"/>
                </a:solidFill>
                <a:latin typeface="Times New Roman"/>
              </a:rPr>
              <a:t>своим любимым делом!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ru-RU" sz="1600" spc="-1" strike="noStrike">
                <a:solidFill>
                  <a:schemeClr val="lt1"/>
                </a:solidFill>
                <a:latin typeface="Times New Roman"/>
              </a:rPr>
              <a:t>Благодарите себя и других!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24" name="Рисунок 25" descr=""/>
          <p:cNvPicPr/>
          <p:nvPr/>
        </p:nvPicPr>
        <p:blipFill>
          <a:blip r:embed="rId7"/>
          <a:stretch/>
        </p:blipFill>
        <p:spPr>
          <a:xfrm>
            <a:off x="4980960" y="5037120"/>
            <a:ext cx="759600" cy="753480"/>
          </a:xfrm>
          <a:prstGeom prst="rect">
            <a:avLst/>
          </a:prstGeom>
          <a:ln w="0">
            <a:noFill/>
          </a:ln>
        </p:spPr>
      </p:pic>
      <p:pic>
        <p:nvPicPr>
          <p:cNvPr id="225" name="Рисунок 31" descr=""/>
          <p:cNvPicPr/>
          <p:nvPr/>
        </p:nvPicPr>
        <p:blipFill>
          <a:blip r:embed="rId8"/>
          <a:stretch/>
        </p:blipFill>
        <p:spPr>
          <a:xfrm>
            <a:off x="536400" y="2269440"/>
            <a:ext cx="3423600" cy="4240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Прямоугольник: скругленные углы 12"/>
          <p:cNvSpPr/>
          <p:nvPr/>
        </p:nvSpPr>
        <p:spPr>
          <a:xfrm>
            <a:off x="522360" y="3420720"/>
            <a:ext cx="8096400" cy="284688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rgbClr val="c55a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75" name="Прямоугольник: скругленные углы 11"/>
          <p:cNvSpPr/>
          <p:nvPr/>
        </p:nvSpPr>
        <p:spPr>
          <a:xfrm>
            <a:off x="522360" y="1912680"/>
            <a:ext cx="8096400" cy="113796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rgbClr val="c55a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76" name="Рисунок 1" descr=""/>
          <p:cNvPicPr/>
          <p:nvPr/>
        </p:nvPicPr>
        <p:blipFill>
          <a:blip r:embed="rId1"/>
          <a:stretch/>
        </p:blipFill>
        <p:spPr>
          <a:xfrm>
            <a:off x="2079360" y="0"/>
            <a:ext cx="4983120" cy="2066040"/>
          </a:xfrm>
          <a:prstGeom prst="rect">
            <a:avLst/>
          </a:prstGeom>
          <a:ln w="0">
            <a:noFill/>
          </a:ln>
        </p:spPr>
      </p:pic>
      <p:sp>
        <p:nvSpPr>
          <p:cNvPr id="77" name="TextBox 3"/>
          <p:cNvSpPr/>
          <p:nvPr/>
        </p:nvSpPr>
        <p:spPr>
          <a:xfrm>
            <a:off x="866520" y="3477240"/>
            <a:ext cx="7247520" cy="2558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1" lang="ru-RU" sz="1800" spc="-1" strike="noStrike">
                <a:solidFill>
                  <a:srgbClr val="806000"/>
                </a:solidFill>
                <a:latin typeface="Times New Roman"/>
              </a:rPr>
              <a:t>ЗОЖ</a:t>
            </a:r>
            <a:r>
              <a:rPr b="0" lang="ru-RU" sz="1800" spc="-1" strike="noStrike">
                <a:solidFill>
                  <a:srgbClr val="806000"/>
                </a:solidFill>
                <a:latin typeface="Times New Roman"/>
              </a:rPr>
              <a:t>— это: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 algn="just" defTabSz="914400">
              <a:lnSpc>
                <a:spcPct val="100000"/>
              </a:lnSpc>
              <a:buClr>
                <a:srgbClr val="806000"/>
              </a:buClr>
              <a:buFont typeface="Wingdings" charset="2"/>
              <a:buChar char=""/>
            </a:pPr>
            <a:r>
              <a:rPr b="0" lang="ru-RU" sz="1800" spc="-1" strike="noStrike">
                <a:solidFill>
                  <a:srgbClr val="806000"/>
                </a:solidFill>
                <a:latin typeface="Times New Roman"/>
              </a:rPr>
              <a:t>оптимальное поведение и мышление человека, которое обеспечивает ему охрану и укрепление здоровья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 algn="just" defTabSz="914400">
              <a:lnSpc>
                <a:spcPct val="100000"/>
              </a:lnSpc>
              <a:buClr>
                <a:srgbClr val="806000"/>
              </a:buClr>
              <a:buFont typeface="Wingdings" charset="2"/>
              <a:buChar char=""/>
            </a:pPr>
            <a:r>
              <a:rPr b="0" lang="ru-RU" sz="1800" spc="-1" strike="noStrike">
                <a:solidFill>
                  <a:schemeClr val="accent4">
                    <a:lumMod val="50000"/>
                  </a:schemeClr>
                </a:solidFill>
                <a:latin typeface="Times New Roman"/>
              </a:rPr>
              <a:t>индивидуальная</a:t>
            </a:r>
            <a:r>
              <a:rPr b="0" lang="ru-RU" sz="1800" spc="-1" strike="noStrike">
                <a:solidFill>
                  <a:srgbClr val="806000"/>
                </a:solidFill>
                <a:latin typeface="Times New Roman"/>
              </a:rPr>
              <a:t> система привычек, которая обеспечивает необходимый уровень жизнедеятельности для решения личных проблем и запросов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 algn="just" defTabSz="914400">
              <a:lnSpc>
                <a:spcPct val="100000"/>
              </a:lnSpc>
              <a:buClr>
                <a:srgbClr val="806000"/>
              </a:buClr>
              <a:buFont typeface="Wingdings" charset="2"/>
              <a:buChar char=""/>
            </a:pPr>
            <a:r>
              <a:rPr b="0" lang="ru-RU" sz="1800" spc="-1" strike="noStrike">
                <a:solidFill>
                  <a:srgbClr val="806000"/>
                </a:solidFill>
                <a:latin typeface="Times New Roman"/>
              </a:rPr>
              <a:t>система жизни, которая обеспечивает достаточный и оптимальный обмен человека со средой и тем самым позволяет сохранить здоровье на безопасном уровне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TextBox 8"/>
          <p:cNvSpPr/>
          <p:nvPr/>
        </p:nvSpPr>
        <p:spPr>
          <a:xfrm>
            <a:off x="1032120" y="1850400"/>
            <a:ext cx="7247520" cy="1491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 defTabSz="914400">
              <a:lnSpc>
                <a:spcPct val="100000"/>
              </a:lnSpc>
              <a:tabLst>
                <a:tab algn="l" pos="0"/>
              </a:tabLst>
            </a:pPr>
            <a:r>
              <a:rPr b="0" lang="ru-RU" sz="1800" spc="-1" strike="noStrike">
                <a:solidFill>
                  <a:schemeClr val="accent4">
                    <a:lumMod val="50000"/>
                  </a:schemeClr>
                </a:solidFill>
                <a:latin typeface="Times New Roman"/>
              </a:rPr>
              <a:t>Важным аспектом укрепление здоровья, увеличения продолжительности </a:t>
            </a:r>
            <a:r>
              <a:rPr b="0" lang="ru-RU" sz="1800" spc="-1" strike="noStrike">
                <a:solidFill>
                  <a:srgbClr val="806000"/>
                </a:solidFill>
                <a:latin typeface="Times New Roman"/>
              </a:rPr>
              <a:t>жизни населения, профилактики неинфекционных заболевании и преждевременной смертности   является здоровый образ жизни (ЗОЖ)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00000"/>
              </a:lnSpc>
              <a:tabLst>
                <a:tab algn="l" pos="0"/>
              </a:tabLst>
            </a:pP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Прямоугольник 17"/>
          <p:cNvSpPr/>
          <p:nvPr/>
        </p:nvSpPr>
        <p:spPr>
          <a:xfrm>
            <a:off x="-7200" y="4403160"/>
            <a:ext cx="9148680" cy="24523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deebf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227" name="PlaceHolder 1"/>
          <p:cNvSpPr>
            <a:spLocks noGrp="1"/>
          </p:cNvSpPr>
          <p:nvPr>
            <p:ph/>
          </p:nvPr>
        </p:nvSpPr>
        <p:spPr>
          <a:xfrm>
            <a:off x="547200" y="4668120"/>
            <a:ext cx="3671280" cy="1045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algn="just" defTabSz="685800">
              <a:lnSpc>
                <a:spcPct val="120000"/>
              </a:lnSpc>
              <a:spcBef>
                <a:spcPts val="751"/>
              </a:spcBef>
              <a:buNone/>
              <a:tabLst>
                <a:tab algn="l" pos="0"/>
              </a:tabLst>
            </a:pPr>
            <a:r>
              <a:rPr b="1" lang="ru-RU" sz="1600" spc="-1" strike="noStrike">
                <a:solidFill>
                  <a:srgbClr val="014b92"/>
                </a:solidFill>
                <a:latin typeface="Arial"/>
              </a:rPr>
              <a:t>Зарегистрируйтесь на сайте</a:t>
            </a:r>
            <a:r>
              <a:rPr b="1" lang="en-US" sz="1600" spc="-1" strike="noStrike">
                <a:solidFill>
                  <a:srgbClr val="014b92"/>
                </a:solidFill>
                <a:latin typeface="Arial"/>
              </a:rPr>
              <a:t> TAKZDOROVO.RU </a:t>
            </a:r>
            <a:r>
              <a:rPr b="1" lang="ru-RU" sz="1600" spc="-1" strike="noStrike">
                <a:solidFill>
                  <a:srgbClr val="014b92"/>
                </a:solidFill>
                <a:latin typeface="Arial"/>
              </a:rPr>
              <a:t> и получите доступ ко всем сервисам сайта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28" name="Рисунок 15" descr="Изображение выглядит как текст, логотип, Шрифт, Графика&#10;&#10;Автоматически созданное описание"/>
          <p:cNvPicPr/>
          <p:nvPr/>
        </p:nvPicPr>
        <p:blipFill>
          <a:blip r:embed="rId1"/>
          <a:srcRect l="18614" t="31542" r="18100" b="31344"/>
          <a:stretch/>
        </p:blipFill>
        <p:spPr>
          <a:xfrm>
            <a:off x="2661120" y="154080"/>
            <a:ext cx="1794240" cy="824400"/>
          </a:xfrm>
          <a:prstGeom prst="rect">
            <a:avLst/>
          </a:prstGeom>
          <a:ln w="0">
            <a:noFill/>
          </a:ln>
        </p:spPr>
      </p:pic>
      <p:pic>
        <p:nvPicPr>
          <p:cNvPr id="229" name="Рисунок 6" descr=""/>
          <p:cNvPicPr/>
          <p:nvPr/>
        </p:nvPicPr>
        <p:blipFill>
          <a:blip r:embed="rId2"/>
          <a:stretch/>
        </p:blipFill>
        <p:spPr>
          <a:xfrm>
            <a:off x="129240" y="100080"/>
            <a:ext cx="2149200" cy="610560"/>
          </a:xfrm>
          <a:prstGeom prst="rect">
            <a:avLst/>
          </a:prstGeom>
          <a:ln w="0">
            <a:noFill/>
          </a:ln>
        </p:spPr>
      </p:pic>
      <p:pic>
        <p:nvPicPr>
          <p:cNvPr id="230" name="Рисунок 12" descr=""/>
          <p:cNvPicPr/>
          <p:nvPr/>
        </p:nvPicPr>
        <p:blipFill>
          <a:blip r:embed="rId3"/>
          <a:srcRect l="0" t="0" r="0" b="5083"/>
          <a:stretch/>
        </p:blipFill>
        <p:spPr>
          <a:xfrm>
            <a:off x="4775040" y="0"/>
            <a:ext cx="4366440" cy="6855480"/>
          </a:xfrm>
          <a:prstGeom prst="rect">
            <a:avLst/>
          </a:prstGeom>
          <a:ln w="0">
            <a:noFill/>
          </a:ln>
        </p:spPr>
      </p:pic>
      <p:pic>
        <p:nvPicPr>
          <p:cNvPr id="231" name="Рисунок 1" descr=""/>
          <p:cNvPicPr/>
          <p:nvPr/>
        </p:nvPicPr>
        <p:blipFill>
          <a:blip r:embed="rId4"/>
          <a:stretch/>
        </p:blipFill>
        <p:spPr>
          <a:xfrm>
            <a:off x="637560" y="5785920"/>
            <a:ext cx="3468960" cy="915480"/>
          </a:xfrm>
          <a:prstGeom prst="rect">
            <a:avLst/>
          </a:prstGeom>
          <a:ln w="0">
            <a:noFill/>
          </a:ln>
        </p:spPr>
      </p:pic>
      <p:pic>
        <p:nvPicPr>
          <p:cNvPr id="232" name="Рисунок 4" descr=""/>
          <p:cNvPicPr/>
          <p:nvPr/>
        </p:nvPicPr>
        <p:blipFill>
          <a:blip r:embed="rId5"/>
          <a:stretch/>
        </p:blipFill>
        <p:spPr>
          <a:xfrm>
            <a:off x="1562760" y="2062080"/>
            <a:ext cx="1931040" cy="19310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Прямоугольник: скругленные углы 1"/>
          <p:cNvSpPr/>
          <p:nvPr/>
        </p:nvSpPr>
        <p:spPr>
          <a:xfrm>
            <a:off x="522360" y="3420720"/>
            <a:ext cx="8096400" cy="284688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rgbClr val="c55a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80" name="Прямоугольник: скругленные углы 3"/>
          <p:cNvSpPr/>
          <p:nvPr/>
        </p:nvSpPr>
        <p:spPr>
          <a:xfrm>
            <a:off x="522360" y="1912680"/>
            <a:ext cx="8096400" cy="113796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rgbClr val="c55a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81" name="Рисунок 10" descr=""/>
          <p:cNvPicPr/>
          <p:nvPr/>
        </p:nvPicPr>
        <p:blipFill>
          <a:blip r:embed="rId1"/>
          <a:stretch/>
        </p:blipFill>
        <p:spPr>
          <a:xfrm>
            <a:off x="2079360" y="0"/>
            <a:ext cx="4983120" cy="2066040"/>
          </a:xfrm>
          <a:prstGeom prst="rect">
            <a:avLst/>
          </a:prstGeom>
          <a:ln w="0">
            <a:noFill/>
          </a:ln>
        </p:spPr>
      </p:pic>
      <p:sp>
        <p:nvSpPr>
          <p:cNvPr id="82" name="TextBox 1"/>
          <p:cNvSpPr/>
          <p:nvPr/>
        </p:nvSpPr>
        <p:spPr>
          <a:xfrm>
            <a:off x="866520" y="3468960"/>
            <a:ext cx="7247520" cy="2558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>
              <a:lnSpc>
                <a:spcPct val="100000"/>
              </a:lnSpc>
            </a:pPr>
            <a:r>
              <a:rPr b="1" lang="ru-RU" sz="1800" spc="-1" strike="noStrike">
                <a:solidFill>
                  <a:srgbClr val="81d41a"/>
                </a:solidFill>
                <a:latin typeface="Nimbus Roman"/>
              </a:rPr>
              <a:t>Интегральный показатель приверженности населения ЗОЖ</a:t>
            </a:r>
            <a:r>
              <a:rPr b="0" lang="ru-RU" sz="1200" spc="-1" strike="noStrike">
                <a:solidFill>
                  <a:srgbClr val="333333"/>
                </a:solidFill>
                <a:latin typeface="Nimbus Roman"/>
              </a:rPr>
              <a:t> </a:t>
            </a:r>
            <a:r>
              <a:rPr b="0" lang="ru-RU" sz="1800" spc="-1" strike="noStrike">
                <a:solidFill>
                  <a:srgbClr val="81d41a"/>
                </a:solidFill>
                <a:latin typeface="Times New Roman"/>
              </a:rPr>
              <a:t>включает в себя следующие индикаторы: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ru-RU" sz="1800" spc="-1" strike="noStrike">
                <a:solidFill>
                  <a:srgbClr val="81d41a"/>
                </a:solidFill>
                <a:latin typeface="Times New Roman"/>
              </a:rPr>
              <a:t>отсутствие курения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ru-RU" sz="1800" spc="-1" strike="noStrike">
                <a:solidFill>
                  <a:srgbClr val="81d41a"/>
                </a:solidFill>
                <a:latin typeface="Times New Roman"/>
              </a:rPr>
              <a:t>потребление овощей и фруктов ежедневно не менее 400 г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ru-RU" sz="1800" spc="-1" strike="noStrike">
                <a:solidFill>
                  <a:srgbClr val="81d41a"/>
                </a:solidFill>
                <a:latin typeface="Times New Roman"/>
              </a:rPr>
              <a:t>адекватная физическая активность (не менее 150 мин умеренной или 75 мин интенсивной физической нагрузки в неделю)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ru-RU" sz="1800" spc="-1" strike="noStrike">
                <a:solidFill>
                  <a:srgbClr val="81d41a"/>
                </a:solidFill>
                <a:latin typeface="Times New Roman"/>
              </a:rPr>
              <a:t>нормальное (не выше 5,0 г NaCl в сутки) потребление соли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ru-RU" sz="1800" spc="-1" strike="noStrike">
                <a:solidFill>
                  <a:srgbClr val="81d41a"/>
                </a:solidFill>
                <a:latin typeface="Times New Roman"/>
              </a:rPr>
              <a:t>употребление алкоголя не более 168 г чистого этанола в неделю для мужчин и не более 84 г—для женщин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TextBox 11"/>
          <p:cNvSpPr/>
          <p:nvPr/>
        </p:nvSpPr>
        <p:spPr>
          <a:xfrm>
            <a:off x="947160" y="1850400"/>
            <a:ext cx="7247520" cy="1217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81d41a"/>
                </a:solidFill>
                <a:latin typeface="Nimbus Roman"/>
                <a:ea typeface="Source Han Sans CN Regular"/>
              </a:rPr>
              <a:t>Приверженность здоровому образу жизни</a:t>
            </a:r>
            <a:r>
              <a:rPr b="0" lang="ru-RU" sz="1800" spc="-1" strike="noStrike">
                <a:solidFill>
                  <a:srgbClr val="81d41a"/>
                </a:solidFill>
                <a:latin typeface="Nimbus Roman"/>
                <a:ea typeface="Source Han Sans CN Regular"/>
              </a:rPr>
              <a:t>—это поведение и мышление человека, обеспечивающие ему охрану и укрепление здоровья.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00000"/>
              </a:lnSpc>
              <a:tabLst>
                <a:tab algn="l" pos="0"/>
              </a:tabLst>
            </a:pP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Рисунок 1" descr=""/>
          <p:cNvPicPr/>
          <p:nvPr/>
        </p:nvPicPr>
        <p:blipFill>
          <a:blip r:embed="rId1"/>
          <a:srcRect l="16764" t="0" r="0" b="0"/>
          <a:stretch/>
        </p:blipFill>
        <p:spPr>
          <a:xfrm>
            <a:off x="796680" y="1420200"/>
            <a:ext cx="7608600" cy="5007960"/>
          </a:xfrm>
          <a:prstGeom prst="rect">
            <a:avLst/>
          </a:prstGeom>
          <a:ln w="0">
            <a:noFill/>
          </a:ln>
        </p:spPr>
      </p:pic>
      <p:sp>
        <p:nvSpPr>
          <p:cNvPr id="85" name="TextBox 3"/>
          <p:cNvSpPr/>
          <p:nvPr/>
        </p:nvSpPr>
        <p:spPr>
          <a:xfrm>
            <a:off x="470160" y="219600"/>
            <a:ext cx="8262000" cy="118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0" lang="ru-RU" sz="3600" spc="-1" strike="noStrike">
                <a:solidFill>
                  <a:schemeClr val="accent1">
                    <a:lumMod val="75000"/>
                  </a:schemeClr>
                </a:solidFill>
                <a:latin typeface="Times New Roman"/>
              </a:rPr>
              <a:t>Факторы, определяющие здоровье человека</a:t>
            </a:r>
            <a:endParaRPr b="0" lang="ru-RU" sz="3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Рисунок 1" descr=""/>
          <p:cNvPicPr/>
          <p:nvPr/>
        </p:nvPicPr>
        <p:blipFill>
          <a:blip r:embed="rId1"/>
          <a:srcRect l="14207" t="53" r="14139" b="1946"/>
          <a:stretch/>
        </p:blipFill>
        <p:spPr>
          <a:xfrm>
            <a:off x="2107440" y="1446480"/>
            <a:ext cx="5266080" cy="5092560"/>
          </a:xfrm>
          <a:prstGeom prst="rect">
            <a:avLst/>
          </a:prstGeom>
          <a:ln w="0">
            <a:noFill/>
          </a:ln>
        </p:spPr>
      </p:pic>
      <p:sp>
        <p:nvSpPr>
          <p:cNvPr id="87" name="Прямоугольник: скругленные углы 4"/>
          <p:cNvSpPr/>
          <p:nvPr/>
        </p:nvSpPr>
        <p:spPr>
          <a:xfrm>
            <a:off x="3274920" y="2691720"/>
            <a:ext cx="2905560" cy="643680"/>
          </a:xfrm>
          <a:prstGeom prst="roundRect">
            <a:avLst>
              <a:gd name="adj" fmla="val 16667"/>
            </a:avLst>
          </a:prstGeom>
          <a:solidFill>
            <a:schemeClr val="accent2">
              <a:lumMod val="75000"/>
            </a:schemeClr>
          </a:solidFill>
          <a:ln>
            <a:solidFill>
              <a:srgbClr val="bc8e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88" name="TextBox 3"/>
          <p:cNvSpPr/>
          <p:nvPr/>
        </p:nvSpPr>
        <p:spPr>
          <a:xfrm>
            <a:off x="3274920" y="2691720"/>
            <a:ext cx="2905560" cy="638280"/>
          </a:xfrm>
          <a:prstGeom prst="rect">
            <a:avLst/>
          </a:prstGeom>
          <a:noFill/>
          <a:ln w="0">
            <a:solidFill>
              <a:srgbClr val="843c0b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0" lang="ru-RU" sz="1800" spc="-1" strike="noStrike">
                <a:solidFill>
                  <a:schemeClr val="lt1"/>
                </a:solidFill>
                <a:latin typeface="Calibri"/>
              </a:rPr>
              <a:t>Отсутствие поведенческих факторов риска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Прямоугольник: скругленные углы 5"/>
          <p:cNvSpPr/>
          <p:nvPr/>
        </p:nvSpPr>
        <p:spPr>
          <a:xfrm>
            <a:off x="2237040" y="4526280"/>
            <a:ext cx="1722960" cy="7488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ru-RU" sz="1800" spc="-1" strike="noStrike">
                <a:solidFill>
                  <a:schemeClr val="accent4">
                    <a:lumMod val="50000"/>
                  </a:schemeClr>
                </a:solidFill>
                <a:latin typeface="Calibri"/>
              </a:rPr>
              <a:t>Здоровое питание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Прямоугольник: скругленные углы 6"/>
          <p:cNvSpPr/>
          <p:nvPr/>
        </p:nvSpPr>
        <p:spPr>
          <a:xfrm>
            <a:off x="5103360" y="4593960"/>
            <a:ext cx="2157120" cy="91188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ru-RU" sz="1800" spc="-1" strike="noStrike">
                <a:solidFill>
                  <a:schemeClr val="lt1"/>
                </a:solidFill>
                <a:latin typeface="Calibri"/>
              </a:rPr>
              <a:t>Достаточная физическая активность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" name="Овал 7"/>
          <p:cNvSpPr/>
          <p:nvPr/>
        </p:nvSpPr>
        <p:spPr>
          <a:xfrm>
            <a:off x="4232520" y="3861360"/>
            <a:ext cx="990360" cy="1020240"/>
          </a:xfrm>
          <a:prstGeom prst="ellipse">
            <a:avLst/>
          </a:prstGeom>
          <a:solidFill>
            <a:srgbClr val="c0000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92" name="TextBox 9"/>
          <p:cNvSpPr/>
          <p:nvPr/>
        </p:nvSpPr>
        <p:spPr>
          <a:xfrm>
            <a:off x="565920" y="0"/>
            <a:ext cx="8322840" cy="118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0" lang="ru-RU" sz="3600" spc="-1" strike="noStrike">
                <a:solidFill>
                  <a:srgbClr val="237c9f"/>
                </a:solidFill>
                <a:latin typeface="Times New Roman"/>
              </a:rPr>
              <a:t>Принципы здорового образа </a:t>
            </a:r>
            <a:br>
              <a:rPr sz="3600"/>
            </a:br>
            <a:r>
              <a:rPr b="0" lang="ru-RU" sz="3600" spc="-1" strike="noStrike">
                <a:solidFill>
                  <a:srgbClr val="237c9f"/>
                </a:solidFill>
                <a:latin typeface="Times New Roman"/>
              </a:rPr>
              <a:t>жизни</a:t>
            </a:r>
            <a:endParaRPr b="0" lang="ru-RU" sz="3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Прямоугольник: скругленные углы 11"/>
          <p:cNvSpPr/>
          <p:nvPr/>
        </p:nvSpPr>
        <p:spPr>
          <a:xfrm>
            <a:off x="457200" y="5242320"/>
            <a:ext cx="8200800" cy="91188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rgbClr val="c55a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pc="-1" strike="noStrike">
              <a:solidFill>
                <a:schemeClr val="accent2">
                  <a:lumMod val="75000"/>
                </a:schemeClr>
              </a:solidFill>
              <a:latin typeface="Calibri"/>
            </a:endParaRPr>
          </a:p>
        </p:txBody>
      </p:sp>
      <p:sp>
        <p:nvSpPr>
          <p:cNvPr id="94" name="TextBox 2"/>
          <p:cNvSpPr/>
          <p:nvPr/>
        </p:nvSpPr>
        <p:spPr>
          <a:xfrm>
            <a:off x="2460240" y="199440"/>
            <a:ext cx="456948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3600" spc="-1" strike="noStrike">
                <a:solidFill>
                  <a:srgbClr val="2f5597"/>
                </a:solidFill>
                <a:latin typeface="Times New Roman"/>
              </a:rPr>
              <a:t>Здоровое пи</a:t>
            </a:r>
            <a:r>
              <a:rPr b="0" lang="ru-RU" sz="3600" spc="-92" strike="noStrike">
                <a:solidFill>
                  <a:srgbClr val="2f5597"/>
                </a:solidFill>
                <a:latin typeface="Times New Roman"/>
              </a:rPr>
              <a:t>т</a:t>
            </a:r>
            <a:r>
              <a:rPr b="0" lang="ru-RU" sz="3600" spc="-1" strike="noStrike">
                <a:solidFill>
                  <a:srgbClr val="2f5597"/>
                </a:solidFill>
                <a:latin typeface="Times New Roman"/>
              </a:rPr>
              <a:t>ание</a:t>
            </a:r>
            <a:endParaRPr b="0" lang="ru-RU" sz="3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5" name="Рисунок 3" descr=""/>
          <p:cNvPicPr/>
          <p:nvPr/>
        </p:nvPicPr>
        <p:blipFill>
          <a:blip r:embed="rId1"/>
          <a:stretch/>
        </p:blipFill>
        <p:spPr>
          <a:xfrm>
            <a:off x="461520" y="1177200"/>
            <a:ext cx="8209800" cy="930240"/>
          </a:xfrm>
          <a:prstGeom prst="rect">
            <a:avLst/>
          </a:prstGeom>
          <a:ln w="0">
            <a:noFill/>
          </a:ln>
        </p:spPr>
      </p:pic>
      <p:sp>
        <p:nvSpPr>
          <p:cNvPr id="96" name="TextBox 5"/>
          <p:cNvSpPr/>
          <p:nvPr/>
        </p:nvSpPr>
        <p:spPr>
          <a:xfrm>
            <a:off x="478800" y="1219320"/>
            <a:ext cx="8200800" cy="830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 defTabSz="685800">
              <a:lnSpc>
                <a:spcPct val="90000"/>
              </a:lnSpc>
              <a:spcBef>
                <a:spcPts val="751"/>
              </a:spcBef>
              <a:tabLst>
                <a:tab algn="l" pos="0"/>
              </a:tabLst>
            </a:pPr>
            <a:r>
              <a:rPr b="0" lang="ru-RU" sz="1800" spc="-1" strike="noStrike">
                <a:solidFill>
                  <a:schemeClr val="accent4">
                    <a:lumMod val="50000"/>
                  </a:schemeClr>
                </a:solidFill>
                <a:latin typeface="Times New Roman"/>
              </a:rPr>
              <a:t>Здоровое пи</a:t>
            </a:r>
            <a:r>
              <a:rPr b="0" lang="ru-RU" sz="1800" spc="-52" strike="noStrike">
                <a:solidFill>
                  <a:schemeClr val="accent4">
                    <a:lumMod val="50000"/>
                  </a:schemeClr>
                </a:solidFill>
                <a:latin typeface="Times New Roman"/>
              </a:rPr>
              <a:t>т</a:t>
            </a:r>
            <a:r>
              <a:rPr b="0" lang="ru-RU" sz="1800" spc="-1" strike="noStrike">
                <a:solidFill>
                  <a:schemeClr val="accent4">
                    <a:lumMod val="50000"/>
                  </a:schemeClr>
                </a:solidFill>
                <a:latin typeface="Times New Roman"/>
              </a:rPr>
              <a:t>ание в полной мере и в п</a:t>
            </a:r>
            <a:r>
              <a:rPr b="0" lang="ru-RU" sz="1800" spc="-35" strike="noStrike">
                <a:solidFill>
                  <a:schemeClr val="accent4">
                    <a:lumMod val="50000"/>
                  </a:schemeClr>
                </a:solidFill>
                <a:latin typeface="Times New Roman"/>
              </a:rPr>
              <a:t>р</a:t>
            </a:r>
            <a:r>
              <a:rPr b="0" lang="ru-RU" sz="1800" spc="-1" strike="noStrike">
                <a:solidFill>
                  <a:schemeClr val="accent4">
                    <a:lumMod val="50000"/>
                  </a:schemeClr>
                </a:solidFill>
                <a:latin typeface="Times New Roman"/>
              </a:rPr>
              <a:t>авильном </a:t>
            </a:r>
            <a:r>
              <a:rPr b="0" lang="ru-RU" sz="1800" spc="-52" strike="noStrike">
                <a:solidFill>
                  <a:schemeClr val="accent4">
                    <a:lumMod val="50000"/>
                  </a:schemeClr>
                </a:solidFill>
                <a:latin typeface="Times New Roman"/>
              </a:rPr>
              <a:t>с</a:t>
            </a:r>
            <a:r>
              <a:rPr b="0" lang="ru-RU" sz="1800" spc="-1" strike="noStrike">
                <a:solidFill>
                  <a:schemeClr val="accent4">
                    <a:lumMod val="50000"/>
                  </a:schemeClr>
                </a:solidFill>
                <a:latin typeface="Times New Roman"/>
              </a:rPr>
              <a:t>о</a:t>
            </a:r>
            <a:r>
              <a:rPr b="0" lang="ru-RU" sz="1800" spc="-41" strike="noStrike">
                <a:solidFill>
                  <a:schemeClr val="accent4">
                    <a:lumMod val="50000"/>
                  </a:schemeClr>
                </a:solidFill>
                <a:latin typeface="Times New Roman"/>
              </a:rPr>
              <a:t>о</a:t>
            </a:r>
            <a:r>
              <a:rPr b="0" lang="ru-RU" sz="1800" spc="-1" strike="noStrike">
                <a:solidFill>
                  <a:schemeClr val="accent4">
                    <a:lumMod val="50000"/>
                  </a:schemeClr>
                </a:solidFill>
                <a:latin typeface="Times New Roman"/>
              </a:rPr>
              <a:t>тношении обеспечива</a:t>
            </a:r>
            <a:r>
              <a:rPr b="0" lang="ru-RU" sz="1800" spc="-24" strike="noStrike">
                <a:solidFill>
                  <a:schemeClr val="accent4">
                    <a:lumMod val="50000"/>
                  </a:schemeClr>
                </a:solidFill>
                <a:latin typeface="Times New Roman"/>
              </a:rPr>
              <a:t>е</a:t>
            </a:r>
            <a:r>
              <a:rPr b="0" lang="ru-RU" sz="1800" spc="-1" strike="noStrike">
                <a:solidFill>
                  <a:schemeClr val="accent4">
                    <a:lumMod val="50000"/>
                  </a:schemeClr>
                </a:solidFill>
                <a:latin typeface="Times New Roman"/>
              </a:rPr>
              <a:t>т по</a:t>
            </a:r>
            <a:r>
              <a:rPr b="0" lang="ru-RU" sz="1800" spc="-26" strike="noStrike">
                <a:solidFill>
                  <a:schemeClr val="accent4">
                    <a:lumMod val="50000"/>
                  </a:schemeClr>
                </a:solidFill>
                <a:latin typeface="Times New Roman"/>
              </a:rPr>
              <a:t>с</a:t>
            </a:r>
            <a:r>
              <a:rPr b="0" lang="ru-RU" sz="1800" spc="-1" strike="noStrike">
                <a:solidFill>
                  <a:schemeClr val="accent4">
                    <a:lumMod val="50000"/>
                  </a:schemeClr>
                </a:solidFill>
                <a:latin typeface="Times New Roman"/>
              </a:rPr>
              <a:t>тупление в ор</a:t>
            </a:r>
            <a:r>
              <a:rPr b="0" lang="ru-RU" sz="1800" spc="-83" strike="noStrike">
                <a:solidFill>
                  <a:schemeClr val="accent4">
                    <a:lumMod val="50000"/>
                  </a:schemeClr>
                </a:solidFill>
                <a:latin typeface="Times New Roman"/>
              </a:rPr>
              <a:t>г</a:t>
            </a:r>
            <a:r>
              <a:rPr b="0" lang="ru-RU" sz="1800" spc="-1" strike="noStrike">
                <a:solidFill>
                  <a:schemeClr val="accent4">
                    <a:lumMod val="50000"/>
                  </a:schemeClr>
                </a:solidFill>
                <a:latin typeface="Times New Roman"/>
              </a:rPr>
              <a:t>анизм в</a:t>
            </a:r>
            <a:r>
              <a:rPr b="0" lang="ru-RU" sz="1800" spc="-52" strike="noStrike">
                <a:solidFill>
                  <a:schemeClr val="accent4">
                    <a:lumMod val="50000"/>
                  </a:schemeClr>
                </a:solidFill>
                <a:latin typeface="Times New Roman"/>
              </a:rPr>
              <a:t>с</a:t>
            </a:r>
            <a:r>
              <a:rPr b="0" lang="ru-RU" sz="1800" spc="-18" strike="noStrike">
                <a:solidFill>
                  <a:schemeClr val="accent4">
                    <a:lumMod val="50000"/>
                  </a:schemeClr>
                </a:solidFill>
                <a:latin typeface="Times New Roman"/>
              </a:rPr>
              <a:t>е</a:t>
            </a:r>
            <a:r>
              <a:rPr b="0" lang="ru-RU" sz="1800" spc="-1" strike="noStrike">
                <a:solidFill>
                  <a:schemeClr val="accent4">
                    <a:lumMod val="50000"/>
                  </a:schemeClr>
                </a:solidFill>
                <a:latin typeface="Times New Roman"/>
              </a:rPr>
              <a:t>х нео</a:t>
            </a:r>
            <a:r>
              <a:rPr b="0" lang="ru-RU" sz="1800" spc="-41" strike="noStrike">
                <a:solidFill>
                  <a:schemeClr val="accent4">
                    <a:lumMod val="50000"/>
                  </a:schemeClr>
                </a:solidFill>
                <a:latin typeface="Times New Roman"/>
              </a:rPr>
              <a:t>бх</a:t>
            </a:r>
            <a:r>
              <a:rPr b="0" lang="ru-RU" sz="1800" spc="-1" strike="noStrike">
                <a:solidFill>
                  <a:schemeClr val="accent4">
                    <a:lumMod val="50000"/>
                  </a:schemeClr>
                </a:solidFill>
                <a:latin typeface="Times New Roman"/>
              </a:rPr>
              <a:t>одимых пи</a:t>
            </a:r>
            <a:r>
              <a:rPr b="0" lang="ru-RU" sz="1800" spc="-52" strike="noStrike">
                <a:solidFill>
                  <a:schemeClr val="accent4">
                    <a:lumMod val="50000"/>
                  </a:schemeClr>
                </a:solidFill>
                <a:latin typeface="Times New Roman"/>
              </a:rPr>
              <a:t>т</a:t>
            </a:r>
            <a:r>
              <a:rPr b="0" lang="ru-RU" sz="1800" spc="-35" strike="noStrike">
                <a:solidFill>
                  <a:schemeClr val="accent4">
                    <a:lumMod val="50000"/>
                  </a:schemeClr>
                </a:solidFill>
                <a:latin typeface="Times New Roman"/>
              </a:rPr>
              <a:t>ат</a:t>
            </a:r>
            <a:r>
              <a:rPr b="0" lang="ru-RU" sz="1800" spc="-1" strike="noStrike">
                <a:solidFill>
                  <a:schemeClr val="accent4">
                    <a:lumMod val="50000"/>
                  </a:schemeClr>
                </a:solidFill>
                <a:latin typeface="Times New Roman"/>
              </a:rPr>
              <a:t>ельных веще</a:t>
            </a:r>
            <a:r>
              <a:rPr b="0" lang="ru-RU" sz="1800" spc="-26" strike="noStrike">
                <a:solidFill>
                  <a:schemeClr val="accent4">
                    <a:lumMod val="50000"/>
                  </a:schemeClr>
                </a:solidFill>
                <a:latin typeface="Times New Roman"/>
              </a:rPr>
              <a:t>с</a:t>
            </a:r>
            <a:r>
              <a:rPr b="0" lang="ru-RU" sz="1800" spc="-1" strike="noStrike">
                <a:solidFill>
                  <a:schemeClr val="accent4">
                    <a:lumMod val="50000"/>
                  </a:schemeClr>
                </a:solidFill>
                <a:latin typeface="Times New Roman"/>
              </a:rPr>
              <a:t>тв: бел</a:t>
            </a:r>
            <a:r>
              <a:rPr b="0" lang="ru-RU" sz="1800" spc="-41" strike="noStrike">
                <a:solidFill>
                  <a:schemeClr val="accent4">
                    <a:lumMod val="50000"/>
                  </a:schemeClr>
                </a:solidFill>
                <a:latin typeface="Times New Roman"/>
              </a:rPr>
              <a:t>к</a:t>
            </a:r>
            <a:r>
              <a:rPr b="0" lang="ru-RU" sz="1800" spc="-1" strike="noStrike">
                <a:solidFill>
                  <a:schemeClr val="accent4">
                    <a:lumMod val="50000"/>
                  </a:schemeClr>
                </a:solidFill>
                <a:latin typeface="Times New Roman"/>
              </a:rPr>
              <a:t>ов, у</a:t>
            </a:r>
            <a:r>
              <a:rPr b="0" lang="ru-RU" sz="1800" spc="-145" strike="noStrike">
                <a:solidFill>
                  <a:schemeClr val="accent4">
                    <a:lumMod val="50000"/>
                  </a:schemeClr>
                </a:solidFill>
                <a:latin typeface="Times New Roman"/>
              </a:rPr>
              <a:t>г</a:t>
            </a:r>
            <a:r>
              <a:rPr b="0" lang="ru-RU" sz="1800" spc="-1" strike="noStrike">
                <a:solidFill>
                  <a:schemeClr val="accent4">
                    <a:lumMod val="50000"/>
                  </a:schemeClr>
                </a:solidFill>
                <a:latin typeface="Times New Roman"/>
              </a:rPr>
              <a:t>леводов, жиров, ви</a:t>
            </a:r>
            <a:r>
              <a:rPr b="0" lang="ru-RU" sz="1800" spc="-52" strike="noStrike">
                <a:solidFill>
                  <a:schemeClr val="accent4">
                    <a:lumMod val="50000"/>
                  </a:schemeClr>
                </a:solidFill>
                <a:latin typeface="Times New Roman"/>
              </a:rPr>
              <a:t>т</a:t>
            </a:r>
            <a:r>
              <a:rPr b="0" lang="ru-RU" sz="1800" spc="-1" strike="noStrike">
                <a:solidFill>
                  <a:schemeClr val="accent4">
                    <a:lumMod val="50000"/>
                  </a:schemeClr>
                </a:solidFill>
                <a:latin typeface="Times New Roman"/>
              </a:rPr>
              <a:t>аминов, микр</a:t>
            </a:r>
            <a:r>
              <a:rPr b="0" lang="ru-RU" sz="1800" spc="-52" strike="noStrike">
                <a:solidFill>
                  <a:schemeClr val="accent4">
                    <a:lumMod val="50000"/>
                  </a:schemeClr>
                </a:solidFill>
                <a:latin typeface="Times New Roman"/>
              </a:rPr>
              <a:t>о</a:t>
            </a:r>
            <a:r>
              <a:rPr b="0" lang="ru-RU" sz="1800" spc="-1" strike="noStrike">
                <a:solidFill>
                  <a:schemeClr val="accent4">
                    <a:lumMod val="50000"/>
                  </a:schemeClr>
                </a:solidFill>
                <a:latin typeface="Times New Roman"/>
              </a:rPr>
              <a:t>элемен</a:t>
            </a:r>
            <a:r>
              <a:rPr b="0" lang="ru-RU" sz="1800" spc="-35" strike="noStrike">
                <a:solidFill>
                  <a:schemeClr val="accent4">
                    <a:lumMod val="50000"/>
                  </a:schemeClr>
                </a:solidFill>
                <a:latin typeface="Times New Roman"/>
              </a:rPr>
              <a:t>т</a:t>
            </a:r>
            <a:r>
              <a:rPr b="0" lang="ru-RU" sz="1800" spc="-1" strike="noStrike">
                <a:solidFill>
                  <a:schemeClr val="accent4">
                    <a:lumMod val="50000"/>
                  </a:schemeClr>
                </a:solidFill>
                <a:latin typeface="Times New Roman"/>
              </a:rPr>
              <a:t>ов и мине</a:t>
            </a:r>
            <a:r>
              <a:rPr b="0" lang="ru-RU" sz="1800" spc="-35" strike="noStrike">
                <a:solidFill>
                  <a:schemeClr val="accent4">
                    <a:lumMod val="50000"/>
                  </a:schemeClr>
                </a:solidFill>
                <a:latin typeface="Times New Roman"/>
              </a:rPr>
              <a:t>р</a:t>
            </a:r>
            <a:r>
              <a:rPr b="0" lang="ru-RU" sz="1800" spc="-1" strike="noStrike">
                <a:solidFill>
                  <a:schemeClr val="accent4">
                    <a:lumMod val="50000"/>
                  </a:schemeClr>
                </a:solidFill>
                <a:latin typeface="Times New Roman"/>
              </a:rPr>
              <a:t>алов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Рисунок 6"/>
          <p:cNvSpPr/>
          <p:nvPr/>
        </p:nvSpPr>
        <p:spPr>
          <a:xfrm>
            <a:off x="1402200" y="2273040"/>
            <a:ext cx="6311160" cy="2827800"/>
          </a:xfrm>
          <a:prstGeom prst="roundRect">
            <a:avLst>
              <a:gd name="adj" fmla="val 16667"/>
            </a:avLst>
          </a:pr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TextBox 10"/>
          <p:cNvSpPr/>
          <p:nvPr/>
        </p:nvSpPr>
        <p:spPr>
          <a:xfrm>
            <a:off x="478800" y="5238000"/>
            <a:ext cx="8200800" cy="91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 defTabSz="914400">
              <a:lnSpc>
                <a:spcPct val="100000"/>
              </a:lnSpc>
            </a:pPr>
            <a:r>
              <a:rPr b="0" lang="ru-RU" sz="1800" spc="-1" strike="noStrike">
                <a:solidFill>
                  <a:schemeClr val="accent4">
                    <a:lumMod val="50000"/>
                  </a:schemeClr>
                </a:solidFill>
                <a:latin typeface="Times New Roman"/>
              </a:rPr>
              <a:t>Здоровое питание способствует укреплению иммунитета, сохранению хорошей физической формы, снижает риск развития неинфекционных заболеваний – сердечно-сосудистых, желудочно-кишечных, инсульта, рака, диабета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Прямоугольник: скругленные углы 9"/>
          <p:cNvSpPr/>
          <p:nvPr/>
        </p:nvSpPr>
        <p:spPr>
          <a:xfrm>
            <a:off x="6045840" y="1016640"/>
            <a:ext cx="2241720" cy="2255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rgbClr val="c55a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1" lang="ru-RU" sz="1800" spc="-1" strike="noStrike">
                <a:solidFill>
                  <a:schemeClr val="dk1"/>
                </a:solidFill>
                <a:latin typeface="Times New Roman"/>
              </a:rPr>
              <a:t>Углеводы</a:t>
            </a:r>
            <a:r>
              <a:rPr b="0" lang="ru-RU" sz="1800" spc="-1" strike="noStrike">
                <a:solidFill>
                  <a:schemeClr val="dk1"/>
                </a:solidFill>
                <a:latin typeface="Times New Roman"/>
              </a:rPr>
              <a:t>: крупы, мука, крахмал, макаронные изделия, овощи, фрукты, орехи, картофель, сахар, мед, бобовые,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Прямоугольник: скругленные углы 6"/>
          <p:cNvSpPr/>
          <p:nvPr/>
        </p:nvSpPr>
        <p:spPr>
          <a:xfrm>
            <a:off x="883080" y="1016640"/>
            <a:ext cx="2241720" cy="2255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rgbClr val="c55a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1" lang="ru-RU" sz="1800" spc="-1" strike="noStrike">
                <a:solidFill>
                  <a:schemeClr val="dk1"/>
                </a:solidFill>
                <a:latin typeface="Times New Roman"/>
              </a:rPr>
              <a:t>Белки </a:t>
            </a:r>
            <a:r>
              <a:rPr b="0" lang="ru-RU" sz="1800" spc="-1" strike="noStrike">
                <a:solidFill>
                  <a:schemeClr val="dk1"/>
                </a:solidFill>
                <a:latin typeface="Times New Roman"/>
              </a:rPr>
              <a:t>животного происхождения: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defTabSz="844560">
              <a:lnSpc>
                <a:spcPct val="90000"/>
              </a:lnSpc>
              <a:spcAft>
                <a:spcPts val="269"/>
              </a:spcAft>
            </a:pPr>
            <a:r>
              <a:rPr b="0" lang="ru-RU" sz="1800" spc="-1" strike="noStrike">
                <a:solidFill>
                  <a:schemeClr val="dk1"/>
                </a:solidFill>
                <a:latin typeface="Times New Roman"/>
              </a:rPr>
              <a:t>рыба, яйца, мясо нежирное, молоко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defTabSz="844560">
              <a:lnSpc>
                <a:spcPct val="90000"/>
              </a:lnSpc>
              <a:spcAft>
                <a:spcPts val="269"/>
              </a:spcAft>
            </a:pPr>
            <a:r>
              <a:rPr b="1" lang="ru-RU" sz="1800" spc="-1" strike="noStrike">
                <a:solidFill>
                  <a:schemeClr val="dk1"/>
                </a:solidFill>
                <a:latin typeface="Times New Roman"/>
              </a:rPr>
              <a:t>Растительный белок</a:t>
            </a:r>
            <a:r>
              <a:rPr b="0" lang="ru-RU" sz="1800" spc="-1" strike="noStrike">
                <a:solidFill>
                  <a:schemeClr val="dk1"/>
                </a:solidFill>
                <a:latin typeface="Times New Roman"/>
              </a:rPr>
              <a:t>: зерновые, бобовые, соя, грибы, авакадо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Прямоугольник: скругленные углы 7"/>
          <p:cNvSpPr/>
          <p:nvPr/>
        </p:nvSpPr>
        <p:spPr>
          <a:xfrm>
            <a:off x="3464280" y="1044000"/>
            <a:ext cx="2241720" cy="2255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rgbClr val="c55a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1" lang="ru-RU" sz="1800" spc="-1" strike="noStrike">
                <a:solidFill>
                  <a:schemeClr val="dk1"/>
                </a:solidFill>
                <a:latin typeface="Times New Roman"/>
              </a:rPr>
              <a:t>Жиры</a:t>
            </a:r>
            <a:r>
              <a:rPr b="0" lang="ru-RU" sz="1800" spc="-1" strike="noStrike">
                <a:solidFill>
                  <a:schemeClr val="dk1"/>
                </a:solidFill>
                <a:latin typeface="Times New Roman"/>
              </a:rPr>
              <a:t>: мясо, сало, молоко, сыр, жирная морская рыба, семечки, орехи, растительные и сливочные масла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TextBox 2"/>
          <p:cNvSpPr/>
          <p:nvPr/>
        </p:nvSpPr>
        <p:spPr>
          <a:xfrm>
            <a:off x="470160" y="150480"/>
            <a:ext cx="809640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0" lang="ru-RU" sz="3600" spc="-1" strike="noStrike">
                <a:solidFill>
                  <a:srgbClr val="2e75b6"/>
                </a:solidFill>
                <a:latin typeface="Times New Roman"/>
              </a:rPr>
              <a:t>Основные питательные вещества</a:t>
            </a:r>
            <a:endParaRPr b="0" lang="ru-RU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icture 3"/>
          <p:cNvSpPr/>
          <p:nvPr/>
        </p:nvSpPr>
        <p:spPr>
          <a:xfrm>
            <a:off x="883080" y="3848760"/>
            <a:ext cx="2241720" cy="2106360"/>
          </a:xfrm>
          <a:prstGeom prst="roundRect">
            <a:avLst>
              <a:gd name="adj" fmla="val 16667"/>
            </a:avLst>
          </a:pr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Рисунок 11"/>
          <p:cNvSpPr/>
          <p:nvPr/>
        </p:nvSpPr>
        <p:spPr>
          <a:xfrm>
            <a:off x="3464280" y="3774240"/>
            <a:ext cx="2241720" cy="2255400"/>
          </a:xfrm>
          <a:prstGeom prst="roundRect">
            <a:avLst>
              <a:gd name="adj" fmla="val 16667"/>
            </a:avLst>
          </a:pr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Рисунок 12"/>
          <p:cNvSpPr/>
          <p:nvPr/>
        </p:nvSpPr>
        <p:spPr>
          <a:xfrm>
            <a:off x="6045840" y="3792960"/>
            <a:ext cx="2241720" cy="2255400"/>
          </a:xfrm>
          <a:prstGeom prst="roundRect">
            <a:avLst>
              <a:gd name="adj" fmla="val 16667"/>
            </a:avLst>
          </a:pr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Прямоугольник: скругленные углы 2"/>
          <p:cNvSpPr/>
          <p:nvPr/>
        </p:nvSpPr>
        <p:spPr>
          <a:xfrm>
            <a:off x="3727440" y="956520"/>
            <a:ext cx="2241720" cy="236448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rgbClr val="c55a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07" name="Freeform 311"/>
          <p:cNvSpPr/>
          <p:nvPr/>
        </p:nvSpPr>
        <p:spPr>
          <a:xfrm>
            <a:off x="4635720" y="4823640"/>
            <a:ext cx="3927960" cy="696600"/>
          </a:xfrm>
          <a:custGeom>
            <a:avLst/>
            <a:gdLst>
              <a:gd name="textAreaLeft" fmla="*/ 0 w 3927960"/>
              <a:gd name="textAreaRight" fmla="*/ 3930120 w 3927960"/>
              <a:gd name="textAreaTop" fmla="*/ 0 h 696600"/>
              <a:gd name="textAreaBottom" fmla="*/ 698760 h 696600"/>
            </a:gdLst>
            <a:ahLst/>
            <a:rect l="textAreaLeft" t="textAreaTop" r="textAreaRight" b="textAreaBottom"/>
            <a:pathLst>
              <a:path w="4391532" h="820927">
                <a:moveTo>
                  <a:pt x="4247540" y="820927"/>
                </a:moveTo>
                <a:lnTo>
                  <a:pt x="144005" y="820927"/>
                </a:lnTo>
                <a:cubicBezTo>
                  <a:pt x="64465" y="820927"/>
                  <a:pt x="0" y="756462"/>
                  <a:pt x="0" y="676935"/>
                </a:cubicBezTo>
                <a:lnTo>
                  <a:pt x="0" y="143992"/>
                </a:lnTo>
                <a:cubicBezTo>
                  <a:pt x="0" y="64477"/>
                  <a:pt x="64465" y="0"/>
                  <a:pt x="144005" y="0"/>
                </a:cubicBezTo>
                <a:lnTo>
                  <a:pt x="4247540" y="0"/>
                </a:lnTo>
                <a:cubicBezTo>
                  <a:pt x="4327067" y="0"/>
                  <a:pt x="4391532" y="64477"/>
                  <a:pt x="4391532" y="143992"/>
                </a:cubicBezTo>
                <a:lnTo>
                  <a:pt x="4391532" y="676935"/>
                </a:lnTo>
                <a:cubicBezTo>
                  <a:pt x="4391532" y="756462"/>
                  <a:pt x="4327067" y="820927"/>
                  <a:pt x="4247540" y="820927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Freeform 306"/>
          <p:cNvSpPr/>
          <p:nvPr/>
        </p:nvSpPr>
        <p:spPr>
          <a:xfrm>
            <a:off x="506880" y="3892320"/>
            <a:ext cx="8136360" cy="2668320"/>
          </a:xfrm>
          <a:custGeom>
            <a:avLst/>
            <a:gdLst>
              <a:gd name="textAreaLeft" fmla="*/ 0 w 8136360"/>
              <a:gd name="textAreaRight" fmla="*/ 8138520 w 8136360"/>
              <a:gd name="textAreaTop" fmla="*/ 0 h 2668320"/>
              <a:gd name="textAreaBottom" fmla="*/ 2670480 h 2668320"/>
            </a:gdLst>
            <a:ahLst/>
            <a:rect l="textAreaLeft" t="textAreaTop" r="textAreaRight" b="textAreaBottom"/>
            <a:pathLst>
              <a:path w="9516414" h="2944012">
                <a:moveTo>
                  <a:pt x="9372422" y="2944012"/>
                </a:moveTo>
                <a:lnTo>
                  <a:pt x="143993" y="2944012"/>
                </a:lnTo>
                <a:cubicBezTo>
                  <a:pt x="64466" y="2944012"/>
                  <a:pt x="0" y="2879547"/>
                  <a:pt x="0" y="2800020"/>
                </a:cubicBezTo>
                <a:lnTo>
                  <a:pt x="0" y="144005"/>
                </a:lnTo>
                <a:cubicBezTo>
                  <a:pt x="0" y="64478"/>
                  <a:pt x="64466" y="0"/>
                  <a:pt x="143993" y="0"/>
                </a:cubicBezTo>
                <a:lnTo>
                  <a:pt x="9372422" y="0"/>
                </a:lnTo>
                <a:cubicBezTo>
                  <a:pt x="9451949" y="0"/>
                  <a:pt x="9516414" y="64478"/>
                  <a:pt x="9516414" y="144005"/>
                </a:cubicBezTo>
                <a:lnTo>
                  <a:pt x="9516414" y="2800020"/>
                </a:lnTo>
                <a:cubicBezTo>
                  <a:pt x="9516414" y="2879547"/>
                  <a:pt x="9451949" y="2944012"/>
                  <a:pt x="9372422" y="2944012"/>
                </a:cubicBezTo>
              </a:path>
            </a:pathLst>
          </a:custGeom>
          <a:solidFill>
            <a:srgbClr val="e6e6e6"/>
          </a:solidFill>
          <a:ln w="19050">
            <a:solidFill>
              <a:srgbClr val="c55a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Freeform 307"/>
          <p:cNvSpPr/>
          <p:nvPr/>
        </p:nvSpPr>
        <p:spPr>
          <a:xfrm>
            <a:off x="759240" y="4032360"/>
            <a:ext cx="3753360" cy="742320"/>
          </a:xfrm>
          <a:custGeom>
            <a:avLst/>
            <a:gdLst>
              <a:gd name="textAreaLeft" fmla="*/ 0 w 3753360"/>
              <a:gd name="textAreaRight" fmla="*/ 3755520 w 3753360"/>
              <a:gd name="textAreaTop" fmla="*/ 0 h 742320"/>
              <a:gd name="textAreaBottom" fmla="*/ 744480 h 742320"/>
            </a:gdLst>
            <a:ahLst/>
            <a:rect l="textAreaLeft" t="textAreaTop" r="textAreaRight" b="textAreaBottom"/>
            <a:pathLst>
              <a:path w="4391545" h="820927">
                <a:moveTo>
                  <a:pt x="4247540" y="820927"/>
                </a:moveTo>
                <a:lnTo>
                  <a:pt x="144005" y="820927"/>
                </a:lnTo>
                <a:cubicBezTo>
                  <a:pt x="64478" y="820927"/>
                  <a:pt x="0" y="756450"/>
                  <a:pt x="0" y="676935"/>
                </a:cubicBezTo>
                <a:lnTo>
                  <a:pt x="0" y="143992"/>
                </a:lnTo>
                <a:cubicBezTo>
                  <a:pt x="0" y="64465"/>
                  <a:pt x="64478" y="0"/>
                  <a:pt x="144005" y="0"/>
                </a:cubicBezTo>
                <a:lnTo>
                  <a:pt x="4247540" y="0"/>
                </a:lnTo>
                <a:cubicBezTo>
                  <a:pt x="4327080" y="0"/>
                  <a:pt x="4391545" y="64465"/>
                  <a:pt x="4391545" y="143992"/>
                </a:cubicBezTo>
                <a:lnTo>
                  <a:pt x="4391545" y="676935"/>
                </a:lnTo>
                <a:cubicBezTo>
                  <a:pt x="4391545" y="756450"/>
                  <a:pt x="4327080" y="820927"/>
                  <a:pt x="4247540" y="820927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Freeform 308"/>
          <p:cNvSpPr/>
          <p:nvPr/>
        </p:nvSpPr>
        <p:spPr>
          <a:xfrm>
            <a:off x="759240" y="4852080"/>
            <a:ext cx="3753360" cy="742320"/>
          </a:xfrm>
          <a:custGeom>
            <a:avLst/>
            <a:gdLst>
              <a:gd name="textAreaLeft" fmla="*/ 0 w 3753360"/>
              <a:gd name="textAreaRight" fmla="*/ 3755520 w 3753360"/>
              <a:gd name="textAreaTop" fmla="*/ 0 h 742320"/>
              <a:gd name="textAreaBottom" fmla="*/ 744480 h 742320"/>
            </a:gdLst>
            <a:ahLst/>
            <a:rect l="textAreaLeft" t="textAreaTop" r="textAreaRight" b="textAreaBottom"/>
            <a:pathLst>
              <a:path w="4391545" h="820940">
                <a:moveTo>
                  <a:pt x="4247540" y="820940"/>
                </a:moveTo>
                <a:lnTo>
                  <a:pt x="144005" y="820940"/>
                </a:lnTo>
                <a:cubicBezTo>
                  <a:pt x="64478" y="820940"/>
                  <a:pt x="0" y="756463"/>
                  <a:pt x="0" y="676935"/>
                </a:cubicBezTo>
                <a:lnTo>
                  <a:pt x="0" y="144005"/>
                </a:lnTo>
                <a:cubicBezTo>
                  <a:pt x="0" y="64478"/>
                  <a:pt x="64478" y="0"/>
                  <a:pt x="144005" y="0"/>
                </a:cubicBezTo>
                <a:lnTo>
                  <a:pt x="4247540" y="0"/>
                </a:lnTo>
                <a:cubicBezTo>
                  <a:pt x="4327080" y="0"/>
                  <a:pt x="4391545" y="64478"/>
                  <a:pt x="4391545" y="144005"/>
                </a:cubicBezTo>
                <a:lnTo>
                  <a:pt x="4391545" y="676935"/>
                </a:lnTo>
                <a:cubicBezTo>
                  <a:pt x="4391545" y="756463"/>
                  <a:pt x="4327080" y="820940"/>
                  <a:pt x="4247540" y="820940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Freeform 309"/>
          <p:cNvSpPr/>
          <p:nvPr/>
        </p:nvSpPr>
        <p:spPr>
          <a:xfrm>
            <a:off x="777960" y="5680800"/>
            <a:ext cx="3764160" cy="742320"/>
          </a:xfrm>
          <a:custGeom>
            <a:avLst/>
            <a:gdLst>
              <a:gd name="textAreaLeft" fmla="*/ 0 w 3764160"/>
              <a:gd name="textAreaRight" fmla="*/ 3766320 w 3764160"/>
              <a:gd name="textAreaTop" fmla="*/ 0 h 742320"/>
              <a:gd name="textAreaBottom" fmla="*/ 744480 h 742320"/>
            </a:gdLst>
            <a:ahLst/>
            <a:rect l="textAreaLeft" t="textAreaTop" r="textAreaRight" b="textAreaBottom"/>
            <a:pathLst>
              <a:path w="4391545" h="820940">
                <a:moveTo>
                  <a:pt x="4247540" y="820940"/>
                </a:moveTo>
                <a:lnTo>
                  <a:pt x="144005" y="820940"/>
                </a:lnTo>
                <a:cubicBezTo>
                  <a:pt x="64478" y="820940"/>
                  <a:pt x="0" y="756463"/>
                  <a:pt x="0" y="676935"/>
                </a:cubicBezTo>
                <a:lnTo>
                  <a:pt x="0" y="144005"/>
                </a:lnTo>
                <a:cubicBezTo>
                  <a:pt x="0" y="64478"/>
                  <a:pt x="64478" y="0"/>
                  <a:pt x="144005" y="0"/>
                </a:cubicBezTo>
                <a:lnTo>
                  <a:pt x="4247540" y="0"/>
                </a:lnTo>
                <a:cubicBezTo>
                  <a:pt x="4327080" y="0"/>
                  <a:pt x="4391545" y="64478"/>
                  <a:pt x="4391545" y="144005"/>
                </a:cubicBezTo>
                <a:lnTo>
                  <a:pt x="4391545" y="676935"/>
                </a:lnTo>
                <a:cubicBezTo>
                  <a:pt x="4391545" y="756463"/>
                  <a:pt x="4327080" y="820940"/>
                  <a:pt x="4247540" y="820940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Freeform 310"/>
          <p:cNvSpPr/>
          <p:nvPr/>
        </p:nvSpPr>
        <p:spPr>
          <a:xfrm>
            <a:off x="4654080" y="4022280"/>
            <a:ext cx="3955320" cy="742320"/>
          </a:xfrm>
          <a:custGeom>
            <a:avLst/>
            <a:gdLst>
              <a:gd name="textAreaLeft" fmla="*/ 0 w 3955320"/>
              <a:gd name="textAreaRight" fmla="*/ 3957480 w 3955320"/>
              <a:gd name="textAreaTop" fmla="*/ 0 h 742320"/>
              <a:gd name="textAreaBottom" fmla="*/ 744480 h 742320"/>
            </a:gdLst>
            <a:ahLst/>
            <a:rect l="textAreaLeft" t="textAreaTop" r="textAreaRight" b="textAreaBottom"/>
            <a:pathLst>
              <a:path w="4391532" h="820940">
                <a:moveTo>
                  <a:pt x="4247540" y="820940"/>
                </a:moveTo>
                <a:lnTo>
                  <a:pt x="144005" y="820940"/>
                </a:lnTo>
                <a:cubicBezTo>
                  <a:pt x="64465" y="820940"/>
                  <a:pt x="0" y="756463"/>
                  <a:pt x="0" y="676935"/>
                </a:cubicBezTo>
                <a:lnTo>
                  <a:pt x="0" y="144005"/>
                </a:lnTo>
                <a:cubicBezTo>
                  <a:pt x="0" y="64478"/>
                  <a:pt x="64465" y="0"/>
                  <a:pt x="144005" y="0"/>
                </a:cubicBezTo>
                <a:lnTo>
                  <a:pt x="4247540" y="0"/>
                </a:lnTo>
                <a:cubicBezTo>
                  <a:pt x="4327067" y="0"/>
                  <a:pt x="4391532" y="64478"/>
                  <a:pt x="4391532" y="144005"/>
                </a:cubicBezTo>
                <a:lnTo>
                  <a:pt x="4391532" y="676935"/>
                </a:lnTo>
                <a:cubicBezTo>
                  <a:pt x="4391532" y="756463"/>
                  <a:pt x="4327067" y="820940"/>
                  <a:pt x="4247540" y="820940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Freeform 312"/>
          <p:cNvSpPr/>
          <p:nvPr/>
        </p:nvSpPr>
        <p:spPr>
          <a:xfrm>
            <a:off x="4654080" y="5657040"/>
            <a:ext cx="3927960" cy="742320"/>
          </a:xfrm>
          <a:custGeom>
            <a:avLst/>
            <a:gdLst>
              <a:gd name="textAreaLeft" fmla="*/ 0 w 3927960"/>
              <a:gd name="textAreaRight" fmla="*/ 3930120 w 3927960"/>
              <a:gd name="textAreaTop" fmla="*/ 0 h 742320"/>
              <a:gd name="textAreaBottom" fmla="*/ 744480 h 742320"/>
            </a:gdLst>
            <a:ahLst/>
            <a:rect l="textAreaLeft" t="textAreaTop" r="textAreaRight" b="textAreaBottom"/>
            <a:pathLst>
              <a:path w="4391532" h="820927">
                <a:moveTo>
                  <a:pt x="4247540" y="820927"/>
                </a:moveTo>
                <a:lnTo>
                  <a:pt x="144005" y="820927"/>
                </a:lnTo>
                <a:cubicBezTo>
                  <a:pt x="64465" y="820927"/>
                  <a:pt x="0" y="756462"/>
                  <a:pt x="0" y="676935"/>
                </a:cubicBezTo>
                <a:lnTo>
                  <a:pt x="0" y="143992"/>
                </a:lnTo>
                <a:cubicBezTo>
                  <a:pt x="0" y="64477"/>
                  <a:pt x="64465" y="0"/>
                  <a:pt x="144005" y="0"/>
                </a:cubicBezTo>
                <a:lnTo>
                  <a:pt x="4247540" y="0"/>
                </a:lnTo>
                <a:cubicBezTo>
                  <a:pt x="4327067" y="0"/>
                  <a:pt x="4391532" y="64477"/>
                  <a:pt x="4391532" y="143992"/>
                </a:cubicBezTo>
                <a:lnTo>
                  <a:pt x="4391532" y="676935"/>
                </a:lnTo>
                <a:cubicBezTo>
                  <a:pt x="4391532" y="756462"/>
                  <a:pt x="4327067" y="820927"/>
                  <a:pt x="4247540" y="820927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Rectangle 313"/>
          <p:cNvSpPr/>
          <p:nvPr/>
        </p:nvSpPr>
        <p:spPr>
          <a:xfrm>
            <a:off x="2018520" y="17640"/>
            <a:ext cx="5131440" cy="54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0" lang="ru-RU" sz="3600" spc="-1" strike="noStrike">
                <a:solidFill>
                  <a:schemeClr val="accent5">
                    <a:lumMod val="75000"/>
                  </a:schemeClr>
                </a:solidFill>
                <a:latin typeface="Times New Roman"/>
              </a:rPr>
              <a:t>Со</a:t>
            </a:r>
            <a:r>
              <a:rPr b="0" lang="ru-RU" sz="3600" spc="-35" strike="noStrike">
                <a:solidFill>
                  <a:schemeClr val="accent5">
                    <a:lumMod val="75000"/>
                  </a:schemeClr>
                </a:solidFill>
                <a:latin typeface="Times New Roman"/>
              </a:rPr>
              <a:t>с</a:t>
            </a:r>
            <a:r>
              <a:rPr b="0" lang="ru-RU" sz="3600" spc="-69" strike="noStrike">
                <a:solidFill>
                  <a:schemeClr val="accent5">
                    <a:lumMod val="75000"/>
                  </a:schemeClr>
                </a:solidFill>
                <a:latin typeface="Times New Roman"/>
              </a:rPr>
              <a:t>т</a:t>
            </a:r>
            <a:r>
              <a:rPr b="0" lang="ru-RU" sz="3600" spc="-1" strike="noStrike">
                <a:solidFill>
                  <a:schemeClr val="accent5">
                    <a:lumMod val="75000"/>
                  </a:schemeClr>
                </a:solidFill>
                <a:latin typeface="Times New Roman"/>
              </a:rPr>
              <a:t>ав здорово</a:t>
            </a:r>
            <a:r>
              <a:rPr b="0" lang="ru-RU" sz="3600" spc="-114" strike="noStrike">
                <a:solidFill>
                  <a:schemeClr val="accent5">
                    <a:lumMod val="75000"/>
                  </a:schemeClr>
                </a:solidFill>
                <a:latin typeface="Times New Roman"/>
              </a:rPr>
              <a:t>г</a:t>
            </a:r>
            <a:r>
              <a:rPr b="0" lang="ru-RU" sz="3600" spc="-1" strike="noStrike">
                <a:solidFill>
                  <a:schemeClr val="accent5">
                    <a:lumMod val="75000"/>
                  </a:schemeClr>
                </a:solidFill>
                <a:latin typeface="Times New Roman"/>
              </a:rPr>
              <a:t>о </a:t>
            </a:r>
            <a:r>
              <a:rPr b="0" lang="ru-RU" sz="3600" spc="-38" strike="noStrike">
                <a:solidFill>
                  <a:schemeClr val="accent5">
                    <a:lumMod val="75000"/>
                  </a:schemeClr>
                </a:solidFill>
                <a:latin typeface="Times New Roman"/>
              </a:rPr>
              <a:t>р</a:t>
            </a:r>
            <a:r>
              <a:rPr b="0" lang="ru-RU" sz="3600" spc="-1" strike="noStrike">
                <a:solidFill>
                  <a:schemeClr val="accent5">
                    <a:lumMod val="75000"/>
                  </a:schemeClr>
                </a:solidFill>
                <a:latin typeface="Times New Roman"/>
              </a:rPr>
              <a:t>ациона</a:t>
            </a:r>
            <a:endParaRPr b="0" lang="ru-RU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Rectangle 314"/>
          <p:cNvSpPr/>
          <p:nvPr/>
        </p:nvSpPr>
        <p:spPr>
          <a:xfrm>
            <a:off x="1074240" y="3460320"/>
            <a:ext cx="6216120" cy="319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ru-RU" sz="2100" spc="-1" strike="noStrike">
                <a:solidFill>
                  <a:srgbClr val="0070c0"/>
                </a:solidFill>
                <a:latin typeface="Times New Roman"/>
              </a:rPr>
              <a:t>Энер</a:t>
            </a:r>
            <a:r>
              <a:rPr b="1" lang="ru-RU" sz="2100" spc="-72" strike="noStrike">
                <a:solidFill>
                  <a:srgbClr val="0070c0"/>
                </a:solidFill>
                <a:latin typeface="Times New Roman"/>
              </a:rPr>
              <a:t>г</a:t>
            </a:r>
            <a:r>
              <a:rPr b="1" lang="ru-RU" sz="2100" spc="-24" strike="noStrike">
                <a:solidFill>
                  <a:srgbClr val="0070c0"/>
                </a:solidFill>
                <a:latin typeface="Times New Roman"/>
              </a:rPr>
              <a:t>е</a:t>
            </a:r>
            <a:r>
              <a:rPr b="1" lang="ru-RU" sz="2100" spc="-1" strike="noStrike">
                <a:solidFill>
                  <a:srgbClr val="0070c0"/>
                </a:solidFill>
                <a:latin typeface="Times New Roman"/>
              </a:rPr>
              <a:t>тичес</a:t>
            </a:r>
            <a:r>
              <a:rPr b="1" lang="ru-RU" sz="2100" spc="-55" strike="noStrike">
                <a:solidFill>
                  <a:srgbClr val="0070c0"/>
                </a:solidFill>
                <a:latin typeface="Times New Roman"/>
              </a:rPr>
              <a:t>к</a:t>
            </a:r>
            <a:r>
              <a:rPr b="1" lang="ru-RU" sz="2100" spc="-1" strike="noStrike">
                <a:solidFill>
                  <a:srgbClr val="0070c0"/>
                </a:solidFill>
                <a:latin typeface="Times New Roman"/>
              </a:rPr>
              <a:t>ое </a:t>
            </a:r>
            <a:r>
              <a:rPr b="1" lang="ru-RU" sz="2100" spc="-24" strike="noStrike">
                <a:solidFill>
                  <a:srgbClr val="0070c0"/>
                </a:solidFill>
                <a:latin typeface="Times New Roman"/>
              </a:rPr>
              <a:t>р</a:t>
            </a:r>
            <a:r>
              <a:rPr b="1" lang="ru-RU" sz="2100" spc="-1" strike="noStrike">
                <a:solidFill>
                  <a:srgbClr val="0070c0"/>
                </a:solidFill>
                <a:latin typeface="Times New Roman"/>
              </a:rPr>
              <a:t>авновесие = </a:t>
            </a:r>
            <a:r>
              <a:rPr b="1" lang="ru-RU" sz="2100" spc="-55" strike="noStrike">
                <a:solidFill>
                  <a:srgbClr val="0070c0"/>
                </a:solidFill>
                <a:latin typeface="Times New Roman"/>
              </a:rPr>
              <a:t>к</a:t>
            </a:r>
            <a:r>
              <a:rPr b="1" lang="ru-RU" sz="2100" spc="-1" strike="noStrike">
                <a:solidFill>
                  <a:srgbClr val="0070c0"/>
                </a:solidFill>
                <a:latin typeface="Times New Roman"/>
              </a:rPr>
              <a:t>онтроль ма</a:t>
            </a:r>
            <a:r>
              <a:rPr b="1" lang="ru-RU" sz="2100" spc="-60" strike="noStrike">
                <a:solidFill>
                  <a:srgbClr val="0070c0"/>
                </a:solidFill>
                <a:latin typeface="Times New Roman"/>
              </a:rPr>
              <a:t>с</a:t>
            </a:r>
            <a:r>
              <a:rPr b="1" lang="ru-RU" sz="2100" spc="-1" strike="noStrike">
                <a:solidFill>
                  <a:srgbClr val="0070c0"/>
                </a:solidFill>
                <a:latin typeface="Times New Roman"/>
              </a:rPr>
              <a:t>сы </a:t>
            </a:r>
            <a:r>
              <a:rPr b="1" lang="ru-RU" sz="2100" spc="-41" strike="noStrike">
                <a:solidFill>
                  <a:srgbClr val="0070c0"/>
                </a:solidFill>
                <a:latin typeface="Times New Roman"/>
              </a:rPr>
              <a:t>т</a:t>
            </a:r>
            <a:r>
              <a:rPr b="1" lang="ru-RU" sz="2100" spc="-1" strike="noStrike">
                <a:solidFill>
                  <a:srgbClr val="0070c0"/>
                </a:solidFill>
                <a:latin typeface="Times New Roman"/>
              </a:rPr>
              <a:t>ела</a:t>
            </a:r>
            <a:endParaRPr b="0" lang="ru-RU" sz="2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Rectangle 320"/>
          <p:cNvSpPr/>
          <p:nvPr/>
        </p:nvSpPr>
        <p:spPr>
          <a:xfrm>
            <a:off x="884880" y="4060440"/>
            <a:ext cx="1278360" cy="685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ru-RU" sz="2600" spc="-1" strike="noStrike">
                <a:solidFill>
                  <a:schemeClr val="accent4">
                    <a:lumMod val="50000"/>
                  </a:schemeClr>
                </a:solidFill>
                <a:latin typeface="Arial"/>
              </a:rPr>
              <a:t>ОЧЕНЬ </a:t>
            </a:r>
            <a:endParaRPr b="0" lang="ru-RU" sz="26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ts val="2279"/>
              </a:lnSpc>
            </a:pPr>
            <a:r>
              <a:rPr b="1" lang="ru-RU" sz="2600" spc="-1" strike="noStrike">
                <a:solidFill>
                  <a:schemeClr val="accent4">
                    <a:lumMod val="50000"/>
                  </a:schemeClr>
                </a:solidFill>
                <a:latin typeface="Arial"/>
              </a:rPr>
              <a:t>Ч</a:t>
            </a:r>
            <a:r>
              <a:rPr b="1" lang="ru-RU" sz="2600" spc="-29" strike="noStrike">
                <a:solidFill>
                  <a:schemeClr val="accent4">
                    <a:lumMod val="50000"/>
                  </a:schemeClr>
                </a:solidFill>
                <a:latin typeface="Arial"/>
              </a:rPr>
              <a:t>А</a:t>
            </a:r>
            <a:r>
              <a:rPr b="1" lang="ru-RU" sz="2600" spc="-26" strike="noStrike">
                <a:solidFill>
                  <a:schemeClr val="accent4">
                    <a:lumMod val="50000"/>
                  </a:schemeClr>
                </a:solidFill>
                <a:latin typeface="Arial"/>
              </a:rPr>
              <a:t>С</a:t>
            </a:r>
            <a:r>
              <a:rPr b="1" lang="ru-RU" sz="2600" spc="-80" strike="noStrike">
                <a:solidFill>
                  <a:schemeClr val="accent4">
                    <a:lumMod val="50000"/>
                  </a:schemeClr>
                </a:solidFill>
                <a:latin typeface="Arial"/>
              </a:rPr>
              <a:t>ТО</a:t>
            </a:r>
            <a:endParaRPr b="0" lang="ru-RU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Rectangle 321"/>
          <p:cNvSpPr/>
          <p:nvPr/>
        </p:nvSpPr>
        <p:spPr>
          <a:xfrm>
            <a:off x="884880" y="4880160"/>
            <a:ext cx="1433880" cy="685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ru-RU" sz="2600" spc="-1" strike="noStrike">
                <a:solidFill>
                  <a:schemeClr val="accent4">
                    <a:lumMod val="50000"/>
                  </a:schemeClr>
                </a:solidFill>
                <a:latin typeface="Arial"/>
              </a:rPr>
              <a:t>0-2</a:t>
            </a:r>
            <a:endParaRPr b="0" lang="ru-RU" sz="26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ts val="2279"/>
              </a:lnSpc>
            </a:pPr>
            <a:r>
              <a:rPr b="1" lang="ru-RU" sz="2600" spc="-1" strike="noStrike">
                <a:solidFill>
                  <a:schemeClr val="accent4">
                    <a:lumMod val="50000"/>
                  </a:schemeClr>
                </a:solidFill>
                <a:latin typeface="Arial"/>
              </a:rPr>
              <a:t>ПОР</a:t>
            </a:r>
            <a:r>
              <a:rPr b="1" lang="ru-RU" sz="2600" spc="-12" strike="noStrike">
                <a:solidFill>
                  <a:schemeClr val="accent4">
                    <a:lumMod val="50000"/>
                  </a:schemeClr>
                </a:solidFill>
                <a:latin typeface="Arial"/>
              </a:rPr>
              <a:t>Ц</a:t>
            </a:r>
            <a:r>
              <a:rPr b="1" lang="ru-RU" sz="2600" spc="-1" strike="noStrike">
                <a:solidFill>
                  <a:schemeClr val="accent4">
                    <a:lumMod val="50000"/>
                  </a:schemeClr>
                </a:solidFill>
                <a:latin typeface="Arial"/>
              </a:rPr>
              <a:t>ИИ</a:t>
            </a:r>
            <a:endParaRPr b="0" lang="ru-RU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Rectangle 322"/>
          <p:cNvSpPr/>
          <p:nvPr/>
        </p:nvSpPr>
        <p:spPr>
          <a:xfrm>
            <a:off x="884880" y="5695200"/>
            <a:ext cx="1433880" cy="685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ru-RU" sz="2600" spc="-1" strike="noStrike">
                <a:solidFill>
                  <a:srgbClr val="0070c0"/>
                </a:solidFill>
                <a:latin typeface="Arial"/>
              </a:rPr>
              <a:t>1-3</a:t>
            </a:r>
            <a:endParaRPr b="0" lang="ru-RU" sz="26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ts val="2279"/>
              </a:lnSpc>
            </a:pPr>
            <a:r>
              <a:rPr b="1" lang="ru-RU" sz="2600" spc="-1" strike="noStrike">
                <a:solidFill>
                  <a:srgbClr val="0070c0"/>
                </a:solidFill>
                <a:latin typeface="Arial"/>
              </a:rPr>
              <a:t>ПОР</a:t>
            </a:r>
            <a:r>
              <a:rPr b="1" lang="ru-RU" sz="2600" spc="-12" strike="noStrike">
                <a:solidFill>
                  <a:srgbClr val="0070c0"/>
                </a:solidFill>
                <a:latin typeface="Arial"/>
              </a:rPr>
              <a:t>Ц</a:t>
            </a:r>
            <a:r>
              <a:rPr b="1" lang="ru-RU" sz="2600" spc="-1" strike="noStrike">
                <a:solidFill>
                  <a:srgbClr val="0070c0"/>
                </a:solidFill>
                <a:latin typeface="Arial"/>
              </a:rPr>
              <a:t>ИИ</a:t>
            </a:r>
            <a:endParaRPr b="0" lang="ru-RU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Rectangle 323"/>
          <p:cNvSpPr/>
          <p:nvPr/>
        </p:nvSpPr>
        <p:spPr>
          <a:xfrm>
            <a:off x="4778640" y="4050360"/>
            <a:ext cx="1186920" cy="685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ru-RU" sz="2600" spc="-1" strike="noStrike">
                <a:solidFill>
                  <a:srgbClr val="0070c0"/>
                </a:solidFill>
                <a:latin typeface="Arial"/>
              </a:rPr>
              <a:t>ОЧЕНЬ</a:t>
            </a:r>
            <a:endParaRPr b="0" lang="ru-RU" sz="26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ts val="2279"/>
              </a:lnSpc>
            </a:pPr>
            <a:r>
              <a:rPr b="1" lang="ru-RU" sz="2600" spc="-1" strike="noStrike">
                <a:solidFill>
                  <a:srgbClr val="0070c0"/>
                </a:solidFill>
                <a:latin typeface="Arial"/>
              </a:rPr>
              <a:t>РЕ</a:t>
            </a:r>
            <a:r>
              <a:rPr b="1" lang="ru-RU" sz="2600" spc="-12" strike="noStrike">
                <a:solidFill>
                  <a:srgbClr val="0070c0"/>
                </a:solidFill>
                <a:latin typeface="Arial"/>
              </a:rPr>
              <a:t>Д</a:t>
            </a:r>
            <a:r>
              <a:rPr b="1" lang="ru-RU" sz="2600" spc="-29" strike="noStrike">
                <a:solidFill>
                  <a:srgbClr val="0070c0"/>
                </a:solidFill>
                <a:latin typeface="Arial"/>
              </a:rPr>
              <a:t>КО</a:t>
            </a:r>
            <a:endParaRPr b="0" lang="ru-RU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Rectangle 324"/>
          <p:cNvSpPr/>
          <p:nvPr/>
        </p:nvSpPr>
        <p:spPr>
          <a:xfrm>
            <a:off x="4774320" y="4870080"/>
            <a:ext cx="3725280" cy="685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ru-RU" sz="2600" spc="-1" strike="noStrike">
                <a:solidFill>
                  <a:srgbClr val="0070c0"/>
                </a:solidFill>
                <a:latin typeface="Arial"/>
              </a:rPr>
              <a:t>1-2</a:t>
            </a:r>
            <a:endParaRPr b="0" lang="ru-RU" sz="26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ts val="2279"/>
              </a:lnSpc>
            </a:pPr>
            <a:r>
              <a:rPr b="1" lang="ru-RU" sz="2600" spc="-1" strike="noStrike">
                <a:solidFill>
                  <a:srgbClr val="0070c0"/>
                </a:solidFill>
                <a:latin typeface="Arial"/>
              </a:rPr>
              <a:t>ПОР</a:t>
            </a:r>
            <a:r>
              <a:rPr b="1" lang="ru-RU" sz="2600" spc="-12" strike="noStrike">
                <a:solidFill>
                  <a:srgbClr val="0070c0"/>
                </a:solidFill>
                <a:latin typeface="Arial"/>
              </a:rPr>
              <a:t>Ц</a:t>
            </a:r>
            <a:r>
              <a:rPr b="1" lang="ru-RU" sz="2600" spc="-1" strike="noStrike">
                <a:solidFill>
                  <a:srgbClr val="0070c0"/>
                </a:solidFill>
                <a:latin typeface="Arial"/>
              </a:rPr>
              <a:t>ИИ    </a:t>
            </a:r>
            <a:r>
              <a:rPr b="0" lang="ru-RU" sz="1800" spc="-1" strike="noStrike">
                <a:solidFill>
                  <a:schemeClr val="accent4">
                    <a:lumMod val="50000"/>
                  </a:schemeClr>
                </a:solidFill>
                <a:latin typeface="Times New Roman"/>
              </a:rPr>
              <a:t>Рыба, птица, яйца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Rectangle 325"/>
          <p:cNvSpPr/>
          <p:nvPr/>
        </p:nvSpPr>
        <p:spPr>
          <a:xfrm>
            <a:off x="4779360" y="5685120"/>
            <a:ext cx="1433880" cy="685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ru-RU" sz="2600" spc="-1" strike="noStrike">
                <a:solidFill>
                  <a:srgbClr val="0070c0"/>
                </a:solidFill>
                <a:latin typeface="Arial"/>
              </a:rPr>
              <a:t>2-3</a:t>
            </a:r>
            <a:endParaRPr b="0" lang="ru-RU" sz="26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ts val="2279"/>
              </a:lnSpc>
            </a:pPr>
            <a:r>
              <a:rPr b="1" lang="ru-RU" sz="2600" spc="-1" strike="noStrike">
                <a:solidFill>
                  <a:srgbClr val="0070c0"/>
                </a:solidFill>
                <a:latin typeface="Arial"/>
              </a:rPr>
              <a:t>ПОР</a:t>
            </a:r>
            <a:r>
              <a:rPr b="1" lang="ru-RU" sz="2600" spc="-12" strike="noStrike">
                <a:solidFill>
                  <a:srgbClr val="0070c0"/>
                </a:solidFill>
                <a:latin typeface="Arial"/>
              </a:rPr>
              <a:t>Ц</a:t>
            </a:r>
            <a:r>
              <a:rPr b="1" lang="ru-RU" sz="2600" spc="-1" strike="noStrike">
                <a:solidFill>
                  <a:srgbClr val="0070c0"/>
                </a:solidFill>
                <a:latin typeface="Arial"/>
              </a:rPr>
              <a:t>ИИ</a:t>
            </a:r>
            <a:endParaRPr b="0" lang="ru-RU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Rectangle 326"/>
          <p:cNvSpPr/>
          <p:nvPr/>
        </p:nvSpPr>
        <p:spPr>
          <a:xfrm>
            <a:off x="2477880" y="4933800"/>
            <a:ext cx="2034720" cy="53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defTabSz="914400">
              <a:lnSpc>
                <a:spcPct val="100000"/>
              </a:lnSpc>
              <a:tabLst>
                <a:tab algn="l" pos="4232160"/>
              </a:tabLst>
            </a:pPr>
            <a:r>
              <a:rPr b="0" lang="ru-RU" sz="1800" spc="-1" strike="noStrike">
                <a:solidFill>
                  <a:schemeClr val="accent4">
                    <a:lumMod val="50000"/>
                  </a:schemeClr>
                </a:solidFill>
                <a:latin typeface="Times New Roman"/>
              </a:rPr>
              <a:t>Молочные проду</a:t>
            </a:r>
            <a:r>
              <a:rPr b="0" lang="ru-RU" sz="1800" spc="-29" strike="noStrike">
                <a:solidFill>
                  <a:schemeClr val="accent4">
                    <a:lumMod val="50000"/>
                  </a:schemeClr>
                </a:solidFill>
                <a:latin typeface="Times New Roman"/>
              </a:rPr>
              <a:t>к</a:t>
            </a:r>
            <a:r>
              <a:rPr b="0" lang="ru-RU" sz="1800" spc="-1" strike="noStrike">
                <a:solidFill>
                  <a:schemeClr val="accent4">
                    <a:lumMod val="50000"/>
                  </a:schemeClr>
                </a:solidFill>
                <a:latin typeface="Times New Roman"/>
              </a:rPr>
              <a:t>ты</a:t>
            </a:r>
            <a:r>
              <a:rPr b="0" lang="ru-RU" sz="1700" spc="-1" strike="noStrike">
                <a:solidFill>
                  <a:schemeClr val="dk1"/>
                </a:solidFill>
                <a:latin typeface="Arial"/>
              </a:rPr>
              <a:t>	</a:t>
            </a:r>
            <a:endParaRPr b="0" lang="ru-RU" sz="1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Rectangle 327"/>
          <p:cNvSpPr/>
          <p:nvPr/>
        </p:nvSpPr>
        <p:spPr>
          <a:xfrm>
            <a:off x="2536560" y="5783760"/>
            <a:ext cx="2124000" cy="54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defTabSz="914400">
              <a:lnSpc>
                <a:spcPct val="100000"/>
              </a:lnSpc>
              <a:tabLst>
                <a:tab algn="l" pos="4066560"/>
              </a:tabLst>
            </a:pPr>
            <a:r>
              <a:rPr b="0" lang="ru-RU" sz="1800" spc="-1" strike="noStrike">
                <a:solidFill>
                  <a:schemeClr val="accent4">
                    <a:lumMod val="50000"/>
                  </a:schemeClr>
                </a:solidFill>
                <a:latin typeface="Times New Roman"/>
              </a:rPr>
              <a:t>Ор</a:t>
            </a:r>
            <a:r>
              <a:rPr b="0" lang="ru-RU" sz="1800" spc="-12" strike="noStrike">
                <a:solidFill>
                  <a:schemeClr val="accent4">
                    <a:lumMod val="50000"/>
                  </a:schemeClr>
                </a:solidFill>
                <a:latin typeface="Times New Roman"/>
              </a:rPr>
              <a:t>е</a:t>
            </a:r>
            <a:r>
              <a:rPr b="0" lang="ru-RU" sz="1800" spc="-1" strike="noStrike">
                <a:solidFill>
                  <a:schemeClr val="accent4">
                    <a:lumMod val="50000"/>
                  </a:schemeClr>
                </a:solidFill>
                <a:latin typeface="Times New Roman"/>
              </a:rPr>
              <a:t>хи и бобовые</a:t>
            </a:r>
            <a:r>
              <a:rPr b="0" lang="ru-RU" sz="1800" spc="-1" strike="noStrike">
                <a:solidFill>
                  <a:schemeClr val="dk1"/>
                </a:solidFill>
                <a:latin typeface="Times New Roman"/>
              </a:rPr>
              <a:t>	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" name="Rectangle 328"/>
          <p:cNvSpPr/>
          <p:nvPr/>
        </p:nvSpPr>
        <p:spPr>
          <a:xfrm>
            <a:off x="6136200" y="4167000"/>
            <a:ext cx="2313360" cy="48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1800" spc="-1" strike="noStrike">
                <a:solidFill>
                  <a:schemeClr val="accent4">
                    <a:lumMod val="50000"/>
                  </a:schemeClr>
                </a:solidFill>
                <a:latin typeface="Times New Roman"/>
              </a:rPr>
              <a:t>Сливочное масл</a:t>
            </a:r>
            <a:r>
              <a:rPr b="0" lang="ru-RU" sz="1800" spc="-18" strike="noStrike">
                <a:solidFill>
                  <a:schemeClr val="accent4">
                    <a:lumMod val="50000"/>
                  </a:schemeClr>
                </a:solidFill>
                <a:latin typeface="Times New Roman"/>
              </a:rPr>
              <a:t>о</a:t>
            </a:r>
            <a:r>
              <a:rPr b="0" lang="ru-RU" sz="1800" spc="-1" strike="noStrike">
                <a:solidFill>
                  <a:schemeClr val="accent4">
                    <a:lumMod val="50000"/>
                  </a:schemeClr>
                </a:solidFill>
                <a:latin typeface="Times New Roman"/>
              </a:rPr>
              <a:t>, хлеб,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520200" defTabSz="914400">
              <a:lnSpc>
                <a:spcPts val="1667"/>
              </a:lnSpc>
            </a:pPr>
            <a:r>
              <a:rPr b="0" lang="ru-RU" sz="1800" spc="-15" strike="noStrike">
                <a:solidFill>
                  <a:schemeClr val="accent4">
                    <a:lumMod val="50000"/>
                  </a:schemeClr>
                </a:solidFill>
                <a:latin typeface="Times New Roman"/>
              </a:rPr>
              <a:t>к</a:t>
            </a:r>
            <a:r>
              <a:rPr b="0" lang="ru-RU" sz="1800" spc="-1" strike="noStrike">
                <a:solidFill>
                  <a:schemeClr val="accent4">
                    <a:lumMod val="50000"/>
                  </a:schemeClr>
                </a:solidFill>
                <a:latin typeface="Times New Roman"/>
              </a:rPr>
              <a:t>а</a:t>
            </a:r>
            <a:r>
              <a:rPr b="0" lang="ru-RU" sz="1800" spc="-26" strike="noStrike">
                <a:solidFill>
                  <a:schemeClr val="accent4">
                    <a:lumMod val="50000"/>
                  </a:schemeClr>
                </a:solidFill>
                <a:latin typeface="Times New Roman"/>
              </a:rPr>
              <a:t>р</a:t>
            </a:r>
            <a:r>
              <a:rPr b="0" lang="ru-RU" sz="1800" spc="-21" strike="noStrike">
                <a:solidFill>
                  <a:schemeClr val="accent4">
                    <a:lumMod val="50000"/>
                  </a:schemeClr>
                </a:solidFill>
                <a:latin typeface="Times New Roman"/>
              </a:rPr>
              <a:t>т</a:t>
            </a:r>
            <a:r>
              <a:rPr b="0" lang="ru-RU" sz="1800" spc="-1" strike="noStrike">
                <a:solidFill>
                  <a:schemeClr val="accent4">
                    <a:lumMod val="50000"/>
                  </a:schemeClr>
                </a:solidFill>
                <a:latin typeface="Times New Roman"/>
              </a:rPr>
              <a:t>офель, </a:t>
            </a:r>
            <a:r>
              <a:rPr b="0" lang="ru-RU" sz="1800" spc="-15" strike="noStrike">
                <a:solidFill>
                  <a:schemeClr val="accent4">
                    <a:lumMod val="50000"/>
                  </a:schemeClr>
                </a:solidFill>
                <a:latin typeface="Times New Roman"/>
              </a:rPr>
              <a:t>с</a:t>
            </a:r>
            <a:r>
              <a:rPr b="0" lang="ru-RU" sz="1800" spc="-1" strike="noStrike">
                <a:solidFill>
                  <a:schemeClr val="accent4">
                    <a:lumMod val="50000"/>
                  </a:schemeClr>
                </a:solidFill>
                <a:latin typeface="Times New Roman"/>
              </a:rPr>
              <a:t>а</a:t>
            </a:r>
            <a:r>
              <a:rPr b="0" lang="ru-RU" sz="1800" spc="-15" strike="noStrike">
                <a:solidFill>
                  <a:schemeClr val="accent4">
                    <a:lumMod val="50000"/>
                  </a:schemeClr>
                </a:solidFill>
                <a:latin typeface="Times New Roman"/>
              </a:rPr>
              <a:t>х</a:t>
            </a:r>
            <a:r>
              <a:rPr b="0" lang="ru-RU" sz="1800" spc="-1" strike="noStrike">
                <a:solidFill>
                  <a:schemeClr val="accent4">
                    <a:lumMod val="50000"/>
                  </a:schemeClr>
                </a:solidFill>
                <a:latin typeface="Times New Roman"/>
              </a:rPr>
              <a:t>ар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Rectangle 329"/>
          <p:cNvSpPr/>
          <p:nvPr/>
        </p:nvSpPr>
        <p:spPr>
          <a:xfrm>
            <a:off x="2170080" y="4093920"/>
            <a:ext cx="2439720" cy="48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1800" spc="-1" strike="noStrike">
                <a:solidFill>
                  <a:schemeClr val="accent4">
                    <a:lumMod val="50000"/>
                  </a:schemeClr>
                </a:solidFill>
                <a:latin typeface="Times New Roman"/>
              </a:rPr>
              <a:t>Неочищенные злаки и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164880" defTabSz="914400">
              <a:lnSpc>
                <a:spcPts val="1667"/>
              </a:lnSpc>
            </a:pPr>
            <a:r>
              <a:rPr b="0" lang="ru-RU" sz="1800" spc="-24" strike="noStrike">
                <a:solidFill>
                  <a:schemeClr val="accent4">
                    <a:lumMod val="50000"/>
                  </a:schemeClr>
                </a:solidFill>
                <a:latin typeface="Times New Roman"/>
              </a:rPr>
              <a:t>р</a:t>
            </a:r>
            <a:r>
              <a:rPr b="0" lang="ru-RU" sz="1800" spc="-1" strike="noStrike">
                <a:solidFill>
                  <a:schemeClr val="accent4">
                    <a:lumMod val="50000"/>
                  </a:schemeClr>
                </a:solidFill>
                <a:latin typeface="Times New Roman"/>
              </a:rPr>
              <a:t>а</a:t>
            </a:r>
            <a:r>
              <a:rPr b="0" lang="ru-RU" sz="1800" spc="-18" strike="noStrike">
                <a:solidFill>
                  <a:schemeClr val="accent4">
                    <a:lumMod val="50000"/>
                  </a:schemeClr>
                </a:solidFill>
                <a:latin typeface="Times New Roman"/>
              </a:rPr>
              <a:t>с</a:t>
            </a:r>
            <a:r>
              <a:rPr b="0" lang="ru-RU" sz="1800" spc="-1" strike="noStrike">
                <a:solidFill>
                  <a:schemeClr val="accent4">
                    <a:lumMod val="50000"/>
                  </a:schemeClr>
                </a:solidFill>
                <a:latin typeface="Times New Roman"/>
              </a:rPr>
              <a:t>ти</a:t>
            </a:r>
            <a:r>
              <a:rPr b="0" lang="ru-RU" sz="1800" spc="-24" strike="noStrike">
                <a:solidFill>
                  <a:schemeClr val="accent4">
                    <a:lumMod val="50000"/>
                  </a:schemeClr>
                </a:solidFill>
                <a:latin typeface="Times New Roman"/>
              </a:rPr>
              <a:t>т</a:t>
            </a:r>
            <a:r>
              <a:rPr b="0" lang="ru-RU" sz="1800" spc="-1" strike="noStrike">
                <a:solidFill>
                  <a:schemeClr val="accent4">
                    <a:lumMod val="50000"/>
                  </a:schemeClr>
                </a:solidFill>
                <a:latin typeface="Times New Roman"/>
              </a:rPr>
              <a:t>ельные масла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6" name="Рисунок 30" descr=""/>
          <p:cNvPicPr/>
          <p:nvPr/>
        </p:nvPicPr>
        <p:blipFill>
          <a:blip r:embed="rId1"/>
          <a:stretch/>
        </p:blipFill>
        <p:spPr>
          <a:xfrm>
            <a:off x="632520" y="723960"/>
            <a:ext cx="2800080" cy="2687400"/>
          </a:xfrm>
          <a:prstGeom prst="rect">
            <a:avLst/>
          </a:prstGeom>
          <a:ln w="0">
            <a:noFill/>
          </a:ln>
        </p:spPr>
      </p:pic>
      <p:sp>
        <p:nvSpPr>
          <p:cNvPr id="127" name="TextBox 32"/>
          <p:cNvSpPr/>
          <p:nvPr/>
        </p:nvSpPr>
        <p:spPr>
          <a:xfrm>
            <a:off x="3705120" y="1175040"/>
            <a:ext cx="2264400" cy="2009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0" lang="ru-RU" sz="1800" spc="-1" strike="noStrike">
                <a:solidFill>
                  <a:schemeClr val="accent4">
                    <a:lumMod val="50000"/>
                  </a:schemeClr>
                </a:solidFill>
                <a:latin typeface="Calibri"/>
              </a:rPr>
              <a:t>Правильно наполненная тарелка избавляет нас от необходимости подсчета калорий и взвешивания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" name="TextBox 3"/>
          <p:cNvSpPr/>
          <p:nvPr/>
        </p:nvSpPr>
        <p:spPr>
          <a:xfrm>
            <a:off x="6472440" y="5900400"/>
            <a:ext cx="21402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1800" spc="-1" strike="noStrike">
                <a:solidFill>
                  <a:schemeClr val="accent4">
                    <a:lumMod val="50000"/>
                  </a:schemeClr>
                </a:solidFill>
                <a:latin typeface="Times New Roman"/>
              </a:rPr>
              <a:t>Фрукты и овощи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9" name="Рисунок 4"/>
          <p:cNvSpPr/>
          <p:nvPr/>
        </p:nvSpPr>
        <p:spPr>
          <a:xfrm>
            <a:off x="6252480" y="957960"/>
            <a:ext cx="2460960" cy="2340000"/>
          </a:xfrm>
          <a:prstGeom prst="triangle">
            <a:avLst>
              <a:gd name="adj" fmla="val 50000"/>
            </a:avLst>
          </a:pr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270000" y="228600"/>
            <a:ext cx="8512560" cy="1192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algn="ctr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Прямоугольник 2"/>
          <p:cNvSpPr/>
          <p:nvPr/>
        </p:nvSpPr>
        <p:spPr>
          <a:xfrm>
            <a:off x="2246040" y="509400"/>
            <a:ext cx="460944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1" lang="ru-RU" sz="2400" spc="-1" strike="noStrike">
                <a:solidFill>
                  <a:schemeClr val="accent4">
                    <a:lumMod val="50000"/>
                  </a:schemeClr>
                </a:solidFill>
                <a:latin typeface="Calibri"/>
              </a:rPr>
              <a:t>Идеальная тарелка питания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2" name="Picture 2" descr="https://avatars.dzeninfra.ru/get-zen_doc/4868841/pub_61420641b88394586482a6dd_61420ca9b883945864910eb2/scale_1200"/>
          <p:cNvPicPr/>
          <p:nvPr/>
        </p:nvPicPr>
        <p:blipFill>
          <a:blip r:embed="rId1"/>
          <a:stretch/>
        </p:blipFill>
        <p:spPr>
          <a:xfrm>
            <a:off x="444240" y="1162440"/>
            <a:ext cx="8326800" cy="54187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13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4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2520</TotalTime>
  <Application>LibreOffice/7.6.7.2$Linux_X86_64 LibreOffice_project/60$Build-2</Application>
  <AppVersion>15.0000</AppVersion>
  <Words>1456</Words>
  <Paragraphs>163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2021-08-11T04:29:54Z</dcterms:created>
  <dc:creator>Диана Хасаева</dc:creator>
  <dc:description/>
  <dc:language>ru-RU</dc:language>
  <cp:lastModifiedBy/>
  <dcterms:modified xsi:type="dcterms:W3CDTF">2026-01-12T11:24:11Z</dcterms:modified>
  <cp:revision>328</cp:revision>
  <dc:subject/>
  <dc:title>Сохранение репродуктивного здоровья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3</vt:i4>
  </property>
  <property fmtid="{D5CDD505-2E9C-101B-9397-08002B2CF9AE}" pid="3" name="PresentationFormat">
    <vt:lpwstr>Экран (4:3)</vt:lpwstr>
  </property>
  <property fmtid="{D5CDD505-2E9C-101B-9397-08002B2CF9AE}" pid="4" name="Slides">
    <vt:i4>19</vt:i4>
  </property>
</Properties>
</file>