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5"/>
  </p:notesMasterIdLst>
  <p:sldIdLst>
    <p:sldId id="2145706685" r:id="rId2"/>
    <p:sldId id="268" r:id="rId3"/>
    <p:sldId id="2145706686" r:id="rId4"/>
    <p:sldId id="2145706687" r:id="rId5"/>
    <p:sldId id="270" r:id="rId6"/>
    <p:sldId id="417" r:id="rId7"/>
    <p:sldId id="2145706677" r:id="rId8"/>
    <p:sldId id="290" r:id="rId9"/>
    <p:sldId id="276" r:id="rId10"/>
    <p:sldId id="2145706703" r:id="rId11"/>
    <p:sldId id="2145706704" r:id="rId12"/>
    <p:sldId id="269" r:id="rId13"/>
    <p:sldId id="2145706702" r:id="rId14"/>
    <p:sldId id="2145706705" r:id="rId15"/>
    <p:sldId id="310" r:id="rId16"/>
    <p:sldId id="300" r:id="rId17"/>
    <p:sldId id="386" r:id="rId18"/>
    <p:sldId id="262" r:id="rId19"/>
    <p:sldId id="292" r:id="rId20"/>
    <p:sldId id="309" r:id="rId21"/>
    <p:sldId id="387" r:id="rId22"/>
    <p:sldId id="2145706698" r:id="rId23"/>
    <p:sldId id="214570670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" initials="K" lastIdx="1" clrIdx="0">
    <p:extLst>
      <p:ext uri="{19B8F6BF-5375-455C-9EA6-DF929625EA0E}">
        <p15:presenceInfo xmlns:p15="http://schemas.microsoft.com/office/powerpoint/2012/main" userId="K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DFD"/>
    <a:srgbClr val="D1F3FF"/>
    <a:srgbClr val="9FD8FB"/>
    <a:srgbClr val="D2E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D71FF-B307-4F83-9632-74D223CF8E5E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10265-A8A8-4425-8C48-82A8ADFAD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793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10265-A8A8-4425-8C48-82A8ADFAD87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537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10265-A8A8-4425-8C48-82A8ADFAD87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386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10265-A8A8-4425-8C48-82A8ADFAD87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293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32818-C1F4-4906-9D2F-64F830868C5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052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10265-A8A8-4425-8C48-82A8ADFAD87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943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32818-C1F4-4906-9D2F-64F830868C5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279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32818-C1F4-4906-9D2F-64F830868C5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224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32818-C1F4-4906-9D2F-64F830868C5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645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>
            <a:spLocks noGrp="1"/>
          </p:cNvSpPr>
          <p:nvPr>
            <p:ph type="body" idx="1"/>
          </p:nvPr>
        </p:nvSpPr>
        <p:spPr>
          <a:xfrm>
            <a:off x="682625" y="4740275"/>
            <a:ext cx="5468937" cy="4491037"/>
          </a:xfrm>
          <a:prstGeom prst="rect">
            <a:avLst/>
          </a:prstGeom>
        </p:spPr>
        <p:txBody>
          <a:bodyPr spcFirstLastPara="1" wrap="square" lIns="92575" tIns="46275" rIns="92575" bIns="462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7713"/>
            <a:ext cx="6653212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32818-C1F4-4906-9D2F-64F830868C53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32818-C1F4-4906-9D2F-64F830868C5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734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10265-A8A8-4425-8C48-82A8ADFAD87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7497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32818-C1F4-4906-9D2F-64F830868C53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013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32818-C1F4-4906-9D2F-64F830868C53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32818-C1F4-4906-9D2F-64F830868C5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34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:a16="http://schemas.microsoft.com/office/drawing/2014/main" id="{FF5406D0-01DC-435C-9C70-69652A2F90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>
            <a:extLst>
              <a:ext uri="{FF2B5EF4-FFF2-40B4-BE49-F238E27FC236}">
                <a16:creationId xmlns:a16="http://schemas.microsoft.com/office/drawing/2014/main" id="{E79B8A6E-557E-4BDB-9965-4D85AE1282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id="{FD9BB936-C7A9-48F8-BBA4-4D9E676115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42FDF87-36BE-4150-8AD2-4520DE0D5656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10265-A8A8-4425-8C48-82A8ADFAD87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328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32818-C1F4-4906-9D2F-64F830868C5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34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32818-C1F4-4906-9D2F-64F830868C53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10265-A8A8-4425-8C48-82A8ADFAD87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538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880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58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070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895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811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166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875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114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1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376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170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AB96E-5BAA-4A49-8328-191FCB1EB03A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13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041F92-379F-47FB-85D7-45BFD080F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024" y="5666324"/>
            <a:ext cx="6243961" cy="871636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Егорова Лилия Геннадьевна</a:t>
            </a:r>
            <a:br>
              <a:rPr lang="ru-RU" sz="1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врач по медицинской профилактике ГБУЗ «Кузбасский центр общественного здоровья и медицинской профилактики»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27A115E-DDC6-3516-2A27-39DF54C45862}"/>
              </a:ext>
            </a:extLst>
          </p:cNvPr>
          <p:cNvSpPr/>
          <p:nvPr/>
        </p:nvSpPr>
        <p:spPr>
          <a:xfrm>
            <a:off x="0" y="3847985"/>
            <a:ext cx="12192000" cy="1619036"/>
          </a:xfrm>
          <a:prstGeom prst="rect">
            <a:avLst/>
          </a:prstGeom>
          <a:solidFill>
            <a:srgbClr val="FF6699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cs typeface="Arial" panose="020B0604020202020204" pitchFamily="34" charset="0"/>
              </a:rPr>
              <a:t>Неделя продвижения </a:t>
            </a:r>
          </a:p>
          <a:p>
            <a:pPr algn="ctr"/>
            <a:r>
              <a:rPr lang="ru-RU" sz="3600" b="1" dirty="0">
                <a:cs typeface="Arial" panose="020B0604020202020204" pitchFamily="34" charset="0"/>
              </a:rPr>
              <a:t>здорового образа жизни среди детей</a:t>
            </a:r>
          </a:p>
          <a:p>
            <a:pPr algn="ctr"/>
            <a:r>
              <a:rPr lang="ru-RU" sz="3600" b="1" dirty="0">
                <a:cs typeface="Arial" panose="020B0604020202020204" pitchFamily="34" charset="0"/>
              </a:rPr>
              <a:t>26 августа- 01 сентября 2024года</a:t>
            </a:r>
          </a:p>
        </p:txBody>
      </p:sp>
      <p:pic>
        <p:nvPicPr>
          <p:cNvPr id="9" name="Рисунок 8" descr="Изображение выглядит как Шрифт, логотип, текст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241081A7-8790-7DEC-743E-58F8616A9E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17077" r="22712" b="16985"/>
          <a:stretch/>
        </p:blipFill>
        <p:spPr>
          <a:xfrm>
            <a:off x="3481526" y="228865"/>
            <a:ext cx="5228948" cy="36074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CEB25C-8C90-4F8B-9DF7-30F4D164D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5088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75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61A689-54E4-4A17-97C4-5B22684FB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38B50B-8BF0-05AD-0FC6-ACC46C8D4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277" y="729112"/>
            <a:ext cx="8581445" cy="43997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+mn-lt"/>
              </a:rPr>
              <a:t>7 привычек ЗОЖ, которые важно развить у ребенка</a:t>
            </a:r>
            <a:br>
              <a:rPr lang="ru-RU" dirty="0"/>
            </a:b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A98F3C2-A74B-423B-886F-386595D69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444" y="1425646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Режим дня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</a:rPr>
              <a:t>Рациональное питание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</a:rPr>
              <a:t>Двигательная активность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</a:rPr>
              <a:t>Личная гигиена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</a:rPr>
              <a:t>Закаливание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</a:rPr>
              <a:t>Прогулки на свежем воздухе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</a:rPr>
              <a:t>Эмоциональное и психическое состояние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000" dirty="0"/>
          </a:p>
          <a:p>
            <a:pPr>
              <a:buFont typeface="Wingdings" panose="05000000000000000000" pitchFamily="2" charset="2"/>
              <a:buChar char="Ø"/>
            </a:pPr>
            <a:endParaRPr lang="ru-RU" sz="2000" dirty="0"/>
          </a:p>
          <a:p>
            <a:pPr>
              <a:buFont typeface="Wingdings" panose="05000000000000000000" pitchFamily="2" charset="2"/>
              <a:buChar char="Ø"/>
            </a:pPr>
            <a:endParaRPr lang="ru-RU" sz="2000" dirty="0"/>
          </a:p>
          <a:p>
            <a:pPr>
              <a:buFont typeface="Wingdings" panose="05000000000000000000" pitchFamily="2" charset="2"/>
              <a:buChar char="Ø"/>
            </a:pPr>
            <a:endParaRPr lang="ru-RU" sz="20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0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DF86C4-BA2C-429B-9E22-170B4FE70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50889" cy="5486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5CD9DC-D213-4BE2-B021-3FFCFEB369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712" y="1352494"/>
            <a:ext cx="4212659" cy="315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8011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61A689-54E4-4A17-97C4-5B22684FB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38B50B-8BF0-05AD-0FC6-ACC46C8D4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041" y="808474"/>
            <a:ext cx="8581445" cy="43997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+mn-lt"/>
              </a:rPr>
              <a:t>Восприятие ребенком здорового образа жизни должно строиться по следующим принципам</a:t>
            </a:r>
            <a:br>
              <a:rPr lang="ru-RU" dirty="0"/>
            </a:b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9B778A-5C89-4FCF-AAB8-323948EB2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428" y="1739575"/>
            <a:ext cx="6202596" cy="422014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последовательность — вместе с ребенком составьте четкий режим дня и неукоснительно его соблюдайте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систематичность — поблажки и отговорки не принимаются, выработка привычки к здоровому образу жизни не терпит сбоя и лени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активность — сочетание двигательной активности со всеми направляющими здорового образа жизни укрепляет тело и дух ребенка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DF86C4-BA2C-429B-9E22-170B4FE70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50889" cy="5486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FC105A-B266-4D4B-B0D5-2505DC2AC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828" y="1848048"/>
            <a:ext cx="3871044" cy="2580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266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61A689-54E4-4A17-97C4-5B22684FB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38B50B-8BF0-05AD-0FC6-ACC46C8D4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351" y="490331"/>
            <a:ext cx="8581445" cy="439972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1" i="0" u="none" strike="noStrike" kern="1200" normalizeH="0" baseline="0" noProof="0" dirty="0">
                <a:solidFill>
                  <a:srgbClr val="C00000"/>
                </a:solidFill>
                <a:uLnTx/>
                <a:uFillTx/>
                <a:latin typeface="+mn-lt"/>
                <a:ea typeface="+mj-ea"/>
                <a:cs typeface="+mj-cs"/>
              </a:rPr>
              <a:t>ЗДОРОВЬЕ ДЕТЕЙ В СОВРЕМЕННЫХ УСЛОВИЯХ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1ACE71-5322-E78A-6F78-76A1D90ED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444" y="1266590"/>
            <a:ext cx="6116541" cy="4038600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b="1" dirty="0">
                <a:solidFill>
                  <a:srgbClr val="002060"/>
                </a:solidFill>
                <a:cs typeface="Calibri" panose="020F0502020204030204" pitchFamily="34" charset="0"/>
              </a:rPr>
              <a:t>К категории относительно здоровых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можно отнести 10 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12%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 от общего количества учащихся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Остальные -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85 – 90%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имеют проблемы и отклонения в физическом, психологическом, нервном развитии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Характер заболеваний изменяется в сторону хронических неинфекционных: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Аллергических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Сердечно - сосудистых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Онкологических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Нервно - психических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Болезней органов дыхания и пр.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8EA722-1121-2DFB-D3BF-44CC8117C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2822" y="1762380"/>
            <a:ext cx="4221451" cy="304702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DF86C4-BA2C-429B-9E22-170B4FE70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95088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35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8D2B4C-A44A-4237-939C-45D0102F1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807FDF-37DE-4CEE-8B44-FF801ADF1F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1" t="19333" r="21850" b="7599"/>
          <a:stretch/>
        </p:blipFill>
        <p:spPr>
          <a:xfrm>
            <a:off x="1701546" y="0"/>
            <a:ext cx="8788908" cy="6271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B489D3-6757-44D3-A382-926CBCC53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272"/>
            <a:ext cx="195088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48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61A689-54E4-4A17-97C4-5B22684FB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DF86C4-BA2C-429B-9E22-170B4FE70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50889" cy="54868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FA06414-3D58-4F72-B5C1-326D4CD26712}"/>
              </a:ext>
            </a:extLst>
          </p:cNvPr>
          <p:cNvSpPr/>
          <p:nvPr/>
        </p:nvSpPr>
        <p:spPr>
          <a:xfrm>
            <a:off x="1950973" y="672218"/>
            <a:ext cx="8333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Режим дня школьников включает следующие компоненты:</a:t>
            </a:r>
            <a:br>
              <a:rPr lang="ru-RU" sz="2400" b="1" dirty="0">
                <a:solidFill>
                  <a:srgbClr val="C00000"/>
                </a:solidFill>
              </a:rPr>
            </a:b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127F3F-FE12-425D-9C14-AAA8FE2AF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3082" y="1626745"/>
            <a:ext cx="4391308" cy="2354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1259F07-FA1C-4C4B-B0CF-A0B51FB6F840}"/>
              </a:ext>
            </a:extLst>
          </p:cNvPr>
          <p:cNvSpPr/>
          <p:nvPr/>
        </p:nvSpPr>
        <p:spPr>
          <a:xfrm>
            <a:off x="975444" y="1626745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учебные занятия в школе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учебные занятия дома (выполнение домашних заданий)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 сон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питание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физическая активность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 отдых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свободное время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гигиенические процедуры (умывания, душ, уход за одеждой и </a:t>
            </a:r>
            <a:r>
              <a:rPr lang="ru-RU" b="1" dirty="0" err="1">
                <a:solidFill>
                  <a:srgbClr val="002060"/>
                </a:solidFill>
              </a:rPr>
              <a:t>т.д</a:t>
            </a:r>
            <a:r>
              <a:rPr lang="ru-RU" b="1" dirty="0">
                <a:solidFill>
                  <a:srgbClr val="002060"/>
                </a:solidFill>
              </a:rPr>
              <a:t>)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общественно-полезная трудовая деятельность (помощь по дому, мелкие обязанности)</a:t>
            </a:r>
            <a:endParaRPr lang="ru-RU" b="1" i="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52507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758121-0E61-4CE2-BD0F-024B43263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25E6B76-C5FA-4A45-BB47-9EB82CA10CB4}"/>
              </a:ext>
            </a:extLst>
          </p:cNvPr>
          <p:cNvSpPr/>
          <p:nvPr/>
        </p:nvSpPr>
        <p:spPr>
          <a:xfrm>
            <a:off x="1078992" y="1349177"/>
            <a:ext cx="99212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002060"/>
                </a:solidFill>
              </a:rPr>
              <a:t>это распределение времени на все виды деятельности и отдыха в течение суток с учетом возраста и состояния здоровья ребенка/подростка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002060"/>
                </a:solidFill>
              </a:rPr>
              <a:t>включает обязательные компоненты описанные выше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002060"/>
                </a:solidFill>
              </a:rPr>
              <a:t>способствует укреплению здоровья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CA6977E-4A8A-4ED9-8E3A-5D5E0E87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673" y="847230"/>
            <a:ext cx="8500554" cy="100389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+mn-lt"/>
              </a:rPr>
              <a:t>Режим дня детей и подростков</a:t>
            </a:r>
            <a:br>
              <a:rPr lang="ru-RU" sz="3200" dirty="0">
                <a:solidFill>
                  <a:srgbClr val="0070C0"/>
                </a:solidFill>
                <a:latin typeface="+mn-lt"/>
              </a:rPr>
            </a:br>
            <a:br>
              <a:rPr lang="ru-RU" b="0" dirty="0"/>
            </a:br>
            <a:endParaRPr lang="ru-RU" sz="3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76D546B-2FB0-4476-B0DB-D28AA6C2FD60}"/>
              </a:ext>
            </a:extLst>
          </p:cNvPr>
          <p:cNvSpPr/>
          <p:nvPr/>
        </p:nvSpPr>
        <p:spPr>
          <a:xfrm>
            <a:off x="2105894" y="1948117"/>
            <a:ext cx="82033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1BA12B-A08B-4257-A1C0-9A23403B3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799" y="3256322"/>
            <a:ext cx="4711623" cy="3141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97EAF9-DCDC-4D30-9AEE-0A6D0EDD8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68"/>
            <a:ext cx="195088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35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28EE5D-DDBC-42EB-AB17-FA06D3BD0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2775" y="306434"/>
            <a:ext cx="8426450" cy="85061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+mn-lt"/>
              </a:rPr>
              <a:t>Проблемы подросткового возраста 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B3138CB-4B63-4EB6-825D-A74E9868F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452" y="1264140"/>
            <a:ext cx="9279284" cy="413451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Ранние беременности и роды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Болезни, передающиеся половым путем, особенно ВИЧ/СПИД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Неправильное питание (как недоедание, так и переедание)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Снижение показателей психического здоровья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Наличие вредных привычек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Смерть от внешних причин: травмы, дорожно-транспортные происшествия, отравления, суициды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7CCAB0-A5CC-4879-AE25-BD71A07E2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364" y="4620160"/>
            <a:ext cx="3444539" cy="2231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D4A6A2-28FB-4A4B-975F-817B46BF3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96" y="4105048"/>
            <a:ext cx="3031773" cy="22339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7D4267-3062-4DBB-9BC0-8301F7C5D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268"/>
            <a:ext cx="1950889" cy="5486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95246D-E5B3-4AB5-AF39-135537C0D4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9396" y="3712741"/>
            <a:ext cx="4564430" cy="3252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6212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8474DA-7C03-4F99-A57D-F0E3ED98B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6336" y="346178"/>
            <a:ext cx="6611368" cy="61721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+mn-lt"/>
              </a:rPr>
              <a:t>Профилактика зависимостей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82775" y="724620"/>
            <a:ext cx="8426450" cy="590520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2600" b="1" dirty="0"/>
          </a:p>
          <a:p>
            <a:pPr marL="0" indent="0">
              <a:spcBef>
                <a:spcPts val="0"/>
              </a:spcBef>
              <a:buNone/>
            </a:pPr>
            <a:r>
              <a:rPr lang="ru-RU" sz="2200" b="1" dirty="0"/>
              <a:t> 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055DE8C-BA68-415F-A6AC-59A15975C509}"/>
              </a:ext>
            </a:extLst>
          </p:cNvPr>
          <p:cNvSpPr/>
          <p:nvPr/>
        </p:nvSpPr>
        <p:spPr>
          <a:xfrm>
            <a:off x="318113" y="1215537"/>
            <a:ext cx="10680192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Привить навыки здорового образа жизни </a:t>
            </a:r>
          </a:p>
          <a:p>
            <a:pPr marL="342900" lvl="0" indent="-342900" defTabSz="9144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Повысить уровень знаний о влиянии вредных зависимостей на здоровье, личной гигиене, профилактике социально – значимых заболеваний</a:t>
            </a:r>
          </a:p>
          <a:p>
            <a:pPr marL="342900" lvl="0" indent="-342900" defTabSz="9144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Выработать эффективные поведенческие навыки противодействия негативному влиянию окружения в рискованных ситуациях </a:t>
            </a:r>
            <a:r>
              <a:rPr lang="ru-RU" sz="2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(курение, </a:t>
            </a:r>
            <a:r>
              <a:rPr lang="ru-RU" sz="20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вейпинг</a:t>
            </a:r>
            <a:r>
              <a:rPr lang="ru-RU" sz="2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употребление алкоголя и пр. ПАВ)</a:t>
            </a:r>
          </a:p>
          <a:p>
            <a:pPr marL="342900" lvl="0" indent="-342900" defTabSz="9144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Повысить мотивацию и уверенность учащегося к положительным поведенческим изменениям своего здоровья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B38140-CA59-4A48-8134-F69C30B73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416" y="4258659"/>
            <a:ext cx="3896407" cy="25993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0F6295-966E-4FD3-9442-9BA1E8A09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68"/>
            <a:ext cx="1950889" cy="5486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6F3558-339D-4294-BD87-120FB119B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2079" y="4348115"/>
            <a:ext cx="3602118" cy="265931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952727-3452-4C36-AC47-413DEF0EBD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2339" y="-25503"/>
            <a:ext cx="3042852" cy="197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2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F3AD7E-643E-4B73-98E4-6B48ED9EC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8" name="Google Shape;168;p26"/>
          <p:cNvSpPr txBox="1">
            <a:spLocks noGrp="1"/>
          </p:cNvSpPr>
          <p:nvPr>
            <p:ph idx="1"/>
          </p:nvPr>
        </p:nvSpPr>
        <p:spPr>
          <a:xfrm>
            <a:off x="1556004" y="2672989"/>
            <a:ext cx="9079992" cy="40131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 algn="just">
              <a:spcBef>
                <a:spcPts val="0"/>
              </a:spcBef>
              <a:buClr>
                <a:schemeClr val="accent1"/>
              </a:buClr>
              <a:buSzPts val="2100"/>
              <a:buNone/>
            </a:pPr>
            <a:r>
              <a:rPr lang="en-US" b="1" dirty="0">
                <a:solidFill>
                  <a:srgbClr val="FFFF99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US" sz="2000" b="1" dirty="0" err="1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Своевременное</a:t>
            </a:r>
            <a:r>
              <a:rPr lang="en-US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выявление</a:t>
            </a:r>
            <a:r>
              <a:rPr lang="en-US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функциональных</a:t>
            </a:r>
            <a:r>
              <a:rPr lang="en-US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отклонений</a:t>
            </a:r>
            <a:r>
              <a:rPr lang="en-US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(</a:t>
            </a:r>
            <a:r>
              <a:rPr lang="en-US" sz="2000" b="1" dirty="0" err="1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стадия</a:t>
            </a:r>
            <a:r>
              <a:rPr lang="en-US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предболезни</a:t>
            </a:r>
            <a:r>
              <a:rPr lang="en-US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)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560"/>
              </a:spcBef>
              <a:buClr>
                <a:schemeClr val="accent1"/>
              </a:buClr>
              <a:buSzPts val="2100"/>
              <a:buNone/>
            </a:pPr>
            <a:r>
              <a:rPr lang="en-US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 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560"/>
              </a:spcBef>
              <a:buClr>
                <a:schemeClr val="accent1"/>
              </a:buClr>
              <a:buSzPts val="2100"/>
              <a:buNone/>
            </a:pPr>
            <a:r>
              <a:rPr lang="en-US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ru-RU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В</a:t>
            </a:r>
            <a:r>
              <a:rPr lang="en-US" sz="2000" b="1" dirty="0" err="1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озможност</a:t>
            </a:r>
            <a:r>
              <a:rPr lang="ru-RU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ь</a:t>
            </a:r>
            <a:r>
              <a:rPr lang="en-US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предупреждения</a:t>
            </a:r>
            <a:r>
              <a:rPr lang="en-US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хронизации</a:t>
            </a:r>
            <a:r>
              <a:rPr lang="en-US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патологического</a:t>
            </a:r>
            <a:r>
              <a:rPr lang="en-US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процесса</a:t>
            </a:r>
            <a:r>
              <a:rPr lang="en-US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 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560"/>
              </a:spcBef>
              <a:buClr>
                <a:schemeClr val="accent1"/>
              </a:buClr>
              <a:buSzPts val="2100"/>
              <a:buNone/>
            </a:pPr>
            <a:r>
              <a:rPr lang="en-US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         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560"/>
              </a:spcBef>
              <a:buClr>
                <a:schemeClr val="accent1"/>
              </a:buClr>
              <a:buSzPts val="2100"/>
              <a:buNone/>
            </a:pPr>
            <a:r>
              <a:rPr lang="en-US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ru-RU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С</a:t>
            </a:r>
            <a:r>
              <a:rPr lang="en-US" sz="2000" b="1" dirty="0" err="1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нижение</a:t>
            </a:r>
            <a:r>
              <a:rPr lang="en-US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распространенности</a:t>
            </a:r>
            <a:r>
              <a:rPr lang="en-US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хронических</a:t>
            </a:r>
            <a:r>
              <a:rPr lang="en-US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неспецифических</a:t>
            </a:r>
            <a:r>
              <a:rPr lang="en-US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заболеваний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560"/>
              </a:spcBef>
              <a:buClr>
                <a:schemeClr val="accent1"/>
              </a:buClr>
              <a:buSzPts val="2100"/>
              <a:buNone/>
            </a:pPr>
            <a:endParaRPr lang="ru-RU" sz="2000" b="1" dirty="0">
              <a:solidFill>
                <a:srgbClr val="80000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  <a:p>
            <a:pPr marL="342900" indent="-342900">
              <a:spcBef>
                <a:spcPts val="560"/>
              </a:spcBef>
              <a:buClr>
                <a:schemeClr val="accent1"/>
              </a:buClr>
              <a:buSzPts val="2100"/>
              <a:buNone/>
            </a:pPr>
            <a:br>
              <a:rPr lang="en-US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</a:br>
            <a:r>
              <a:rPr lang="ru-RU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П</a:t>
            </a:r>
            <a:r>
              <a:rPr lang="en-US" sz="2000" b="1" dirty="0" err="1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рофилактика</a:t>
            </a:r>
            <a:r>
              <a:rPr lang="en-US" sz="2000" b="1" dirty="0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инвалидности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Google Shape;169;p26"/>
          <p:cNvSpPr/>
          <p:nvPr/>
        </p:nvSpPr>
        <p:spPr>
          <a:xfrm rot="5400000">
            <a:off x="5265215" y="3171327"/>
            <a:ext cx="547626" cy="69326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0" name="Google Shape;170;p26"/>
          <p:cNvSpPr/>
          <p:nvPr/>
        </p:nvSpPr>
        <p:spPr>
          <a:xfrm rot="5400000">
            <a:off x="5273453" y="4180762"/>
            <a:ext cx="556827" cy="64637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" name="Google Shape;171;p26"/>
          <p:cNvSpPr/>
          <p:nvPr/>
        </p:nvSpPr>
        <p:spPr>
          <a:xfrm rot="5400000">
            <a:off x="5273454" y="5335014"/>
            <a:ext cx="556827" cy="64637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A96FDC-3676-470E-B597-611DC30AF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" y="0"/>
            <a:ext cx="1950889" cy="54868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BCD68C2-FE30-4CB2-9697-6103D4828DC6}"/>
              </a:ext>
            </a:extLst>
          </p:cNvPr>
          <p:cNvSpPr/>
          <p:nvPr/>
        </p:nvSpPr>
        <p:spPr>
          <a:xfrm>
            <a:off x="1856232" y="1323297"/>
            <a:ext cx="8900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профилактические медицинские осмотры детей в возрасте от 3 до 17 лет включительно с углубленным обследованием в критические возрастные периоды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ежегодную диспансеризацию детей-сирот и детей, оставшихся без попечения родителей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8DADA9C-78F0-4B74-B903-1A32A6B7163B}"/>
              </a:ext>
            </a:extLst>
          </p:cNvPr>
          <p:cNvSpPr/>
          <p:nvPr/>
        </p:nvSpPr>
        <p:spPr>
          <a:xfrm>
            <a:off x="1856232" y="59087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2000" b="1" dirty="0">
                <a:solidFill>
                  <a:srgbClr val="C00000"/>
                </a:solidFill>
                <a:cs typeface="Arial" panose="020B0604020202020204" pitchFamily="34" charset="0"/>
              </a:rPr>
              <a:t>С 2013 г. в стране организовано широкомасштабное проведение профилактических медицинских осмотров несовершеннолетних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DD40AD-D015-4113-8B00-29FCFB63E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474973-CE7E-4C2C-BBEC-4C0F4AF40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888" y="-73152"/>
            <a:ext cx="9579864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A12CBD-146E-431E-8756-E0BA68270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" y="0"/>
            <a:ext cx="1950889" cy="5486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C2B1AF8-006C-481E-95AB-9E3610C5E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50"/>
            <a:ext cx="12192000" cy="687734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1A6B2A-B635-5C8E-8EC7-09B95A06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062" y="394915"/>
            <a:ext cx="7746558" cy="575144"/>
          </a:xfrm>
        </p:spPr>
        <p:txBody>
          <a:bodyPr>
            <a:normAutofit/>
          </a:bodyPr>
          <a:lstStyle/>
          <a:p>
            <a:pPr algn="ctr"/>
            <a:r>
              <a:rPr kumimoji="0" lang="ru-RU" sz="2400" b="1" i="0" u="none" strike="noStrike" kern="1200" normalizeH="0" baseline="0" noProof="0" dirty="0">
                <a:solidFill>
                  <a:srgbClr val="C00000"/>
                </a:solidFill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ЗДОРОВЬЕ ДЕТЕЙ В СОВРЕМЕННЫХ УСЛОВИЯХ</a:t>
            </a:r>
            <a:endParaRPr lang="ru-RU" sz="2400" b="1" dirty="0">
              <a:solidFill>
                <a:srgbClr val="C0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C1CFBF-D957-89DA-A864-4807A1DC1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563" y="1538179"/>
            <a:ext cx="6482300" cy="4038600"/>
          </a:xfrm>
        </p:spPr>
        <p:txBody>
          <a:bodyPr>
            <a:normAutofit fontScale="92500" lnSpcReduction="20000"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9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Сохранение и укрепление здоровья детей и подростков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 любом обществе, при любых социально-экономических и политических ситуациях - наиболее актуальная проблема и предмет первоочередной важности 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Определяет будущее страны, генофонд нации, научный и экономический потенциал общества, являясь чутким барометром социально-экономического развития страны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 данным Научно-исследовательского института гигиены и охраны здоровья детей и подростков Научного центра здоровья детей РАМН, количество относительно здоровых детей неуклонно снижается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Распространенность заболеваемости, развитие патологии в возрасте от 3 до 17 лет ежегодно увеличивается на 4 – 5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%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12E48B-9998-EA51-C2CE-01702CEE1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248" y="1629619"/>
            <a:ext cx="4216367" cy="280542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240E868-CC1E-4F7C-BC22-A35C872FD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95088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79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032764-119D-4B67-9825-215E1FCEE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737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0464" y="293713"/>
            <a:ext cx="8426450" cy="73748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ГРУППЫ   ЗДОРОВЬЯ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9511492-605A-452B-BE30-C5C02CE3A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940" y="996881"/>
            <a:ext cx="9951497" cy="4140344"/>
          </a:xfrm>
        </p:spPr>
        <p:txBody>
          <a:bodyPr>
            <a:normAutofit/>
          </a:bodyPr>
          <a:lstStyle/>
          <a:p>
            <a:pPr algn="just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C00000"/>
                </a:solidFill>
                <a:cs typeface="Arial" panose="020B0604020202020204" pitchFamily="34" charset="0"/>
              </a:rPr>
              <a:t>I </a:t>
            </a:r>
            <a:r>
              <a:rPr lang="ru-RU" sz="1800" b="1" dirty="0">
                <a:solidFill>
                  <a:srgbClr val="C00000"/>
                </a:solidFill>
                <a:cs typeface="Arial" panose="020B0604020202020204" pitchFamily="34" charset="0"/>
              </a:rPr>
              <a:t>Группа</a:t>
            </a:r>
            <a:r>
              <a:rPr lang="ru-RU" sz="1800" b="1" dirty="0">
                <a:solidFill>
                  <a:srgbClr val="002060"/>
                </a:solidFill>
                <a:cs typeface="Arial" panose="020B0604020202020204" pitchFamily="34" charset="0"/>
              </a:rPr>
              <a:t> – это здоровые дети, у которых нет никаких физических и психических отклонений и не наблюдается проблем с развитием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C00000"/>
                </a:solidFill>
                <a:cs typeface="Arial" panose="020B0604020202020204" pitchFamily="34" charset="0"/>
              </a:rPr>
              <a:t>II группа</a:t>
            </a:r>
            <a:r>
              <a:rPr lang="ru-RU" sz="1800" b="1" dirty="0">
                <a:solidFill>
                  <a:srgbClr val="002060"/>
                </a:solidFill>
                <a:cs typeface="Arial" panose="020B0604020202020204" pitchFamily="34" charset="0"/>
              </a:rPr>
              <a:t> – это здоровые дети, с небольшими функциональными и отклонениями; физически и психически они соответствуют возрасту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C00000"/>
                </a:solidFill>
                <a:cs typeface="Arial" panose="020B0604020202020204" pitchFamily="34" charset="0"/>
              </a:rPr>
              <a:t>III группа</a:t>
            </a:r>
            <a:r>
              <a:rPr lang="ru-RU" sz="1800" b="1" dirty="0">
                <a:solidFill>
                  <a:srgbClr val="002060"/>
                </a:solidFill>
                <a:cs typeface="Arial" panose="020B0604020202020204" pitchFamily="34" charset="0"/>
              </a:rPr>
              <a:t> - дети с хроническими заболеваниями в компенсированном состоянии, физическое и психическое развитие у этих детей в норме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C00000"/>
                </a:solidFill>
                <a:cs typeface="Arial" panose="020B0604020202020204" pitchFamily="34" charset="0"/>
              </a:rPr>
              <a:t>IV группа</a:t>
            </a:r>
            <a:r>
              <a:rPr lang="ru-RU" sz="1800" b="1" dirty="0">
                <a:solidFill>
                  <a:srgbClr val="002060"/>
                </a:solidFill>
                <a:cs typeface="Arial" panose="020B0604020202020204" pitchFamily="34" charset="0"/>
              </a:rPr>
              <a:t> - дети, которые имеют заболевания в острый или подострый период. Их состояние не дает принимать участие в соревнованиях или сдаче нормативов. Тем не менее эти школьники имеют нормальное физическое и психологическое развитие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C00000"/>
                </a:solidFill>
                <a:cs typeface="Arial" panose="020B0604020202020204" pitchFamily="34" charset="0"/>
              </a:rPr>
              <a:t>V группа</a:t>
            </a:r>
            <a:r>
              <a:rPr lang="ru-RU" sz="1800" b="1" dirty="0">
                <a:solidFill>
                  <a:srgbClr val="002060"/>
                </a:solidFill>
                <a:cs typeface="Arial" panose="020B0604020202020204" pitchFamily="34" charset="0"/>
              </a:rPr>
              <a:t> - к пятой группе относятся все дети, у которых наблюдается тяжелое течение хронических заболеваний, которые сопровождаются частыми обострениями. К этой группе также относятся дети-инвалиды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DE6EBD-BF2C-4984-B2FC-4D150304E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77" y="4670987"/>
            <a:ext cx="3096491" cy="2056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F1E7E8-1DB3-4FA4-9F29-D5FC95BA3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" y="164568"/>
            <a:ext cx="195088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30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654B3F-E050-4D58-831A-0EF48FEBA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0157" y="419906"/>
            <a:ext cx="9842674" cy="67053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100" dirty="0">
                <a:solidFill>
                  <a:srgbClr val="0070C0"/>
                </a:solidFill>
                <a:latin typeface="+mn-lt"/>
                <a:ea typeface="Arial"/>
                <a:cs typeface="Arial"/>
                <a:sym typeface="Arial"/>
              </a:rPr>
            </a:br>
            <a:r>
              <a:rPr lang="ru-RU" sz="2700" b="1" dirty="0">
                <a:solidFill>
                  <a:srgbClr val="C00000"/>
                </a:solidFill>
                <a:latin typeface="+mn-lt"/>
                <a:ea typeface="Arial"/>
                <a:cs typeface="Arial" panose="020B0604020202020204" pitchFamily="34" charset="0"/>
                <a:sym typeface="Arial"/>
              </a:rPr>
              <a:t>Формирование, сохранение и укрепление здоровья детей</a:t>
            </a:r>
            <a:br>
              <a:rPr lang="ru-RU" sz="2700" dirty="0">
                <a:solidFill>
                  <a:srgbClr val="0070C0"/>
                </a:solidFill>
                <a:latin typeface="+mn-lt"/>
              </a:rPr>
            </a:br>
            <a:endParaRPr lang="ru-RU" sz="27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8E9507-2D82-47C0-8171-AB7B4F298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58" y="3989849"/>
            <a:ext cx="4296352" cy="2868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233D06-C224-4E4F-9A26-30044EB1B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162" y="0"/>
            <a:ext cx="1950889" cy="54868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0E4DD1D-2B88-45DF-912D-F71E471C12E1}"/>
              </a:ext>
            </a:extLst>
          </p:cNvPr>
          <p:cNvSpPr/>
          <p:nvPr/>
        </p:nvSpPr>
        <p:spPr>
          <a:xfrm>
            <a:off x="1349582" y="1181067"/>
            <a:ext cx="9842674" cy="2958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Создание здоровой и безопасной среды обитания для детей</a:t>
            </a:r>
            <a:endParaRPr lang="ru-RU" sz="2000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Физкультура и спорт</a:t>
            </a:r>
            <a:endParaRPr lang="ru-RU" sz="2000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Организация питания детей</a:t>
            </a:r>
            <a:endParaRPr lang="ru-RU" sz="2000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Профилактика стоматологических заболеваний</a:t>
            </a:r>
            <a:endParaRPr lang="ru-RU" sz="2000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Вакцинопрофилактика</a:t>
            </a:r>
            <a:endParaRPr lang="ru-RU" sz="2000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Массовое гигиеническое и медицинское просвещение детей и родителей</a:t>
            </a:r>
            <a:endParaRPr lang="ru-RU" sz="2000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03355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692312A-04C4-4AF6-B707-F47D3CDFA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362" y="4856784"/>
            <a:ext cx="4898415" cy="176665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2000" b="1" dirty="0">
                <a:solidFill>
                  <a:srgbClr val="014B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Зарегистрируйтесь на сайте</a:t>
            </a:r>
            <a:r>
              <a:rPr lang="en-US" sz="2000" b="1" dirty="0">
                <a:solidFill>
                  <a:srgbClr val="014B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TAKZDOROVO.RU </a:t>
            </a:r>
            <a:r>
              <a:rPr lang="ru-RU" sz="2000" b="1" dirty="0">
                <a:solidFill>
                  <a:srgbClr val="014B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получите доступ ко всем сервисам сайта</a:t>
            </a:r>
          </a:p>
        </p:txBody>
      </p:sp>
      <p:pic>
        <p:nvPicPr>
          <p:cNvPr id="14" name="Рисунок 13" descr="Изображение выглядит как шаблон, прямоугольный, искусство, Прямо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DF3E68C6-AC5A-E43A-CB43-DEC3C2BD8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162" y="1421902"/>
            <a:ext cx="2835118" cy="283511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, логотип, Шрифт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B12BEF0D-9015-9C38-7C7A-617020498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 t="31540" r="18103" b="31346"/>
          <a:stretch/>
        </p:blipFill>
        <p:spPr>
          <a:xfrm>
            <a:off x="3826931" y="57455"/>
            <a:ext cx="2541405" cy="10538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43B9E8-6AC6-7B8D-E31F-F80A04D1C88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7455"/>
            <a:ext cx="1949728" cy="5472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E0D0A5-CC90-5970-3ACF-A5FC5CFDDC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2"/>
          <a:stretch/>
        </p:blipFill>
        <p:spPr>
          <a:xfrm>
            <a:off x="7081900" y="-1"/>
            <a:ext cx="51101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45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5CCACFE-0F61-E35A-FF52-C2829C7DA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3622" y="5244737"/>
            <a:ext cx="6154309" cy="1439185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14B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Подписывайтесь, читайте, задавайте нам вопросы, комментируйте, делитесь информацией о ЗОЖ со своими родными, друзьями и коллегами!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14B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33292E-3153-44B4-67C1-8607B55D3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5622" cy="10546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E19779-E4BA-5FC1-B7A5-616A7477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186" y="1520431"/>
            <a:ext cx="2804403" cy="28470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3DF432-38D9-1616-83AC-32E1B96E9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679" y="1520431"/>
            <a:ext cx="2847079" cy="28470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7BA0A8-2693-AA71-9721-3B453D44A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7464" y="174078"/>
            <a:ext cx="3487214" cy="12619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A96575-60AC-97FF-5B41-6DFDE113C4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0111" y="4522262"/>
            <a:ext cx="1630614" cy="163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90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236AA1-91B7-4580-AFCF-3927D29D6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Текст 1">
            <a:extLst>
              <a:ext uri="{FF2B5EF4-FFF2-40B4-BE49-F238E27FC236}">
                <a16:creationId xmlns:a16="http://schemas.microsoft.com/office/drawing/2014/main" id="{1856F092-4EF9-44E8-A4DA-B4D49B58988F}"/>
              </a:ext>
            </a:extLst>
          </p:cNvPr>
          <p:cNvSpPr txBox="1">
            <a:spLocks/>
          </p:cNvSpPr>
          <p:nvPr/>
        </p:nvSpPr>
        <p:spPr>
          <a:xfrm>
            <a:off x="465922" y="1318447"/>
            <a:ext cx="7980220" cy="4478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8775" indent="-358775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358775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6325" indent="-358775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35100" indent="-358775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93875" indent="-358775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b="1" dirty="0">
              <a:solidFill>
                <a:srgbClr val="000000"/>
              </a:solidFill>
            </a:endParaRPr>
          </a:p>
          <a:p>
            <a:pPr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84A799-82C6-4D43-A75A-F348E3ECD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154" y="4646209"/>
            <a:ext cx="2953512" cy="2301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0F0431-B406-4696-A9FA-0E837F506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37"/>
            <a:ext cx="1950889" cy="54868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8D3D033-5997-4596-9C63-C8994871ECD4}"/>
              </a:ext>
            </a:extLst>
          </p:cNvPr>
          <p:cNvSpPr/>
          <p:nvPr/>
        </p:nvSpPr>
        <p:spPr>
          <a:xfrm>
            <a:off x="2106168" y="782240"/>
            <a:ext cx="9835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dirty="0">
                <a:solidFill>
                  <a:srgbClr val="C00000"/>
                </a:solidFill>
                <a:cs typeface="Arial" panose="020B0604020202020204" pitchFamily="34" charset="0"/>
              </a:rPr>
              <a:t>Сохранение здоровья детей – одна из основных задач государственной политики Российской Федерации в сфере защиты интересов детства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845AD6-2074-413B-84F8-8618E45C5EFB}"/>
              </a:ext>
            </a:extLst>
          </p:cNvPr>
          <p:cNvSpPr/>
          <p:nvPr/>
        </p:nvSpPr>
        <p:spPr>
          <a:xfrm>
            <a:off x="3034284" y="1439813"/>
            <a:ext cx="698754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2000" b="1" u="sng" dirty="0">
                <a:cs typeface="Arial" panose="020B0604020202020204" pitchFamily="34" charset="0"/>
              </a:rPr>
              <a:t>Указ Президента РФ от 17 мая 2023 г. № 358</a:t>
            </a:r>
            <a:br>
              <a:rPr lang="ru-RU" sz="2000" b="1" u="sng" dirty="0">
                <a:cs typeface="Arial" panose="020B0604020202020204" pitchFamily="34" charset="0"/>
              </a:rPr>
            </a:br>
            <a:r>
              <a:rPr lang="ru-RU" sz="2000" b="1" u="sng" dirty="0">
                <a:cs typeface="Arial" panose="020B0604020202020204" pitchFamily="34" charset="0"/>
              </a:rPr>
              <a:t>«О Стратегии комплексной безопасности детей в Российской Федерации на период до 2030 года»</a:t>
            </a:r>
          </a:p>
          <a:p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cs typeface="Arial" panose="020B0604020202020204" pitchFamily="34" charset="0"/>
              </a:rPr>
              <a:t>Целями государственной политики в сфере обеспечения безопасности детей являются: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cs typeface="Arial" panose="020B0604020202020204" pitchFamily="34" charset="0"/>
              </a:rPr>
              <a:t>снижение уровня детской смертности и детского травматизма, сохранение здоровья детей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cs typeface="Arial" panose="020B0604020202020204" pitchFamily="34" charset="0"/>
              </a:rPr>
              <a:t>защита и обеспечение интересов детей и семей, имеющих детей, во всех сферах жизнедеятельности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cs typeface="Arial" panose="020B0604020202020204" pitchFamily="34" charset="0"/>
              </a:rPr>
              <a:t>воспитание гармонично развитой и социально ответственной личности на основе традиционных российских духовно-нравственных ценностей, исторических и национально-культурных традиций</a:t>
            </a:r>
          </a:p>
          <a:p>
            <a:pPr lvl="0"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ru-RU" dirty="0"/>
          </a:p>
          <a:p>
            <a:pPr lvl="0">
              <a:defRPr/>
            </a:pPr>
            <a:endParaRPr lang="ru-RU" dirty="0"/>
          </a:p>
          <a:p>
            <a:pPr lvl="0">
              <a:defRPr/>
            </a:pPr>
            <a:endParaRPr lang="ru-RU" dirty="0"/>
          </a:p>
          <a:p>
            <a:pPr lvl="0">
              <a:defRPr/>
            </a:pPr>
            <a:endParaRPr lang="ru-RU" b="1" u="sng" dirty="0"/>
          </a:p>
          <a:p>
            <a:pPr lvl="0">
              <a:defRPr/>
            </a:pPr>
            <a:endParaRPr lang="ru-RU" dirty="0"/>
          </a:p>
          <a:p>
            <a:pPr lvl="0">
              <a:defRPr/>
            </a:pPr>
            <a:endParaRPr lang="ru-RU" b="1" u="sng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EEBAB6-7B63-44ED-8476-E619EBB15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03AE9BD-247C-4DCA-8DA7-CCC53CF8E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970" y="397075"/>
            <a:ext cx="8022059" cy="548688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100" dirty="0">
                <a:solidFill>
                  <a:srgbClr val="0070C0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</a:br>
            <a:br>
              <a:rPr lang="ru-RU" sz="3100" dirty="0">
                <a:solidFill>
                  <a:srgbClr val="0070C0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</a:br>
            <a:br>
              <a:rPr lang="ru-RU" sz="3100" dirty="0">
                <a:solidFill>
                  <a:srgbClr val="0070C0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</a:br>
            <a:br>
              <a:rPr lang="ru-RU" sz="3100" dirty="0">
                <a:solidFill>
                  <a:srgbClr val="0070C0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</a:br>
            <a:r>
              <a:rPr lang="ru-RU" sz="3100" b="1" dirty="0">
                <a:solidFill>
                  <a:srgbClr val="C00000"/>
                </a:solidFill>
                <a:latin typeface="+mn-lt"/>
                <a:ea typeface="Arial Unicode MS" pitchFamily="34" charset="-128"/>
                <a:cs typeface="Arial" panose="020B0604020202020204" pitchFamily="34" charset="0"/>
              </a:rPr>
              <a:t>Очень важно сохранение и укрепление здоровья подрастающего поколения</a:t>
            </a:r>
            <a:br>
              <a:rPr lang="ru-RU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</a:br>
            <a:br>
              <a:rPr lang="ru-RU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E015E19-35FA-4347-83A1-1967823C7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593" y="1545365"/>
            <a:ext cx="6561678" cy="44466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2CE524-B0E4-4764-9C02-4E1443446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4344"/>
            <a:ext cx="1950889" cy="5486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0F00F4-8C6D-48C5-AB9E-791CF40158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793" y="1627632"/>
            <a:ext cx="3288471" cy="2499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2353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6CE97D-DF21-42EC-9630-1939AF1B9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31"/>
            <a:ext cx="12192000" cy="696772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1A6B2A-B635-5C8E-8EC7-09B95A06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377" y="620595"/>
            <a:ext cx="8017565" cy="87609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ЗДОРОВЬЕ ДЕТСКОГО НАСЕЛЕНИЯ ОПРЕДЕЛЯЕТСЯ</a:t>
            </a:r>
            <a:b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РЯДОМ ФАКТОРОВ</a:t>
            </a:r>
          </a:p>
        </p:txBody>
      </p:sp>
      <p:sp>
        <p:nvSpPr>
          <p:cNvPr id="10" name="Стрелка: пятиугольник 9">
            <a:extLst>
              <a:ext uri="{FF2B5EF4-FFF2-40B4-BE49-F238E27FC236}">
                <a16:creationId xmlns:a16="http://schemas.microsoft.com/office/drawing/2014/main" id="{2FB9AAD8-678D-C2A6-2142-603802CAA6F5}"/>
              </a:ext>
            </a:extLst>
          </p:cNvPr>
          <p:cNvSpPr/>
          <p:nvPr/>
        </p:nvSpPr>
        <p:spPr>
          <a:xfrm>
            <a:off x="1586233" y="1725294"/>
            <a:ext cx="2315013" cy="878023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пятиугольник 10">
            <a:extLst>
              <a:ext uri="{FF2B5EF4-FFF2-40B4-BE49-F238E27FC236}">
                <a16:creationId xmlns:a16="http://schemas.microsoft.com/office/drawing/2014/main" id="{7EC9F0CC-A299-1EB7-9AC4-30C1F52B206F}"/>
              </a:ext>
            </a:extLst>
          </p:cNvPr>
          <p:cNvSpPr/>
          <p:nvPr/>
        </p:nvSpPr>
        <p:spPr>
          <a:xfrm>
            <a:off x="1586233" y="2989989"/>
            <a:ext cx="2315014" cy="87802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пятиугольник 11">
            <a:extLst>
              <a:ext uri="{FF2B5EF4-FFF2-40B4-BE49-F238E27FC236}">
                <a16:creationId xmlns:a16="http://schemas.microsoft.com/office/drawing/2014/main" id="{30FDE096-C7B9-703F-50B6-2F0C95BBD7B4}"/>
              </a:ext>
            </a:extLst>
          </p:cNvPr>
          <p:cNvSpPr/>
          <p:nvPr/>
        </p:nvSpPr>
        <p:spPr>
          <a:xfrm>
            <a:off x="1586232" y="4254678"/>
            <a:ext cx="2315013" cy="87802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пятиугольник 12">
            <a:extLst>
              <a:ext uri="{FF2B5EF4-FFF2-40B4-BE49-F238E27FC236}">
                <a16:creationId xmlns:a16="http://schemas.microsoft.com/office/drawing/2014/main" id="{895F5F2F-1A0D-6EFD-6D83-CD1AEC289435}"/>
              </a:ext>
            </a:extLst>
          </p:cNvPr>
          <p:cNvSpPr/>
          <p:nvPr/>
        </p:nvSpPr>
        <p:spPr>
          <a:xfrm flipH="1">
            <a:off x="8438484" y="4208511"/>
            <a:ext cx="2315012" cy="87802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пятиугольник 13">
            <a:extLst>
              <a:ext uri="{FF2B5EF4-FFF2-40B4-BE49-F238E27FC236}">
                <a16:creationId xmlns:a16="http://schemas.microsoft.com/office/drawing/2014/main" id="{7A25BDE2-7104-5134-BDC6-AF88E5169E3E}"/>
              </a:ext>
            </a:extLst>
          </p:cNvPr>
          <p:cNvSpPr/>
          <p:nvPr/>
        </p:nvSpPr>
        <p:spPr>
          <a:xfrm flipH="1">
            <a:off x="8438484" y="2989989"/>
            <a:ext cx="2315012" cy="878025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пятиугольник 14">
            <a:extLst>
              <a:ext uri="{FF2B5EF4-FFF2-40B4-BE49-F238E27FC236}">
                <a16:creationId xmlns:a16="http://schemas.microsoft.com/office/drawing/2014/main" id="{5295C634-9914-D52A-C5CA-7BA766F31392}"/>
              </a:ext>
            </a:extLst>
          </p:cNvPr>
          <p:cNvSpPr/>
          <p:nvPr/>
        </p:nvSpPr>
        <p:spPr>
          <a:xfrm flipH="1">
            <a:off x="8432851" y="1701779"/>
            <a:ext cx="2315013" cy="878024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A5EBA4-6E4D-EBD7-AF43-5B5524431B37}"/>
              </a:ext>
            </a:extLst>
          </p:cNvPr>
          <p:cNvSpPr txBox="1"/>
          <p:nvPr/>
        </p:nvSpPr>
        <p:spPr>
          <a:xfrm>
            <a:off x="1583597" y="1824067"/>
            <a:ext cx="21376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Образ жизни родителей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F460A-1664-5FF0-960E-77FE7C23E087}"/>
              </a:ext>
            </a:extLst>
          </p:cNvPr>
          <p:cNvSpPr txBox="1"/>
          <p:nvPr/>
        </p:nvSpPr>
        <p:spPr>
          <a:xfrm>
            <a:off x="1642523" y="3221680"/>
            <a:ext cx="20230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Наследственность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E136CD-418E-5C35-AF72-2C0FFA84CFA4}"/>
              </a:ext>
            </a:extLst>
          </p:cNvPr>
          <p:cNvSpPr txBox="1"/>
          <p:nvPr/>
        </p:nvSpPr>
        <p:spPr>
          <a:xfrm>
            <a:off x="1754549" y="4278190"/>
            <a:ext cx="1795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A91B">
                  <a:lumMod val="50000"/>
                </a:srgbClr>
              </a:buClr>
              <a:buSzPct val="10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Течение беременности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A91B">
                  <a:lumMod val="50000"/>
                </a:srgbClr>
              </a:buClr>
              <a:buSzPct val="10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родов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2C387E-FEA0-EAA9-27DB-9E17669C2C7C}"/>
              </a:ext>
            </a:extLst>
          </p:cNvPr>
          <p:cNvSpPr txBox="1"/>
          <p:nvPr/>
        </p:nvSpPr>
        <p:spPr>
          <a:xfrm>
            <a:off x="8366637" y="1725494"/>
            <a:ext cx="25859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Качество и объем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оказания медицинской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помощи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E879A6-EDEE-02E8-C73B-820BD9163A74}"/>
              </a:ext>
            </a:extLst>
          </p:cNvPr>
          <p:cNvSpPr txBox="1"/>
          <p:nvPr/>
        </p:nvSpPr>
        <p:spPr>
          <a:xfrm>
            <a:off x="8701157" y="4208511"/>
            <a:ext cx="20467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A91B">
                  <a:lumMod val="50000"/>
                </a:srgbClr>
              </a:buClr>
              <a:buSzPct val="10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Место проживания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A91B">
                  <a:lumMod val="50000"/>
                </a:srgbClr>
              </a:buClr>
              <a:buSzPct val="10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состояние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A91B">
                  <a:lumMod val="50000"/>
                </a:srgbClr>
              </a:buClr>
              <a:buSzPct val="10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внешней среды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F99611-AB18-F727-5B53-735F87220989}"/>
              </a:ext>
            </a:extLst>
          </p:cNvPr>
          <p:cNvSpPr txBox="1"/>
          <p:nvPr/>
        </p:nvSpPr>
        <p:spPr>
          <a:xfrm>
            <a:off x="8750166" y="3090668"/>
            <a:ext cx="1946083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87A91B">
                  <a:lumMod val="50000"/>
                </a:srgbClr>
              </a:buClr>
              <a:buSzPct val="10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Эффективность профилактической деятельности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3985A1-8C80-482F-BC3E-5863E88D0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343" y="1994852"/>
            <a:ext cx="4194412" cy="27922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165404-6DF9-4399-A6A0-A99458AB2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5088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43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753646-63A2-469F-89ED-AB3628481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8194" name="Rectangle 3">
            <a:extLst>
              <a:ext uri="{FF2B5EF4-FFF2-40B4-BE49-F238E27FC236}">
                <a16:creationId xmlns:a16="http://schemas.microsoft.com/office/drawing/2014/main" id="{40DE7D4D-9BA2-443D-A8A7-7EAAD542DF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6466" y="379476"/>
            <a:ext cx="10799064" cy="10332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altLang="ru-RU" sz="2400" b="1" dirty="0">
                <a:solidFill>
                  <a:srgbClr val="C00000"/>
                </a:solidFill>
                <a:cs typeface="Arial" panose="020B0604020202020204" pitchFamily="34" charset="0"/>
              </a:rPr>
              <a:t>СИСТЕМА ОХРАНЫ МАТЕРИНСТВА И ДЕТСТВА </a:t>
            </a:r>
          </a:p>
          <a:p>
            <a:pPr marL="0" indent="0" algn="ctr">
              <a:buNone/>
            </a:pPr>
            <a:r>
              <a:rPr lang="ru-RU" altLang="ru-RU" sz="2400" b="1" dirty="0">
                <a:solidFill>
                  <a:srgbClr val="C00000"/>
                </a:solidFill>
                <a:cs typeface="Arial" panose="020B0604020202020204" pitchFamily="34" charset="0"/>
              </a:rPr>
              <a:t>В НАСТОЯЩЕЕ ВРЕМЯ ПРЕДСТАВЛЕНА</a:t>
            </a:r>
          </a:p>
          <a:p>
            <a:pPr marL="0" indent="0">
              <a:buNone/>
            </a:pPr>
            <a:endParaRPr lang="ru-RU" altLang="ru-RU" sz="24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4548AE-5A55-41C8-AE52-ADF706C1D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883663" cy="6493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29AF43-4B96-43F5-871B-65D78636D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526" y="3515868"/>
            <a:ext cx="5266944" cy="2962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396671AB-314B-47F8-AF09-2C85E49DD5BB}"/>
              </a:ext>
            </a:extLst>
          </p:cNvPr>
          <p:cNvSpPr txBox="1">
            <a:spLocks noChangeArrowheads="1"/>
          </p:cNvSpPr>
          <p:nvPr/>
        </p:nvSpPr>
        <p:spPr>
          <a:xfrm>
            <a:off x="1298448" y="1572768"/>
            <a:ext cx="10799064" cy="296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cs typeface="Arial" panose="020B0604020202020204" pitchFamily="34" charset="0"/>
              </a:rPr>
              <a:t>Учреждениями, оказывающими акушерско-гинекологическую помощь</a:t>
            </a:r>
            <a:endParaRPr lang="ru-RU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cs typeface="Arial" panose="020B0604020202020204" pitchFamily="34" charset="0"/>
              </a:rPr>
              <a:t>Учреждениями, оказывающими лечебно- профилактическую помощь</a:t>
            </a:r>
            <a:endParaRPr lang="ru-RU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cs typeface="Arial" panose="020B0604020202020204" pitchFamily="34" charset="0"/>
              </a:rPr>
              <a:t>Комплексом социальных и правовых мер, направленных на поддержку материнства и детства</a:t>
            </a:r>
            <a:endParaRPr lang="ru-RU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C1EC2D-A91F-49A9-AA4D-AAB0BD1FF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516"/>
            <a:ext cx="12192000" cy="69955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041F92-379F-47FB-85D7-45BFD080F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534" y="429270"/>
            <a:ext cx="8193348" cy="38423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Цели и задачи формирования здорового образа жизни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240AF4-D8AF-1E40-86B0-A2FA0777887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2354" y="-137517"/>
            <a:ext cx="2093976" cy="5877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601559-FCA9-AC65-D639-D96D4861F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632" y="2496123"/>
            <a:ext cx="5992368" cy="4361877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0C49A61F-6265-6486-B945-F58F6930983D}"/>
              </a:ext>
            </a:extLst>
          </p:cNvPr>
          <p:cNvSpPr txBox="1">
            <a:spLocks/>
          </p:cNvSpPr>
          <p:nvPr/>
        </p:nvSpPr>
        <p:spPr>
          <a:xfrm>
            <a:off x="1471001" y="1023366"/>
            <a:ext cx="4317222" cy="4465962"/>
          </a:xfrm>
          <a:prstGeom prst="rect">
            <a:avLst/>
          </a:prstGeom>
        </p:spPr>
        <p:txBody>
          <a:bodyPr vert="horz" lIns="104306" tIns="52153" rIns="104306" bIns="52153" rtlCol="0">
            <a:noAutofit/>
          </a:bodyPr>
          <a:lstStyle>
            <a:lvl1pPr marL="0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3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528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43056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64584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86112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07640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6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solidFill>
                  <a:srgbClr val="C00000"/>
                </a:solidFill>
                <a:cs typeface="Arial" panose="020B0604020202020204" pitchFamily="34" charset="0"/>
              </a:rPr>
              <a:t>Формирование здорового образа жизни </a:t>
            </a:r>
            <a:r>
              <a:rPr lang="ru-RU" sz="2000" dirty="0">
                <a:solidFill>
                  <a:srgbClr val="003399"/>
                </a:solidFill>
                <a:cs typeface="Arial" panose="020B0604020202020204" pitchFamily="34" charset="0"/>
              </a:rPr>
              <a:t>- </a:t>
            </a:r>
            <a:r>
              <a:rPr lang="ru-RU" sz="2000" b="1" dirty="0">
                <a:solidFill>
                  <a:srgbClr val="002060"/>
                </a:solidFill>
                <a:cs typeface="Arial" panose="020B0604020202020204" pitchFamily="34" charset="0"/>
              </a:rPr>
              <a:t>это комплекс мер, направленный на профилактику болезней и укрепление здоровья человека</a:t>
            </a:r>
          </a:p>
          <a:p>
            <a:pPr algn="just"/>
            <a:endParaRPr lang="ru-RU" sz="2000" dirty="0">
              <a:solidFill>
                <a:srgbClr val="003399"/>
              </a:solidFill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solidFill>
                  <a:srgbClr val="C00000"/>
                </a:solidFill>
                <a:cs typeface="Arial" panose="020B0604020202020204" pitchFamily="34" charset="0"/>
              </a:rPr>
              <a:t>Основной целью здорового образа жизни </a:t>
            </a:r>
            <a:r>
              <a:rPr lang="ru-RU" sz="2000" b="1" dirty="0">
                <a:solidFill>
                  <a:srgbClr val="002060"/>
                </a:solidFill>
                <a:cs typeface="Arial" panose="020B0604020202020204" pitchFamily="34" charset="0"/>
              </a:rPr>
              <a:t>является улучшение качества здоровья, его сохранение, обеспечение профилактики всевозможных заболеваний</a:t>
            </a:r>
          </a:p>
          <a:p>
            <a:pPr algn="just"/>
            <a:endParaRPr lang="ru-RU" sz="16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572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D3DC05-8C34-438D-BAA1-C13D89AF7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03AE9BD-247C-4DCA-8DA7-CCC53CF8E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775" y="791442"/>
            <a:ext cx="8426450" cy="7227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rgbClr val="C00000"/>
                </a:solidFill>
                <a:latin typeface="+mn-lt"/>
              </a:rPr>
              <a:t>Главные составляющие здорового образа жизни</a:t>
            </a:r>
            <a:br>
              <a:rPr lang="ru-RU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</a:br>
            <a:br>
              <a:rPr lang="ru-RU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19D20E-315C-4B98-A1A0-96FE87CB78FC}"/>
              </a:ext>
            </a:extLst>
          </p:cNvPr>
          <p:cNvSpPr/>
          <p:nvPr/>
        </p:nvSpPr>
        <p:spPr>
          <a:xfrm>
            <a:off x="1471040" y="1151055"/>
            <a:ext cx="101509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умеренное и сбалансированное питание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достаточная двигательная активность               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закаливание организма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отказ от вредных привычек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режим труда и отдыха с учетом динамики индивидуальных биоритмов 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личная гигиена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умение управлять своими эмоциями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безопасное поведение в быту, на работе, на улице, в школе, обеспечивающее, предупреждение травматизма, отравления, аварийных ситуаций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9B0CF8-2AED-4C36-BF50-6D79D328E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563" y="4013377"/>
            <a:ext cx="4232874" cy="2805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35533-A943-4AFB-8735-EE6E85DB6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091109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5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32BF75-A404-4F85-A9D6-1C2F406C9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1581" y="135830"/>
            <a:ext cx="8426450" cy="107921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Потребности детей дошкольного возраста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10852" y="1181594"/>
            <a:ext cx="10189380" cy="4494812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полноценном удовлетворении потребностей организма ребенка (сон, питание, движение, общение и т.п.)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рациональном уходе, в том числе обеспечении чистоты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вовлечении ребенка в трудовые процессы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формировании общепринятых гигиенических навыков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эмоциональном благополучии и общении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учете индивидуальных особенностей ребенка</a:t>
            </a:r>
          </a:p>
          <a:p>
            <a:pPr>
              <a:spcBef>
                <a:spcPts val="2000"/>
              </a:spcBef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F76228-9D17-444E-AECC-4212C4F5B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3130"/>
            <a:ext cx="1950889" cy="5486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36B485-7F57-44C1-8908-65737FE31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408" y="3643884"/>
            <a:ext cx="4200144" cy="3150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3834</TotalTime>
  <Words>1094</Words>
  <Application>Microsoft Office PowerPoint</Application>
  <PresentationFormat>Широкоэкранный</PresentationFormat>
  <Paragraphs>166</Paragraphs>
  <Slides>23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Tahoma</vt:lpstr>
      <vt:lpstr>Times New Roman</vt:lpstr>
      <vt:lpstr>Times New Roman</vt:lpstr>
      <vt:lpstr>Wingdings</vt:lpstr>
      <vt:lpstr>Office Theme</vt:lpstr>
      <vt:lpstr>Егорова Лилия Геннадьевна врач по медицинской профилактике ГБУЗ «Кузбасский центр общественного здоровья и медицинской профилактики»</vt:lpstr>
      <vt:lpstr>ЗДОРОВЬЕ ДЕТЕЙ В СОВРЕМЕННЫХ УСЛОВИЯХ</vt:lpstr>
      <vt:lpstr>Презентация PowerPoint</vt:lpstr>
      <vt:lpstr>    Очень важно сохранение и укрепление здоровья подрастающего поколения  </vt:lpstr>
      <vt:lpstr>ЗДОРОВЬЕ ДЕТСКОГО НАСЕЛЕНИЯ ОПРЕДЕЛЯЕТСЯ  РЯДОМ ФАКТОРОВ</vt:lpstr>
      <vt:lpstr>Презентация PowerPoint</vt:lpstr>
      <vt:lpstr>Цели и задачи формирования здорового образа жизни</vt:lpstr>
      <vt:lpstr>Главные составляющие здорового образа жизни  </vt:lpstr>
      <vt:lpstr>Потребности детей дошкольного возраста</vt:lpstr>
      <vt:lpstr>7 привычек ЗОЖ, которые важно развить у ребенка </vt:lpstr>
      <vt:lpstr>Восприятие ребенком здорового образа жизни должно строиться по следующим принципам </vt:lpstr>
      <vt:lpstr>ЗДОРОВЬЕ ДЕТЕЙ В СОВРЕМЕННЫХ УСЛОВИЯХ</vt:lpstr>
      <vt:lpstr>Презентация PowerPoint</vt:lpstr>
      <vt:lpstr>Презентация PowerPoint</vt:lpstr>
      <vt:lpstr>Режим дня детей и подростков  </vt:lpstr>
      <vt:lpstr>Проблемы подросткового возраста </vt:lpstr>
      <vt:lpstr>Профилактика зависимостей</vt:lpstr>
      <vt:lpstr>Презентация PowerPoint</vt:lpstr>
      <vt:lpstr>Презентация PowerPoint</vt:lpstr>
      <vt:lpstr>ГРУППЫ   ЗДОРОВЬЯ</vt:lpstr>
      <vt:lpstr> Формирование, сохранение и укрепление здоровья детей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Неделя профилактики неинфекционных заболеваний</dc:title>
  <dc:creator>KIN</dc:creator>
  <cp:lastModifiedBy>Ольга</cp:lastModifiedBy>
  <cp:revision>634</cp:revision>
  <dcterms:created xsi:type="dcterms:W3CDTF">2023-01-11T08:45:08Z</dcterms:created>
  <dcterms:modified xsi:type="dcterms:W3CDTF">2024-08-20T06:36:52Z</dcterms:modified>
</cp:coreProperties>
</file>