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333" r:id="rId2"/>
    <p:sldId id="258" r:id="rId3"/>
    <p:sldId id="334" r:id="rId4"/>
    <p:sldId id="336" r:id="rId5"/>
    <p:sldId id="338" r:id="rId6"/>
    <p:sldId id="299" r:id="rId7"/>
    <p:sldId id="292" r:id="rId8"/>
    <p:sldId id="257" r:id="rId9"/>
    <p:sldId id="347" r:id="rId10"/>
    <p:sldId id="305" r:id="rId11"/>
    <p:sldId id="326" r:id="rId12"/>
    <p:sldId id="306" r:id="rId13"/>
    <p:sldId id="302" r:id="rId14"/>
    <p:sldId id="339" r:id="rId15"/>
    <p:sldId id="340" r:id="rId16"/>
    <p:sldId id="303" r:id="rId17"/>
    <p:sldId id="342" r:id="rId18"/>
    <p:sldId id="304" r:id="rId19"/>
    <p:sldId id="307" r:id="rId20"/>
    <p:sldId id="308" r:id="rId21"/>
    <p:sldId id="309" r:id="rId22"/>
    <p:sldId id="310" r:id="rId23"/>
    <p:sldId id="312" r:id="rId24"/>
    <p:sldId id="316" r:id="rId25"/>
    <p:sldId id="317" r:id="rId26"/>
    <p:sldId id="344" r:id="rId27"/>
    <p:sldId id="345" r:id="rId28"/>
    <p:sldId id="322" r:id="rId29"/>
    <p:sldId id="323" r:id="rId30"/>
    <p:sldId id="324" r:id="rId31"/>
    <p:sldId id="325" r:id="rId32"/>
    <p:sldId id="346" r:id="rId33"/>
    <p:sldId id="269" r:id="rId34"/>
    <p:sldId id="261" r:id="rId35"/>
    <p:sldId id="273" r:id="rId36"/>
    <p:sldId id="262" r:id="rId37"/>
    <p:sldId id="275" r:id="rId38"/>
    <p:sldId id="327" r:id="rId39"/>
    <p:sldId id="332" r:id="rId40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B9B9B9"/>
    <a:srgbClr val="008000"/>
    <a:srgbClr val="56ED33"/>
    <a:srgbClr val="FDCF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192" autoAdjust="0"/>
  </p:normalViewPr>
  <p:slideViewPr>
    <p:cSldViewPr>
      <p:cViewPr varScale="1">
        <p:scale>
          <a:sx n="72" d="100"/>
          <a:sy n="72" d="100"/>
        </p:scale>
        <p:origin x="654" y="10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FC86E-9EB2-4F71-A3CC-898355F76B2D}" type="datetimeFigureOut">
              <a:rPr lang="ru-RU" smtClean="0"/>
              <a:t>25.01.2024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6B34E-A0B8-49C2-BE60-0381ED15E0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4156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>
            <a:extLst>
              <a:ext uri="{FF2B5EF4-FFF2-40B4-BE49-F238E27FC236}">
                <a16:creationId xmlns:a16="http://schemas.microsoft.com/office/drawing/2014/main" id="{E0450B8C-5AAA-4743-AF22-F85E67B36B8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>
            <a:extLst>
              <a:ext uri="{FF2B5EF4-FFF2-40B4-BE49-F238E27FC236}">
                <a16:creationId xmlns:a16="http://schemas.microsoft.com/office/drawing/2014/main" id="{96AF5C84-3B1C-4641-8F90-3D41AF97227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  <p:sp>
        <p:nvSpPr>
          <p:cNvPr id="4100" name="Номер слайда 3">
            <a:extLst>
              <a:ext uri="{FF2B5EF4-FFF2-40B4-BE49-F238E27FC236}">
                <a16:creationId xmlns:a16="http://schemas.microsoft.com/office/drawing/2014/main" id="{A4671822-DAA7-45A4-8FA4-664C810191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1413" indent="-2270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97025" indent="-2270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5813" indent="-227013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3013" indent="-227013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0213" indent="-227013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7413" indent="-227013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4613" indent="-227013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B2D6F28-0373-4D45-833C-70FA7FF4F05A}" type="slidenum">
              <a:rPr lang="ru-RU" altLang="ru-RU" sz="1200">
                <a:solidFill>
                  <a:prstClr val="black"/>
                </a:solidFill>
              </a:rPr>
              <a:pPr/>
              <a:t>1</a:t>
            </a:fld>
            <a:endParaRPr lang="ru-RU" altLang="ru-RU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963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0CCDED-DF41-4A58-ACD8-908DADA08C41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896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6B34E-A0B8-49C2-BE60-0381ED15E01A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598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6B34E-A0B8-49C2-BE60-0381ED15E01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101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6B34E-A0B8-49C2-BE60-0381ED15E01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2574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6B34E-A0B8-49C2-BE60-0381ED15E01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4731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6B34E-A0B8-49C2-BE60-0381ED15E01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702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6B34E-A0B8-49C2-BE60-0381ED15E01A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634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6B34E-A0B8-49C2-BE60-0381ED15E01A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076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6B34E-A0B8-49C2-BE60-0381ED15E01A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19778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786B34E-A0B8-49C2-BE60-0381ED15E01A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476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FDA1C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ED3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FDA1C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600" b="1" i="0">
                <a:solidFill>
                  <a:srgbClr val="FDA1C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664B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4226199"/>
            <a:ext cx="13716000" cy="1038746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415498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050" indent="0" algn="ctr">
              <a:buNone/>
              <a:defRPr sz="1800"/>
            </a:lvl4pPr>
            <a:lvl5pPr marL="2057400" indent="0" algn="ctr">
              <a:buNone/>
              <a:defRPr sz="1800"/>
            </a:lvl5pPr>
            <a:lvl6pPr marL="2571750" indent="0" algn="ctr">
              <a:buNone/>
              <a:defRPr sz="1800"/>
            </a:lvl6pPr>
            <a:lvl7pPr marL="3086100" indent="0" algn="ctr">
              <a:buNone/>
              <a:defRPr sz="1800"/>
            </a:lvl7pPr>
            <a:lvl8pPr marL="3600450" indent="0" algn="ctr">
              <a:buNone/>
              <a:defRPr sz="1800"/>
            </a:lvl8pPr>
            <a:lvl9pPr marL="41148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14400" y="9566910"/>
            <a:ext cx="420624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74289-251E-4671-AFDA-B67657367AF6}" type="datetimeFigureOut">
              <a:rPr lang="ru-RU"/>
              <a:pPr>
                <a:defRPr/>
              </a:pPr>
              <a:t>25.01.2024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217920" y="9566910"/>
            <a:ext cx="5852160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3167361" y="9566910"/>
            <a:ext cx="4206240" cy="276999"/>
          </a:xfrm>
        </p:spPr>
        <p:txBody>
          <a:bodyPr/>
          <a:lstStyle>
            <a:lvl1pPr>
              <a:defRPr/>
            </a:lvl1pPr>
          </a:lstStyle>
          <a:p>
            <a:fld id="{4C5B81C9-39CD-4480-AAA7-A2DD887B0C9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6581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33473" y="730245"/>
            <a:ext cx="16021053" cy="2616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00" b="1" i="0">
                <a:solidFill>
                  <a:srgbClr val="FDA1C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93187" y="3038792"/>
            <a:ext cx="8260715" cy="5626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tatic.ohga.it/wp-content/uploads/sites/24/2018/09/istock-4946391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2"/>
          <a:stretch/>
        </p:blipFill>
        <p:spPr bwMode="auto">
          <a:xfrm flipH="1">
            <a:off x="6503387" y="0"/>
            <a:ext cx="11784614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786084" y="0"/>
            <a:ext cx="18287999" cy="10287000"/>
          </a:xfrm>
          <a:prstGeom prst="rect">
            <a:avLst/>
          </a:prstGeom>
          <a:gradFill>
            <a:gsLst>
              <a:gs pos="68000">
                <a:srgbClr val="FFFFFF">
                  <a:alpha val="85000"/>
                </a:srgbClr>
              </a:gs>
              <a:gs pos="42000">
                <a:schemeClr val="bg1"/>
              </a:gs>
              <a:gs pos="100000">
                <a:schemeClr val="bg1">
                  <a:alpha val="2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defRPr/>
            </a:pPr>
            <a:endParaRPr lang="ru-RU" sz="2800" b="1" dirty="0">
              <a:solidFill>
                <a:srgbClr val="FF0000"/>
              </a:solidFill>
            </a:endParaRPr>
          </a:p>
          <a:p>
            <a:pPr lvl="0" algn="ctr">
              <a:lnSpc>
                <a:spcPct val="107000"/>
              </a:lnSpc>
              <a:defRPr/>
            </a:pPr>
            <a:r>
              <a:rPr lang="ru-RU" sz="2800" b="1" dirty="0">
                <a:solidFill>
                  <a:srgbClr val="FF0000"/>
                </a:solidFill>
              </a:rPr>
              <a:t>Неделя</a:t>
            </a:r>
            <a:r>
              <a:rPr lang="ru-RU" sz="2800" b="1" dirty="0"/>
              <a:t> </a:t>
            </a:r>
            <a:r>
              <a:rPr lang="ru-RU" sz="2800" b="1" dirty="0">
                <a:solidFill>
                  <a:srgbClr val="FF0000"/>
                </a:solidFill>
              </a:rPr>
              <a:t>профилактики онкологических заболеваний</a:t>
            </a:r>
          </a:p>
          <a:p>
            <a:pPr lvl="0" algn="ctr">
              <a:lnSpc>
                <a:spcPct val="107000"/>
              </a:lnSpc>
              <a:defRPr/>
            </a:pPr>
            <a:r>
              <a:rPr lang="ru-RU" sz="2800" b="1" dirty="0">
                <a:solidFill>
                  <a:srgbClr val="FF0000"/>
                </a:solidFill>
              </a:rPr>
              <a:t> (в честь Международного дня борьбы против рака 4 февраля)</a:t>
            </a:r>
          </a:p>
          <a:p>
            <a:pPr lvl="0" algn="ctr">
              <a:lnSpc>
                <a:spcPct val="107000"/>
              </a:lnSpc>
              <a:defRPr/>
            </a:pPr>
            <a:r>
              <a:rPr lang="ru-RU" sz="2800" b="1" spc="5" dirty="0">
                <a:solidFill>
                  <a:srgbClr val="0033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dirty="0">
                <a:solidFill>
                  <a:srgbClr val="003399"/>
                </a:solidFill>
              </a:rPr>
              <a:t>29 января – 4 февраля</a:t>
            </a:r>
            <a:r>
              <a:rPr lang="ru-RU" sz="2800" b="1" spc="5" dirty="0">
                <a:solidFill>
                  <a:srgbClr val="0033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2024)</a:t>
            </a:r>
          </a:p>
        </p:txBody>
      </p:sp>
      <p:sp>
        <p:nvSpPr>
          <p:cNvPr id="3075" name="TextBox 4">
            <a:extLst>
              <a:ext uri="{FF2B5EF4-FFF2-40B4-BE49-F238E27FC236}">
                <a16:creationId xmlns:a16="http://schemas.microsoft.com/office/drawing/2014/main" id="{4C34B96C-4214-4ADF-8489-829190C88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7409" y="3514514"/>
            <a:ext cx="5229012" cy="119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7143">
              <a:solidFill>
                <a:srgbClr val="3B4555"/>
              </a:solidFill>
              <a:latin typeface="Futura PT Medium" pitchFamily="34" charset="-52"/>
            </a:endParaRPr>
          </a:p>
        </p:txBody>
      </p:sp>
      <p:sp>
        <p:nvSpPr>
          <p:cNvPr id="3076" name="Прямоугольник 1">
            <a:extLst>
              <a:ext uri="{FF2B5EF4-FFF2-40B4-BE49-F238E27FC236}">
                <a16:creationId xmlns:a16="http://schemas.microsoft.com/office/drawing/2014/main" id="{1AC37E19-050E-4CFD-8769-606A7BB14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7409" y="3601444"/>
            <a:ext cx="5100507" cy="119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395288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3952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z="7143">
              <a:solidFill>
                <a:srgbClr val="3B4555"/>
              </a:solidFill>
              <a:latin typeface="Futura PT Medium" pitchFamily="34" charset="-52"/>
            </a:endParaRP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22143" y="3186956"/>
            <a:ext cx="1627154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02235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5400" b="1" dirty="0">
                <a:solidFill>
                  <a:srgbClr val="003399"/>
                </a:solidFill>
                <a:latin typeface="+mn-lt"/>
              </a:rPr>
              <a:t>КАК НЕ ПРОПУСТИТЬ ОНКОЛОГИЮ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7AC460CB-0C5F-488D-BED7-AFC5FD1244AF}"/>
              </a:ext>
            </a:extLst>
          </p:cNvPr>
          <p:cNvCxnSpPr>
            <a:cxnSpLocks/>
          </p:cNvCxnSpPr>
          <p:nvPr/>
        </p:nvCxnSpPr>
        <p:spPr>
          <a:xfrm>
            <a:off x="559684" y="6273585"/>
            <a:ext cx="12034814" cy="0"/>
          </a:xfrm>
          <a:prstGeom prst="line">
            <a:avLst/>
          </a:prstGeom>
          <a:ln w="57150">
            <a:solidFill>
              <a:srgbClr val="76C5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Google Shape;137;p17"/>
          <p:cNvSpPr/>
          <p:nvPr/>
        </p:nvSpPr>
        <p:spPr>
          <a:xfrm>
            <a:off x="3917935" y="7860471"/>
            <a:ext cx="11228756" cy="166199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r>
              <a:rPr lang="ru-RU" sz="3000" b="1" dirty="0" err="1">
                <a:solidFill>
                  <a:srgbClr val="003399"/>
                </a:solidFill>
                <a:cs typeface="Times New Roman" panose="02020603050405020304" pitchFamily="18" charset="0"/>
              </a:rPr>
              <a:t>Шаповалова</a:t>
            </a:r>
            <a:r>
              <a:rPr lang="ru-RU" sz="3000" b="1" dirty="0">
                <a:solidFill>
                  <a:srgbClr val="003399"/>
                </a:solidFill>
                <a:cs typeface="Times New Roman" panose="02020603050405020304" pitchFamily="18" charset="0"/>
              </a:rPr>
              <a:t> Наталья Алексеевна</a:t>
            </a:r>
          </a:p>
          <a:p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Заведующая отделом разработки, реализации и мониторинга корпоративных программ, врач- диетолог</a:t>
            </a:r>
          </a:p>
          <a:p>
            <a:r>
              <a:rPr lang="ru-RU" sz="2400" dirty="0">
                <a:ea typeface="Calibri" panose="020F0502020204030204" pitchFamily="34" charset="0"/>
                <a:cs typeface="Times New Roman" panose="02020603050405020304" pitchFamily="18" charset="0"/>
              </a:rPr>
              <a:t>ГБУЗ «Кузбасский центр общественного здоровья и медицинской профилактики»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579ABCC-FC49-9821-644A-1794561E74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583177"/>
            <a:ext cx="4404072" cy="12331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B95E61A-2251-4F52-9488-83838DF4C9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0125" y="-220809"/>
            <a:ext cx="4412256" cy="37408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7" r="9915" b="32525"/>
          <a:stretch/>
        </p:blipFill>
        <p:spPr>
          <a:xfrm>
            <a:off x="639493" y="6351005"/>
            <a:ext cx="2899509" cy="3739136"/>
          </a:xfrm>
          <a:prstGeom prst="rect">
            <a:avLst/>
          </a:prstGeom>
          <a:effectLst>
            <a:softEdge rad="165100"/>
          </a:effectLst>
        </p:spPr>
      </p:pic>
    </p:spTree>
    <p:extLst>
      <p:ext uri="{BB962C8B-B14F-4D97-AF65-F5344CB8AC3E}">
        <p14:creationId xmlns:p14="http://schemas.microsoft.com/office/powerpoint/2010/main" val="42692523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A37B4-5E73-2EA7-08DB-A26FC532C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0" y="545062"/>
            <a:ext cx="14339316" cy="1865376"/>
          </a:xfrm>
        </p:spPr>
        <p:txBody>
          <a:bodyPr>
            <a:normAutofit/>
          </a:bodyPr>
          <a:lstStyle/>
          <a:p>
            <a:pPr algn="ctr"/>
            <a:r>
              <a:rPr kumimoji="0" lang="ru-RU" sz="4000" b="1" i="0" u="none" strike="noStrike" kern="0" cap="none" spc="285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</a:rPr>
              <a:t>ПРИЧИНЫ</a:t>
            </a:r>
            <a:r>
              <a:rPr kumimoji="0" lang="ru-RU" sz="4000" b="1" i="0" u="none" strike="noStrike" kern="0" cap="none" spc="9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4000" b="1" i="0" u="none" strike="noStrike" kern="0" cap="none" spc="265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</a:rPr>
              <a:t>ПОЗДНЕЙ </a:t>
            </a:r>
            <a:r>
              <a:rPr kumimoji="0" lang="ru-RU" sz="4000" b="1" i="0" u="none" strike="noStrike" kern="0" cap="none" spc="-705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4000" b="1" i="0" u="none" strike="noStrike" kern="0" cap="none" spc="305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</a:rPr>
              <a:t>ДИАГНОСТИКИ</a:t>
            </a:r>
            <a:br>
              <a:rPr kumimoji="0" lang="ru-RU" sz="4000" b="1" i="0" u="none" strike="noStrike" kern="0" cap="none" spc="305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</a:rPr>
            </a:br>
            <a:r>
              <a:rPr kumimoji="0" lang="ru-RU" sz="4000" b="1" i="0" u="none" strike="noStrike" kern="0" cap="none" spc="19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</a:rPr>
              <a:t>РАКОВЫХ</a:t>
            </a:r>
            <a:r>
              <a:rPr kumimoji="0" lang="ru-RU" sz="4000" b="1" i="0" u="none" strike="noStrike" kern="0" cap="none" spc="2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ru-RU" sz="4000" b="1" i="0" u="none" strike="noStrike" kern="0" cap="none" spc="229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</a:rPr>
              <a:t>ЗАБОЛЕВАНИЙ</a:t>
            </a:r>
            <a:endParaRPr lang="ru-RU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28216"/>
            <a:ext cx="192024" cy="980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95FF6A-6E5E-8918-2C22-9E9072219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3172" y="2108453"/>
            <a:ext cx="17143828" cy="5397247"/>
          </a:xfr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Основным условием эффективности лечения любого заболевания является ранняя диагностика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Поздняя диагностика онкологических заболеваний в </a:t>
            </a:r>
            <a:r>
              <a:rPr kumimoji="0" lang="ru-RU" sz="3200" b="1" i="0" u="none" strike="noStrike" kern="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rPr>
              <a:t>60–70% </a:t>
            </a:r>
            <a:r>
              <a:rPr kumimoji="0" lang="ru-RU" sz="3200" b="1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случаев происходит по вине самого пациента:</a:t>
            </a:r>
          </a:p>
          <a:p>
            <a:pPr marL="2960688" marR="0" lvl="0" indent="-29606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1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Халатное отношение к своему здоровью</a:t>
            </a:r>
          </a:p>
          <a:p>
            <a:pPr marL="2960688" marR="0" lvl="0" indent="-29606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1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Недооценка имеющихся симптомов заболевания </a:t>
            </a:r>
          </a:p>
          <a:p>
            <a:pPr marL="2960688" marR="0" lvl="0" indent="-29606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1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Страх перед возможным диагнозом</a:t>
            </a:r>
          </a:p>
          <a:p>
            <a:pPr marL="2960688" marR="0" lvl="0" indent="-29606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1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Самолечение</a:t>
            </a:r>
            <a:endParaRPr lang="ru-RU" sz="3200" spc="300" dirty="0">
              <a:solidFill>
                <a:srgbClr val="002060"/>
              </a:solidFill>
              <a:latin typeface="Calibri"/>
            </a:endParaRPr>
          </a:p>
          <a:p>
            <a:pPr marL="2960688" marR="0" lvl="0" indent="-2960688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1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rPr>
              <a:t>Обращение к нетрадиционным методам: сомнительные БАДЫ, экстрасенсорика, знахарство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Arial"/>
            </a:endParaRPr>
          </a:p>
          <a:p>
            <a:endParaRPr lang="ru-RU" sz="30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B8307A-C3EE-71AA-A2F6-27F30559D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23097"/>
            <a:ext cx="4225887" cy="156339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1000" y="7048500"/>
            <a:ext cx="17754600" cy="29983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pc="300" dirty="0">
                <a:solidFill>
                  <a:srgbClr val="002060"/>
                </a:solidFill>
              </a:rPr>
              <a:t>     </a:t>
            </a:r>
          </a:p>
          <a:p>
            <a:endParaRPr lang="ru-RU" spc="300" dirty="0">
              <a:solidFill>
                <a:srgbClr val="002060"/>
              </a:solidFill>
            </a:endParaRPr>
          </a:p>
          <a:p>
            <a:r>
              <a:rPr lang="ru-RU" sz="2400" b="1" spc="300" dirty="0">
                <a:solidFill>
                  <a:srgbClr val="002060"/>
                </a:solidFill>
              </a:rPr>
              <a:t>           Своевременное выявление </a:t>
            </a:r>
            <a:r>
              <a:rPr lang="ru-RU" sz="2400" b="1" spc="300" dirty="0">
                <a:solidFill>
                  <a:srgbClr val="C00000"/>
                </a:solidFill>
              </a:rPr>
              <a:t>«</a:t>
            </a:r>
            <a:r>
              <a:rPr lang="ru-RU" sz="2400" b="1" spc="300" dirty="0" err="1">
                <a:solidFill>
                  <a:srgbClr val="C00000"/>
                </a:solidFill>
              </a:rPr>
              <a:t>предрака</a:t>
            </a:r>
            <a:r>
              <a:rPr lang="ru-RU" sz="2400" b="1" spc="300" dirty="0">
                <a:solidFill>
                  <a:srgbClr val="C00000"/>
                </a:solidFill>
              </a:rPr>
              <a:t>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spc="300" dirty="0">
                <a:solidFill>
                  <a:schemeClr val="accent1">
                    <a:lumMod val="50000"/>
                  </a:schemeClr>
                </a:solidFill>
              </a:rPr>
              <a:t>Эрозия шейки матки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spc="300" dirty="0">
                <a:solidFill>
                  <a:srgbClr val="002060"/>
                </a:solidFill>
              </a:rPr>
              <a:t>Полипы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spc="300" dirty="0">
                <a:solidFill>
                  <a:srgbClr val="002060"/>
                </a:solidFill>
              </a:rPr>
              <a:t>Структурные родимые пятна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spc="300" dirty="0">
                <a:solidFill>
                  <a:srgbClr val="002060"/>
                </a:solidFill>
              </a:rPr>
              <a:t>Длительно незаживающие язвы</a:t>
            </a:r>
          </a:p>
          <a:p>
            <a:pPr algn="ctr"/>
            <a:r>
              <a:rPr lang="ru-RU" sz="2800" b="1" spc="300" dirty="0" err="1">
                <a:solidFill>
                  <a:srgbClr val="C00000"/>
                </a:solidFill>
              </a:rPr>
              <a:t>Профосмотры</a:t>
            </a:r>
            <a:r>
              <a:rPr lang="ru-RU" sz="2800" b="1" spc="300" dirty="0">
                <a:solidFill>
                  <a:srgbClr val="C00000"/>
                </a:solidFill>
              </a:rPr>
              <a:t> и диспансеризация направлены  на своевременное выявление различных  заболеваний</a:t>
            </a:r>
          </a:p>
          <a:p>
            <a:endParaRPr lang="ru-RU" sz="2400" b="1" spc="300" dirty="0">
              <a:solidFill>
                <a:srgbClr val="00206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8305800" y="7350485"/>
            <a:ext cx="9677400" cy="12550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spc="300" dirty="0">
                <a:solidFill>
                  <a:schemeClr val="bg1"/>
                </a:solidFill>
              </a:rPr>
              <a:t>Главная роль в осмотрах - </a:t>
            </a:r>
            <a:r>
              <a:rPr lang="ru-RU" sz="2800" b="1" spc="300" dirty="0" err="1">
                <a:solidFill>
                  <a:schemeClr val="bg1"/>
                </a:solidFill>
              </a:rPr>
              <a:t>онконастороженность</a:t>
            </a:r>
            <a:endParaRPr lang="ru-RU" sz="2800" b="1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17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7A6C04-7F8F-2BF2-EAB1-AC1276628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508" y="627587"/>
            <a:ext cx="15558516" cy="1591056"/>
          </a:xfrm>
        </p:spPr>
        <p:txBody>
          <a:bodyPr>
            <a:normAutofit/>
          </a:bodyPr>
          <a:lstStyle/>
          <a:p>
            <a:pPr algn="ctr"/>
            <a:r>
              <a:rPr kumimoji="0" lang="ru-RU" sz="4000" i="0" u="none" strike="noStrike" kern="0" cap="none" spc="30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</a:rPr>
              <a:t>ГРУППЫ ОНКОЛОГИЧЕСКОГО РИСКА</a:t>
            </a:r>
            <a:endParaRPr lang="ru-RU" sz="4000" spc="3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28216"/>
            <a:ext cx="192024" cy="980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F9606F-3D00-1109-56E2-693D5578CD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1786" y="2190977"/>
            <a:ext cx="17265214" cy="653902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3200" b="1" spc="300" dirty="0">
                <a:solidFill>
                  <a:srgbClr val="002060"/>
                </a:solidFill>
                <a:latin typeface="+mn-lt"/>
              </a:rPr>
              <a:t>Люди любого возраста с наследственной</a:t>
            </a:r>
            <a:r>
              <a:rPr lang="ru-RU" sz="3200" spc="3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3200" b="1" spc="300" dirty="0">
                <a:solidFill>
                  <a:srgbClr val="002060"/>
                </a:solidFill>
                <a:latin typeface="+mn-lt"/>
              </a:rPr>
              <a:t>предрасположенностью</a:t>
            </a:r>
            <a:r>
              <a:rPr lang="ru-RU" sz="3200" spc="300" dirty="0">
                <a:solidFill>
                  <a:srgbClr val="002060"/>
                </a:solidFill>
                <a:latin typeface="+mn-lt"/>
                <a:cs typeface="Microsoft Sans Serif"/>
              </a:rPr>
              <a:t>, и</a:t>
            </a:r>
            <a:r>
              <a:rPr lang="ru-RU" sz="3200" b="1" spc="300" dirty="0">
                <a:solidFill>
                  <a:srgbClr val="002060"/>
                </a:solidFill>
                <a:latin typeface="+mn-lt"/>
              </a:rPr>
              <a:t> лица старше </a:t>
            </a:r>
            <a:r>
              <a:rPr lang="ru-RU" sz="3200" spc="300" dirty="0">
                <a:solidFill>
                  <a:srgbClr val="002060"/>
                </a:solidFill>
                <a:latin typeface="+mn-lt"/>
                <a:cs typeface="Microsoft Sans Serif"/>
              </a:rPr>
              <a:t>45 </a:t>
            </a:r>
            <a:r>
              <a:rPr lang="ru-RU" sz="3200" b="1" spc="300" dirty="0">
                <a:solidFill>
                  <a:srgbClr val="002060"/>
                </a:solidFill>
                <a:latin typeface="+mn-lt"/>
              </a:rPr>
              <a:t>лет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r>
              <a:rPr lang="ru-RU" sz="3200" b="1" spc="300" dirty="0">
                <a:solidFill>
                  <a:srgbClr val="002060"/>
                </a:solidFill>
                <a:latin typeface="+mn-lt"/>
              </a:rPr>
              <a:t>Относительно здоровые люди, подвергающиеся воздействию канцерогенных факторов: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3200" b="1" spc="300" dirty="0">
                <a:solidFill>
                  <a:srgbClr val="002060"/>
                </a:solidFill>
                <a:latin typeface="+mn-lt"/>
              </a:rPr>
              <a:t>перенесшие </a:t>
            </a:r>
            <a:r>
              <a:rPr kumimoji="0" lang="ru-RU" sz="3200" b="1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облучение </a:t>
            </a:r>
            <a:r>
              <a:rPr kumimoji="0" lang="ru-RU" sz="3200" b="1" i="1" u="none" strike="noStrike" kern="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(</a:t>
            </a:r>
            <a:r>
              <a:rPr lang="ru-RU" sz="3200" b="1" i="1" spc="300" dirty="0">
                <a:solidFill>
                  <a:srgbClr val="C00000"/>
                </a:solidFill>
                <a:latin typeface="+mn-lt"/>
              </a:rPr>
              <a:t>радиационное, ионизирующее)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3200" b="1" spc="300" dirty="0">
                <a:solidFill>
                  <a:srgbClr val="002060"/>
                </a:solidFill>
                <a:latin typeface="+mn-lt"/>
              </a:rPr>
              <a:t>контактирующие с бытовыми и профессиональными канцерогенами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3200" spc="300" dirty="0">
                <a:solidFill>
                  <a:srgbClr val="002060"/>
                </a:solidFill>
                <a:latin typeface="+mn-lt"/>
              </a:rPr>
              <a:t>к</a:t>
            </a:r>
            <a:r>
              <a:rPr lang="ru-RU" sz="3200" b="1" spc="300" dirty="0">
                <a:solidFill>
                  <a:srgbClr val="002060"/>
                </a:solidFill>
                <a:latin typeface="+mn-lt"/>
              </a:rPr>
              <a:t>урильщики </a:t>
            </a:r>
            <a:r>
              <a:rPr lang="ru-RU" sz="3200" b="1" i="1" spc="300" dirty="0">
                <a:solidFill>
                  <a:srgbClr val="C00000"/>
                </a:solidFill>
                <a:latin typeface="+mn-lt"/>
              </a:rPr>
              <a:t>(активные и пассивные) </a:t>
            </a: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sz="3200" b="1" spc="300" dirty="0">
                <a:solidFill>
                  <a:srgbClr val="002060"/>
                </a:solidFill>
                <a:latin typeface="+mn-lt"/>
              </a:rPr>
              <a:t>носители онкогенных вирусов</a:t>
            </a:r>
            <a:endParaRPr lang="ru-RU" sz="3200" kern="1200" spc="300" dirty="0">
              <a:solidFill>
                <a:srgbClr val="002060"/>
              </a:solidFill>
              <a:latin typeface="+mn-lt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3"/>
            </a:pPr>
            <a:r>
              <a:rPr kumimoji="0" lang="ru-RU" sz="32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Лица</a:t>
            </a:r>
            <a:r>
              <a:rPr kumimoji="0" lang="ru-RU" sz="32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Microsoft Sans Serif"/>
              </a:rPr>
              <a:t>, </a:t>
            </a:r>
            <a:r>
              <a:rPr kumimoji="0" lang="ru-RU" sz="32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с хроническими заболеваниями</a:t>
            </a:r>
            <a:r>
              <a:rPr kumimoji="0" lang="ru-RU" sz="32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Microsoft Sans Serif"/>
              </a:rPr>
              <a:t>, </a:t>
            </a:r>
            <a:r>
              <a:rPr kumimoji="0" lang="ru-RU" sz="32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повышающими риск развития рака</a:t>
            </a:r>
            <a:r>
              <a:rPr kumimoji="0" lang="ru-RU" sz="32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Microsoft Sans Serif"/>
              </a:rPr>
              <a:t>: </a:t>
            </a:r>
            <a:r>
              <a:rPr kumimoji="0" lang="ru-RU" sz="3200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cs typeface="Microsoft Sans Serif"/>
              </a:rPr>
              <a:t>(</a:t>
            </a:r>
            <a:r>
              <a:rPr kumimoji="0" lang="ru-RU" sz="3200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ожирение</a:t>
            </a:r>
            <a:r>
              <a:rPr kumimoji="0" lang="ru-RU" sz="3200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cs typeface="Microsoft Sans Serif"/>
              </a:rPr>
              <a:t>, </a:t>
            </a:r>
            <a:r>
              <a:rPr kumimoji="0" lang="ru-RU" sz="3200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гипертоническая болезнь</a:t>
            </a:r>
            <a:r>
              <a:rPr kumimoji="0" lang="ru-RU" sz="3200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cs typeface="Microsoft Sans Serif"/>
              </a:rPr>
              <a:t>, </a:t>
            </a:r>
            <a:r>
              <a:rPr kumimoji="0" lang="ru-RU" sz="3200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атеросклероз</a:t>
            </a:r>
            <a:r>
              <a:rPr kumimoji="0" lang="ru-RU" sz="3200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cs typeface="Microsoft Sans Serif"/>
              </a:rPr>
              <a:t>, </a:t>
            </a:r>
            <a:r>
              <a:rPr kumimoji="0" lang="ru-RU" sz="3200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сахарный диабет </a:t>
            </a:r>
            <a:r>
              <a:rPr kumimoji="0" lang="ru-RU" sz="3200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cs typeface="Microsoft Sans Serif"/>
              </a:rPr>
              <a:t>2 </a:t>
            </a:r>
            <a:r>
              <a:rPr kumimoji="0" lang="ru-RU" sz="3200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типа, иммунодефициты</a:t>
            </a:r>
            <a:r>
              <a:rPr kumimoji="0" lang="ru-RU" sz="3200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cs typeface="Microsoft Sans Serif"/>
              </a:rPr>
              <a:t>)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3"/>
            </a:pPr>
            <a:r>
              <a:rPr lang="ru-RU" sz="3200" b="1" spc="300" dirty="0">
                <a:solidFill>
                  <a:srgbClr val="002060"/>
                </a:solidFill>
                <a:latin typeface="+mn-lt"/>
              </a:rPr>
              <a:t>Больные</a:t>
            </a:r>
            <a:r>
              <a:rPr lang="ru-RU" sz="3200" spc="3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3200" b="1" spc="300" dirty="0">
                <a:solidFill>
                  <a:srgbClr val="002060"/>
                </a:solidFill>
                <a:latin typeface="+mn-lt"/>
              </a:rPr>
              <a:t>с выявленными состояниями</a:t>
            </a:r>
            <a:r>
              <a:rPr lang="ru-RU" sz="3200" spc="3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3200" i="1" spc="300" dirty="0">
                <a:solidFill>
                  <a:srgbClr val="C00000"/>
                </a:solidFill>
                <a:latin typeface="+mn-lt"/>
                <a:cs typeface="Microsoft Sans Serif"/>
              </a:rPr>
              <a:t>(</a:t>
            </a:r>
            <a:r>
              <a:rPr lang="ru-RU" sz="3200" i="1" spc="300" dirty="0">
                <a:solidFill>
                  <a:srgbClr val="C00000"/>
                </a:solidFill>
                <a:latin typeface="+mn-lt"/>
              </a:rPr>
              <a:t>предрак)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3"/>
            </a:pPr>
            <a:r>
              <a:rPr lang="ru-RU" sz="3200" b="1" spc="300" dirty="0">
                <a:solidFill>
                  <a:srgbClr val="002060"/>
                </a:solidFill>
                <a:latin typeface="+mn-lt"/>
              </a:rPr>
              <a:t>Онкологические больные</a:t>
            </a:r>
            <a:r>
              <a:rPr lang="ru-RU" sz="3200" spc="300" dirty="0">
                <a:solidFill>
                  <a:srgbClr val="002060"/>
                </a:solidFill>
                <a:latin typeface="+mn-lt"/>
                <a:cs typeface="Microsoft Sans Serif"/>
              </a:rPr>
              <a:t>, </a:t>
            </a:r>
            <a:r>
              <a:rPr lang="ru-RU" sz="3200" b="1" spc="300" dirty="0">
                <a:solidFill>
                  <a:srgbClr val="002060"/>
                </a:solidFill>
                <a:latin typeface="+mn-lt"/>
              </a:rPr>
              <a:t>прошедшие</a:t>
            </a:r>
            <a:r>
              <a:rPr lang="ru-RU" sz="3200" spc="3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3200" b="1" spc="300" dirty="0">
                <a:solidFill>
                  <a:srgbClr val="002060"/>
                </a:solidFill>
                <a:latin typeface="+mn-lt"/>
              </a:rPr>
              <a:t>лечение</a:t>
            </a:r>
            <a:endParaRPr lang="ru-RU" sz="3200" spc="300" dirty="0">
              <a:solidFill>
                <a:srgbClr val="002060"/>
              </a:solidFill>
              <a:latin typeface="+mn-lt"/>
              <a:cs typeface="Microsoft Sans Serif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ru-RU" sz="3200" i="1" kern="1200" spc="300" dirty="0">
              <a:solidFill>
                <a:srgbClr val="002060"/>
              </a:solidFill>
              <a:latin typeface="+mn-lt"/>
              <a:cs typeface="Microsoft Sans Serif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 startAt="3"/>
            </a:pPr>
            <a:endParaRPr lang="ru-RU" sz="2000" b="1" spc="300" dirty="0">
              <a:solidFill>
                <a:srgbClr val="002060"/>
              </a:solidFill>
              <a:latin typeface="+mn-lt"/>
              <a:cs typeface="Arial"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+mj-lt"/>
              <a:buAutoNum type="arabicPeriod"/>
            </a:pPr>
            <a:endParaRPr lang="ru-RU" sz="2000" spc="300" dirty="0">
              <a:solidFill>
                <a:srgbClr val="002060"/>
              </a:solidFill>
              <a:latin typeface="+mn-lt"/>
              <a:cs typeface="Microsoft Sans Serif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ru-RU" sz="19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B8307A-C3EE-71AA-A2F6-27F30559D4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23097"/>
            <a:ext cx="4225887" cy="15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513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3295EA-D6DB-69A9-EE72-9C047D392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054" y="420585"/>
            <a:ext cx="12053316" cy="1865376"/>
          </a:xfrm>
        </p:spPr>
        <p:txBody>
          <a:bodyPr>
            <a:noAutofit/>
          </a:bodyPr>
          <a:lstStyle/>
          <a:p>
            <a:pPr algn="ctr"/>
            <a:r>
              <a:rPr kumimoji="0" lang="ru-RU" sz="3200" b="1" i="0" u="none" strike="noStrike" kern="0" cap="none" spc="30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ФАКТОРЫ РИСКА</a:t>
            </a:r>
            <a:br>
              <a:rPr kumimoji="0" lang="ru-RU" sz="3200" b="1" i="0" u="none" strike="noStrike" kern="0" cap="none" spc="30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</a:br>
            <a:r>
              <a:rPr kumimoji="0" lang="ru-RU" sz="3200" b="1" i="0" u="none" strike="noStrike" kern="0" cap="none" spc="30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РАЗВИТИЯ ОНКОЛОГИИ</a:t>
            </a:r>
            <a:br>
              <a:rPr kumimoji="0" lang="ru-RU" sz="3200" b="1" i="0" u="none" strike="noStrike" kern="0" cap="none" spc="30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</a:br>
            <a:r>
              <a:rPr kumimoji="0" lang="ru-RU" sz="3200" b="1" i="1" u="none" strike="noStrike" kern="0" cap="none" spc="30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</a:rPr>
              <a:t>(хронические соматические заболевания)</a:t>
            </a:r>
            <a:br>
              <a:rPr kumimoji="0" lang="ru-RU" sz="3200" b="1" i="1" u="none" strike="noStrike" kern="0" cap="none" spc="30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Calibri"/>
              </a:rPr>
            </a:br>
            <a:endParaRPr lang="ru-RU" sz="3200" spc="3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28216"/>
            <a:ext cx="192024" cy="980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8A3C52-0AC1-C4FF-5924-9F7B4FA64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6331830"/>
            <a:ext cx="17156484" cy="3429000"/>
          </a:xfrm>
        </p:spPr>
        <p:txBody>
          <a:bodyPr>
            <a:norm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2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  </a:t>
            </a: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24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Хронические</a:t>
            </a:r>
            <a:r>
              <a:rPr kumimoji="0" lang="ru-RU" sz="2300" b="1" i="0" u="none" strike="noStrike" kern="1200" cap="none" spc="114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ru-RU" sz="2300" b="1" i="0" u="none" strike="noStrike" kern="1200" cap="none" spc="15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язвы</a:t>
            </a:r>
            <a:r>
              <a:rPr kumimoji="0" lang="ru-RU" sz="2300" b="1" i="0" u="none" strike="noStrike" kern="1200" cap="none" spc="114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ru-RU" sz="2300" b="1" i="0" u="none" strike="noStrike" kern="1200" cap="none" spc="225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желудка</a:t>
            </a:r>
            <a:r>
              <a:rPr kumimoji="0" lang="ru-RU" sz="1950" b="0" i="0" u="none" strike="noStrike" kern="1200" cap="none" spc="225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cs typeface="Trebuchet MS"/>
              </a:rPr>
              <a:t>;</a:t>
            </a:r>
            <a:endParaRPr kumimoji="0" lang="ru-RU" sz="195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cs typeface="Trebuchet MS"/>
            </a:endParaRPr>
          </a:p>
          <a:p>
            <a:pPr marL="355600" marR="1304925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i="0" u="none" strike="noStrike" kern="1200" cap="none" spc="254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Хронический</a:t>
            </a:r>
            <a:r>
              <a:rPr kumimoji="0" lang="ru-RU" i="0" u="none" strike="noStrike" kern="1200" cap="none" spc="135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ru-RU" i="0" u="none" strike="noStrike" kern="1200" cap="none" spc="225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гастрит</a:t>
            </a:r>
            <a:r>
              <a:rPr kumimoji="0" lang="ru-RU" i="0" u="none" strike="noStrike" kern="1200" cap="none" spc="135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lang="ru-RU" i="1" kern="1200" spc="135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(</a:t>
            </a:r>
            <a:r>
              <a:rPr kumimoji="0" lang="ru-RU" i="1" u="none" strike="noStrike" kern="1200" cap="none" spc="-10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с</a:t>
            </a:r>
            <a:r>
              <a:rPr kumimoji="0" lang="ru-RU" i="1" u="none" strike="noStrike" kern="1200" cap="none" spc="135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ru-RU" i="1" u="none" strike="noStrike" kern="1200" cap="none" spc="275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пониженной </a:t>
            </a:r>
            <a:r>
              <a:rPr kumimoji="0" lang="ru-RU" i="1" u="none" strike="noStrike" kern="1200" cap="none" spc="-625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ru-RU" i="1" u="none" strike="noStrike" kern="1200" cap="none" spc="185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кислотностью)</a:t>
            </a:r>
            <a:endParaRPr kumimoji="0" lang="ru-RU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cs typeface="Trebuchet MS"/>
            </a:endParaRPr>
          </a:p>
          <a:p>
            <a:pPr marL="355600" marR="2126615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i="0" u="none" strike="noStrike" kern="1200" cap="none" spc="21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Некоторые</a:t>
            </a:r>
            <a:r>
              <a:rPr kumimoji="0" lang="ru-RU" i="0" u="none" strike="noStrike" kern="1200" cap="none" spc="11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ru-RU" i="0" u="none" strike="noStrike" kern="1200" cap="none" spc="145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формы</a:t>
            </a:r>
            <a:r>
              <a:rPr kumimoji="0" lang="ru-RU" i="0" u="none" strike="noStrike" kern="1200" cap="none" spc="114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ru-RU" i="0" u="none" strike="noStrike" kern="1200" cap="none" spc="225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мастопатии</a:t>
            </a:r>
            <a:endParaRPr lang="ru-RU" kern="1200" spc="225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  <a:p>
            <a:pPr marL="355600" marR="2126615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i="0" u="none" strike="noStrike" kern="1200" cap="none" spc="19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cs typeface="Trebuchet MS"/>
              </a:rPr>
              <a:t>Туберкулёз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cs typeface="Trebuchet MS"/>
            </a:endParaRPr>
          </a:p>
          <a:p>
            <a:pPr marL="355600" marR="0" lvl="0" indent="-342900" algn="l" defTabSz="914400" rtl="0" eaLnBrk="1" fontAlgn="auto" latinLnBrk="0" hangingPunct="1">
              <a:spcBef>
                <a:spcPts val="46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i="0" u="none" strike="noStrike" kern="1200" cap="none" spc="195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Пневмосклероз</a:t>
            </a:r>
            <a:endParaRPr kumimoji="0" lang="ru-RU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cs typeface="Trebuchet MS"/>
            </a:endParaRPr>
          </a:p>
          <a:p>
            <a:pPr marL="355600" marR="0" lvl="0" indent="-342900" algn="l" defTabSz="914400" rtl="0" eaLnBrk="1" fontAlgn="auto" latinLnBrk="0" hangingPunct="1">
              <a:spcBef>
                <a:spcPts val="46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i="0" u="none" strike="noStrike" kern="1200" cap="none" spc="204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Заболевания</a:t>
            </a:r>
            <a:r>
              <a:rPr kumimoji="0" lang="ru-RU" i="0" u="none" strike="noStrike" kern="1200" cap="none" spc="15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ru-RU" i="0" u="none" strike="noStrike" kern="1200" cap="none" spc="21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гормонального</a:t>
            </a:r>
            <a:r>
              <a:rPr kumimoji="0" lang="ru-RU" i="0" u="none" strike="noStrike" kern="1200" cap="none" spc="15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ru-RU" i="0" u="none" strike="noStrike" kern="1200" cap="none" spc="20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характера</a:t>
            </a:r>
            <a:r>
              <a:rPr lang="ru-RU" kern="1200" spc="229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kumimoji="0" lang="ru-RU" i="1" u="none" strike="noStrike" kern="1200" cap="none" spc="229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(при</a:t>
            </a:r>
            <a:r>
              <a:rPr kumimoji="0" lang="ru-RU" i="1" u="none" strike="noStrike" kern="1200" cap="none" spc="135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ru-RU" i="1" u="none" strike="noStrike" kern="1200" cap="none" spc="20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которых</a:t>
            </a:r>
            <a:r>
              <a:rPr kumimoji="0" lang="ru-RU" i="1" u="none" strike="noStrike" kern="1200" cap="none" spc="14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lang="ru-RU" i="1" kern="1200" spc="22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повышается</a:t>
            </a:r>
            <a:r>
              <a:rPr kumimoji="0" lang="ru-RU" i="1" u="none" strike="noStrike" kern="1200" cap="none" spc="135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ru-RU" i="1" u="none" strike="noStrike" kern="1200" cap="none" spc="265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или понижается</a:t>
            </a:r>
            <a:r>
              <a:rPr kumimoji="0" lang="ru-RU" i="1" u="none" strike="noStrike" kern="1200" cap="none" spc="135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  </a:t>
            </a:r>
            <a:r>
              <a:rPr kumimoji="0" lang="ru-RU" i="1" u="none" strike="noStrike" kern="1200" cap="none" spc="21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выработка</a:t>
            </a:r>
            <a:r>
              <a:rPr kumimoji="0" lang="ru-RU" i="1" u="none" strike="noStrike" kern="1200" cap="none" spc="14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ru-RU" i="1" u="none" strike="noStrike" kern="1200" cap="none" spc="204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гормонов гипофизом</a:t>
            </a:r>
            <a:r>
              <a:rPr kumimoji="0" lang="ru-RU" i="1" u="none" strike="noStrike" kern="1200" cap="none" spc="204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cs typeface="Trebuchet MS"/>
              </a:rPr>
              <a:t>,</a:t>
            </a:r>
            <a:r>
              <a:rPr lang="ru-RU" i="1" kern="1200" spc="160" dirty="0">
                <a:solidFill>
                  <a:schemeClr val="accent1">
                    <a:lumMod val="75000"/>
                  </a:schemeClr>
                </a:solidFill>
                <a:latin typeface="+mn-lt"/>
                <a:cs typeface="Trebuchet MS"/>
              </a:rPr>
              <a:t>  </a:t>
            </a:r>
            <a:r>
              <a:rPr kumimoji="0" lang="ru-RU" i="1" u="none" strike="noStrike" kern="1200" cap="none" spc="285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надпочечниками,</a:t>
            </a:r>
            <a:r>
              <a:rPr kumimoji="0" lang="ru-RU" i="1" u="none" strike="noStrike" kern="1200" cap="none" spc="105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ru-RU" i="1" u="none" strike="noStrike" kern="1200" cap="none" spc="275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щитовидной</a:t>
            </a:r>
            <a:r>
              <a:rPr lang="ru-RU" i="1" kern="1200" spc="135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kumimoji="0" lang="ru-RU" i="1" u="none" strike="noStrike" kern="1200" cap="none" spc="225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</a:rPr>
              <a:t>железой</a:t>
            </a:r>
            <a:r>
              <a:rPr lang="ru-RU" i="1" kern="1200" spc="225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)</a:t>
            </a:r>
            <a:endParaRPr kumimoji="0" lang="ru-RU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+mn-lt"/>
              <a:cs typeface="Trebuchet MS"/>
            </a:endParaRPr>
          </a:p>
          <a:p>
            <a:endParaRPr lang="ru-RU" sz="30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B8307A-C3EE-71AA-A2F6-27F30559D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23097"/>
            <a:ext cx="4225887" cy="15633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2222" t="34889" r="5000" b="25111"/>
          <a:stretch/>
        </p:blipFill>
        <p:spPr>
          <a:xfrm>
            <a:off x="838200" y="2136546"/>
            <a:ext cx="12656371" cy="434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02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88462-2C4F-15A8-CF0C-BB6DEA791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173" y="1329771"/>
            <a:ext cx="16077027" cy="1865376"/>
          </a:xfrm>
        </p:spPr>
        <p:txBody>
          <a:bodyPr>
            <a:normAutofit/>
          </a:bodyPr>
          <a:lstStyle/>
          <a:p>
            <a:pPr algn="ctr">
              <a:spcBef>
                <a:spcPts val="100"/>
              </a:spcBef>
            </a:pPr>
            <a:r>
              <a:rPr lang="ru-RU" sz="3200" spc="285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ФАКТОРЫ</a:t>
            </a:r>
            <a:r>
              <a:rPr lang="ru-RU" sz="3200" spc="8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3200" spc="325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РИСКА </a:t>
            </a:r>
            <a:r>
              <a:rPr lang="ru-RU" sz="3200" spc="345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РАЗВИТИЯ</a:t>
            </a:r>
            <a:r>
              <a:rPr lang="ru-RU" sz="3200" spc="8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3200" spc="35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ОНКОЛОГИИ</a:t>
            </a:r>
            <a:br>
              <a:rPr lang="ru-RU" sz="3200" spc="350" dirty="0">
                <a:solidFill>
                  <a:schemeClr val="accent3">
                    <a:lumMod val="50000"/>
                  </a:schemeClr>
                </a:solidFill>
                <a:latin typeface="+mj-lt"/>
              </a:rPr>
            </a:br>
            <a:r>
              <a:rPr lang="ru-RU" sz="3200" i="1" spc="35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(пищевые)</a:t>
            </a:r>
            <a:endParaRPr lang="ru-RU" sz="3200" i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28216"/>
            <a:ext cx="192024" cy="980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5529BD-B33E-26B9-9053-F2C099B42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356" y="3669989"/>
            <a:ext cx="8781647" cy="5321329"/>
          </a:xfrm>
        </p:spPr>
        <p:txBody>
          <a:bodyPr>
            <a:normAutofit/>
          </a:bodyPr>
          <a:lstStyle/>
          <a:p>
            <a:pPr marL="12700" marR="635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b="1" i="0" u="none" strike="noStrike" kern="1200" cap="none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2700" marR="635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b="1" i="0" u="none" strike="noStrike" kern="1200" cap="none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  <a:p>
            <a:endParaRPr lang="ru-RU" sz="3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72E81D-2F9A-43F8-DC53-623D12325E57}"/>
              </a:ext>
            </a:extLst>
          </p:cNvPr>
          <p:cNvSpPr txBox="1"/>
          <p:nvPr/>
        </p:nvSpPr>
        <p:spPr>
          <a:xfrm>
            <a:off x="375356" y="2476500"/>
            <a:ext cx="17684044" cy="62796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marR="5080" lvl="0" indent="-34290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067050" algn="l"/>
                <a:tab pos="6261100" algn="l"/>
              </a:tabLst>
              <a:defRPr/>
            </a:pPr>
            <a:r>
              <a:rPr kumimoji="0" lang="ru-RU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Чрезмерное потребление жиров </a:t>
            </a:r>
          </a:p>
          <a:p>
            <a:pPr marL="12700" marR="5080" lvl="0" indent="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067050" algn="l"/>
                <a:tab pos="6261100" algn="l"/>
              </a:tabLst>
              <a:defRPr/>
            </a:pPr>
            <a:r>
              <a:rPr kumimoji="0" lang="ru-RU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kumimoji="0" lang="ru-RU" sz="2800" b="1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(увеличивают метаболические канцерогены, снижает иммунитет, угнетает работу  </a:t>
            </a:r>
          </a:p>
          <a:p>
            <a:pPr marL="12700" marR="5080" lvl="0" indent="0" algn="l" defTabSz="914400" rtl="0" eaLnBrk="1" fontAlgn="auto" latinLnBrk="0" hangingPunct="1">
              <a:lnSpc>
                <a:spcPct val="11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3067050" algn="l"/>
                <a:tab pos="6261100" algn="l"/>
              </a:tabLst>
              <a:defRPr/>
            </a:pPr>
            <a:r>
              <a:rPr lang="ru-RU" sz="2800" b="1" i="1" spc="300" dirty="0">
                <a:solidFill>
                  <a:srgbClr val="C00000"/>
                </a:solidFill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kumimoji="0" lang="ru-RU" sz="2800" b="1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эндокринных желез)</a:t>
            </a:r>
          </a:p>
          <a:p>
            <a:pPr marL="355600" marR="508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Употребление консервантов, содержащих нитриты </a:t>
            </a:r>
          </a:p>
          <a:p>
            <a:pPr marL="12700" marR="508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kumimoji="0" lang="ru-RU" sz="2800" b="1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(маринады, копчёности, консервы)</a:t>
            </a:r>
          </a:p>
          <a:p>
            <a:pPr marL="355600" marR="6985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Недостаток продуктов богатых клетчаткой </a:t>
            </a:r>
          </a:p>
          <a:p>
            <a:pPr marL="12700" marR="6985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kumimoji="0" lang="ru-RU" sz="2800" b="1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(свежих овощей, фруктов)</a:t>
            </a:r>
          </a:p>
          <a:p>
            <a:pPr marL="355600" marR="635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Употребление сои </a:t>
            </a:r>
          </a:p>
          <a:p>
            <a:pPr marL="12700" marR="635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kumimoji="0" lang="ru-RU" sz="2800" b="1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(содержит лигнаны -  низкомолекулярные  полифенолы, повышающие уровень гормона эстрогена, приводящего к развитию раковых процессов у женщин)</a:t>
            </a:r>
          </a:p>
          <a:p>
            <a:pPr marL="355600" marR="635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Частое потребление продуктов с добавками и красителями </a:t>
            </a:r>
            <a:r>
              <a:rPr kumimoji="0" lang="ru-RU" sz="2800" b="1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(газировка, соки тетрапак, сладости) </a:t>
            </a:r>
          </a:p>
          <a:p>
            <a:pPr marL="355600" marR="635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Злоупотребление алкоголем, питьё спиртных суррогатов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5B8307A-C3EE-71AA-A2F6-27F30559D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23097"/>
            <a:ext cx="4225887" cy="15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86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>
                <a:solidFill>
                  <a:schemeClr val="accent3">
                    <a:lumMod val="50000"/>
                  </a:schemeClr>
                </a:solidFill>
              </a:rPr>
              <a:t>Распространенность</a:t>
            </a:r>
            <a:r>
              <a:rPr lang="ru-RU" altLang="ru-RU" b="1">
                <a:solidFill>
                  <a:schemeClr val="accent3">
                    <a:lumMod val="50000"/>
                  </a:schemeClr>
                </a:solidFill>
              </a:rPr>
              <a:t> ожирения среди мужчин </a:t>
            </a:r>
            <a:r>
              <a:rPr lang="ru-RU" altLang="ru-RU">
                <a:solidFill>
                  <a:schemeClr val="accent3">
                    <a:lumMod val="50000"/>
                  </a:schemeClr>
                </a:solidFill>
              </a:rPr>
              <a:t>в возрасте от 25 до 64 лет составляет</a:t>
            </a:r>
            <a:r>
              <a:rPr lang="ru-RU" altLang="ru-RU" b="1">
                <a:solidFill>
                  <a:schemeClr val="accent3">
                    <a:lumMod val="50000"/>
                  </a:schemeClr>
                </a:solidFill>
              </a:rPr>
              <a:t> 26,9%, среди женщин - 30,8% </a:t>
            </a:r>
            <a:br>
              <a:rPr lang="ru-RU" altLang="ru-RU" b="1">
                <a:solidFill>
                  <a:schemeClr val="accent3">
                    <a:lumMod val="50000"/>
                  </a:schemeClr>
                </a:solidFill>
              </a:rPr>
            </a:br>
            <a:endParaRPr lang="en-US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88462-2C4F-15A8-CF0C-BB6DEA791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173" y="1329771"/>
            <a:ext cx="16077027" cy="1865376"/>
          </a:xfrm>
        </p:spPr>
        <p:txBody>
          <a:bodyPr>
            <a:normAutofit/>
          </a:bodyPr>
          <a:lstStyle/>
          <a:p>
            <a:pPr algn="ctr">
              <a:spcBef>
                <a:spcPts val="100"/>
              </a:spcBef>
            </a:pPr>
            <a:r>
              <a:rPr lang="ru-RU" sz="3200" spc="285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ФАКТОРЫ</a:t>
            </a:r>
            <a:r>
              <a:rPr lang="ru-RU" sz="3200" spc="8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3200" spc="325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РИСКА</a:t>
            </a:r>
            <a:r>
              <a:rPr lang="ru-RU" sz="3200" spc="345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РАЗВИТИЯ</a:t>
            </a:r>
            <a:r>
              <a:rPr lang="ru-RU" sz="3200" spc="8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3200" spc="35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ОНКОЛОГИИ</a:t>
            </a:r>
            <a:br>
              <a:rPr lang="ru-RU" sz="3200" spc="350" dirty="0">
                <a:solidFill>
                  <a:schemeClr val="accent3">
                    <a:lumMod val="50000"/>
                  </a:schemeClr>
                </a:solidFill>
                <a:latin typeface="+mj-lt"/>
              </a:rPr>
            </a:br>
            <a:r>
              <a:rPr lang="ru-RU" sz="3200" i="1" spc="35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(пищевые)</a:t>
            </a:r>
            <a:endParaRPr lang="ru-RU" sz="3200" i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28216"/>
            <a:ext cx="192024" cy="980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5529BD-B33E-26B9-9053-F2C099B42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356" y="3669989"/>
            <a:ext cx="8781647" cy="5321329"/>
          </a:xfrm>
        </p:spPr>
        <p:txBody>
          <a:bodyPr>
            <a:normAutofit/>
          </a:bodyPr>
          <a:lstStyle/>
          <a:p>
            <a:pPr marL="12700" marR="635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b="1" i="0" u="none" strike="noStrike" kern="1200" cap="none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2700" marR="635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b="1" i="0" u="none" strike="noStrike" kern="1200" cap="none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  <a:p>
            <a:endParaRPr lang="ru-RU" sz="30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5B8307A-C3EE-71AA-A2F6-27F30559D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23097"/>
            <a:ext cx="4225887" cy="156339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55258" y="2551744"/>
            <a:ext cx="15856342" cy="1296356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002060"/>
                </a:solidFill>
              </a:rPr>
              <a:t>ГЛОБАЛЬНАЯ ЭПИДЕМИЯ ОЖИРЕНИЯ- в основе ожирения- СИСТЕМНОЕ ХРОНИЧЕСКОЕ ВОСПАЛЕНИЕ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01790" y="4059368"/>
            <a:ext cx="16467010" cy="114868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sz="2400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</a:rPr>
              <a:t>Распространенность</a:t>
            </a: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</a:rPr>
              <a:t> ожирения среди мужчин </a:t>
            </a:r>
            <a:r>
              <a:rPr lang="ru-RU" altLang="ru-RU" sz="2400" dirty="0">
                <a:solidFill>
                  <a:schemeClr val="accent3">
                    <a:lumMod val="50000"/>
                  </a:schemeClr>
                </a:solidFill>
              </a:rPr>
              <a:t>в возрасте от 25 до 64 лет составляет</a:t>
            </a: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</a:rPr>
              <a:t> 26,9%, среди женщин - 30,8% </a:t>
            </a:r>
            <a:br>
              <a:rPr lang="ru-RU" altLang="ru-RU" sz="2400" b="1" dirty="0">
                <a:solidFill>
                  <a:schemeClr val="accent3">
                    <a:lumMod val="50000"/>
                  </a:schemeClr>
                </a:solidFill>
              </a:rPr>
            </a:br>
            <a:endParaRPr lang="ru-RU" sz="24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1111" t="21555" r="8334" b="25111"/>
          <a:stretch/>
        </p:blipFill>
        <p:spPr>
          <a:xfrm>
            <a:off x="7671305" y="5483809"/>
            <a:ext cx="10402989" cy="4572000"/>
          </a:xfrm>
          <a:prstGeom prst="rect">
            <a:avLst/>
          </a:prstGeom>
        </p:spPr>
      </p:pic>
      <p:pic>
        <p:nvPicPr>
          <p:cNvPr id="13" name="Объект 3">
            <a:extLst>
              <a:ext uri="{FF2B5EF4-FFF2-40B4-BE49-F238E27FC236}">
                <a16:creationId xmlns:a16="http://schemas.microsoft.com/office/drawing/2014/main" id="{ED4003FB-D774-4582-A470-94D0FE169F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101" t="13404" r="45806" b="52450"/>
          <a:stretch/>
        </p:blipFill>
        <p:spPr>
          <a:xfrm>
            <a:off x="565847" y="5271863"/>
            <a:ext cx="6431154" cy="4559132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1455265" y="8191500"/>
            <a:ext cx="167640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616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088462-2C4F-15A8-CF0C-BB6DEA7916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173" y="1329771"/>
            <a:ext cx="16077027" cy="1865376"/>
          </a:xfrm>
        </p:spPr>
        <p:txBody>
          <a:bodyPr>
            <a:normAutofit/>
          </a:bodyPr>
          <a:lstStyle/>
          <a:p>
            <a:pPr algn="ctr">
              <a:spcBef>
                <a:spcPts val="100"/>
              </a:spcBef>
            </a:pPr>
            <a:r>
              <a:rPr lang="ru-RU" sz="3200" spc="285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ФАКТОРЫ</a:t>
            </a:r>
            <a:r>
              <a:rPr lang="ru-RU" sz="3200" spc="8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3200" spc="325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РИСКА</a:t>
            </a:r>
            <a:r>
              <a:rPr lang="ru-RU" sz="3200" spc="345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РАЗВИТИЯ</a:t>
            </a:r>
            <a:r>
              <a:rPr lang="ru-RU" sz="3200" spc="8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 </a:t>
            </a:r>
            <a:r>
              <a:rPr lang="ru-RU" sz="3200" spc="35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ОНКОЛОГИИ</a:t>
            </a:r>
            <a:br>
              <a:rPr lang="ru-RU" sz="3200" spc="350" dirty="0">
                <a:solidFill>
                  <a:schemeClr val="accent3">
                    <a:lumMod val="50000"/>
                  </a:schemeClr>
                </a:solidFill>
                <a:latin typeface="+mj-lt"/>
              </a:rPr>
            </a:br>
            <a:r>
              <a:rPr lang="ru-RU" sz="3200" i="1" spc="35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(пищевые)</a:t>
            </a:r>
            <a:endParaRPr lang="ru-RU" sz="3200" i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28216"/>
            <a:ext cx="192024" cy="980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5529BD-B33E-26B9-9053-F2C099B42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5356" y="3669989"/>
            <a:ext cx="8781647" cy="5321329"/>
          </a:xfrm>
        </p:spPr>
        <p:txBody>
          <a:bodyPr>
            <a:normAutofit/>
          </a:bodyPr>
          <a:lstStyle/>
          <a:p>
            <a:pPr marL="12700" marR="635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b="1" i="0" u="none" strike="noStrike" kern="1200" cap="none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2700" marR="6350" lvl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b="1" i="0" u="none" strike="noStrike" kern="1200" cap="none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  <a:p>
            <a:endParaRPr lang="ru-RU" sz="30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5B8307A-C3EE-71AA-A2F6-27F30559D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23097"/>
            <a:ext cx="4225887" cy="15633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8889" t="19777" r="7223" b="16223"/>
          <a:stretch/>
        </p:blipFill>
        <p:spPr>
          <a:xfrm>
            <a:off x="8012376" y="2476500"/>
            <a:ext cx="10058400" cy="746602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2533736-F4E7-4BCF-AF8F-E0FF5E8DA644}"/>
              </a:ext>
            </a:extLst>
          </p:cNvPr>
          <p:cNvSpPr/>
          <p:nvPr/>
        </p:nvSpPr>
        <p:spPr>
          <a:xfrm>
            <a:off x="644024" y="2542130"/>
            <a:ext cx="7402243" cy="19827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ВИТАМИН Д </a:t>
            </a:r>
          </a:p>
          <a:p>
            <a:r>
              <a:rPr lang="ru-RU" dirty="0" err="1">
                <a:solidFill>
                  <a:schemeClr val="tx1"/>
                </a:solidFill>
              </a:rPr>
              <a:t>Антипролиферативный</a:t>
            </a:r>
            <a:r>
              <a:rPr lang="ru-RU" dirty="0">
                <a:solidFill>
                  <a:schemeClr val="tx1"/>
                </a:solidFill>
              </a:rPr>
              <a:t> (ингибирование роста клеток, стимуляция роста рецепторов в ткани МЖ) и </a:t>
            </a:r>
            <a:r>
              <a:rPr lang="ru-RU" dirty="0" err="1">
                <a:solidFill>
                  <a:schemeClr val="tx1"/>
                </a:solidFill>
              </a:rPr>
              <a:t>проапоптотический</a:t>
            </a:r>
            <a:r>
              <a:rPr lang="ru-RU" dirty="0">
                <a:solidFill>
                  <a:schemeClr val="tx1"/>
                </a:solidFill>
              </a:rPr>
              <a:t> эффект, способствующий естественной (нормальной) гибели клеток МЖ.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C17C589-9B93-43A4-B9CD-14EC2404B148}"/>
              </a:ext>
            </a:extLst>
          </p:cNvPr>
          <p:cNvSpPr/>
          <p:nvPr/>
        </p:nvSpPr>
        <p:spPr>
          <a:xfrm>
            <a:off x="610133" y="4838700"/>
            <a:ext cx="7402243" cy="21336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</a:rPr>
              <a:t>СЕЛЕН</a:t>
            </a:r>
          </a:p>
          <a:p>
            <a:r>
              <a:rPr lang="ru-RU" dirty="0">
                <a:solidFill>
                  <a:schemeClr val="tx1"/>
                </a:solidFill>
              </a:rPr>
              <a:t>У </a:t>
            </a:r>
            <a:r>
              <a:rPr lang="ru-RU" dirty="0" err="1">
                <a:solidFill>
                  <a:schemeClr val="tx1"/>
                </a:solidFill>
              </a:rPr>
              <a:t>аднексэктомированных</a:t>
            </a:r>
            <a:r>
              <a:rPr lang="ru-RU" dirty="0">
                <a:solidFill>
                  <a:schemeClr val="tx1"/>
                </a:solidFill>
              </a:rPr>
              <a:t> женщин с мутациями BRCA1 повышает активность ферментов</a:t>
            </a:r>
          </a:p>
          <a:p>
            <a:r>
              <a:rPr lang="ru-RU" dirty="0">
                <a:solidFill>
                  <a:schemeClr val="tx1"/>
                </a:solidFill>
              </a:rPr>
              <a:t>восстановления от окисленных оснований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DBD435C-E33C-4A75-9EDE-6BD38B255915}"/>
              </a:ext>
            </a:extLst>
          </p:cNvPr>
          <p:cNvSpPr/>
          <p:nvPr/>
        </p:nvSpPr>
        <p:spPr>
          <a:xfrm>
            <a:off x="610133" y="7427928"/>
            <a:ext cx="7402243" cy="22113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t"/>
            <a:r>
              <a:rPr lang="ru-RU" dirty="0">
                <a:solidFill>
                  <a:schemeClr val="tx1"/>
                </a:solidFill>
              </a:rPr>
              <a:t>СОЯ</a:t>
            </a:r>
          </a:p>
          <a:p>
            <a:pPr fontAlgn="t"/>
            <a:r>
              <a:rPr lang="ru-RU" dirty="0">
                <a:solidFill>
                  <a:schemeClr val="tx1"/>
                </a:solidFill>
              </a:rPr>
              <a:t>Потребление связано с более низким риском РМЖ у носителей мутации BRCA </a:t>
            </a:r>
          </a:p>
        </p:txBody>
      </p:sp>
    </p:spTree>
    <p:extLst>
      <p:ext uri="{BB962C8B-B14F-4D97-AF65-F5344CB8AC3E}">
        <p14:creationId xmlns:p14="http://schemas.microsoft.com/office/powerpoint/2010/main" val="2823876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C6869-3E06-FEEB-A553-B30D652E6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13869"/>
            <a:ext cx="15849600" cy="1865376"/>
          </a:xfrm>
        </p:spPr>
        <p:txBody>
          <a:bodyPr>
            <a:normAutofit/>
          </a:bodyPr>
          <a:lstStyle/>
          <a:p>
            <a:pPr algn="ctr"/>
            <a:r>
              <a:rPr kumimoji="0" lang="ru-RU" sz="3200" b="1" i="0" u="none" strike="noStrike" kern="0" cap="none" spc="285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ФАКТОРЫ</a:t>
            </a:r>
            <a:r>
              <a:rPr kumimoji="0" lang="ru-RU" sz="3200" b="1" i="0" u="none" strike="noStrike" kern="0" cap="none" spc="8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 </a:t>
            </a:r>
            <a:r>
              <a:rPr kumimoji="0" lang="ru-RU" sz="3200" b="1" i="0" u="none" strike="noStrike" kern="0" cap="none" spc="325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РИСКА</a:t>
            </a:r>
            <a:b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</a:br>
            <a:r>
              <a:rPr kumimoji="0" lang="ru-RU" sz="3200" b="1" i="0" u="none" strike="noStrike" kern="0" cap="none" spc="345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РАЗВИТИЯ</a:t>
            </a:r>
            <a:r>
              <a:rPr kumimoji="0" lang="ru-RU" sz="3200" b="1" i="0" u="none" strike="noStrike" kern="0" cap="none" spc="8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 </a:t>
            </a:r>
            <a:r>
              <a:rPr kumimoji="0" lang="ru-RU" sz="3200" b="1" i="0" u="none" strike="noStrike" kern="0" cap="none" spc="35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ОНКОЛОГИИ</a:t>
            </a:r>
            <a:br>
              <a:rPr kumimoji="0" lang="ru-RU" sz="3200" b="1" i="0" u="none" strike="noStrike" kern="0" cap="none" spc="35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</a:br>
            <a:r>
              <a:rPr kumimoji="0" lang="ru-RU" sz="3200" b="1" i="1" u="none" strike="noStrike" kern="0" cap="none" spc="35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</a:rPr>
              <a:t>(табакокурение, употребление вейпов, кальянных смесей)</a:t>
            </a:r>
            <a:endParaRPr lang="ru-RU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28216"/>
            <a:ext cx="192024" cy="980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944AC5-49C6-1C41-2982-F37BA0DD1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990" y="3643392"/>
            <a:ext cx="7938516" cy="5496527"/>
          </a:xfrm>
        </p:spPr>
        <p:txBody>
          <a:bodyPr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tabLst/>
              <a:defRPr/>
            </a:pPr>
            <a:endParaRPr kumimoji="0" lang="ru-RU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tabLst/>
              <a:defRPr/>
            </a:pPr>
            <a:endParaRPr kumimoji="0" lang="ru-RU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prstClr val="black"/>
              </a:buClr>
              <a:buSzTx/>
              <a:tabLst/>
              <a:defRPr/>
            </a:pPr>
            <a:endParaRPr kumimoji="0" lang="ru-RU" sz="2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3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AFD730-B92D-40F4-55BE-CEDE6F8DC0E8}"/>
              </a:ext>
            </a:extLst>
          </p:cNvPr>
          <p:cNvSpPr txBox="1"/>
          <p:nvPr/>
        </p:nvSpPr>
        <p:spPr>
          <a:xfrm>
            <a:off x="508636" y="3659458"/>
            <a:ext cx="17398363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Никотиновая зависимость  - причина возникновения онкологического процесса в 40% случаев</a:t>
            </a:r>
          </a:p>
          <a:p>
            <a:endParaRPr lang="ru-RU" sz="2800" b="1" spc="3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2800" b="1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Вызывает злокачественные образования в ротовой полости, пищеводе, желудке, области поджелудочной железы, мочевом пузыре и пр. органах</a:t>
            </a:r>
          </a:p>
          <a:p>
            <a:endParaRPr lang="ru-RU" sz="2800" b="1" spc="3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2800" b="1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 пассивных курильщиков на 20-30% возрастает риск развития рака легких </a:t>
            </a:r>
          </a:p>
          <a:p>
            <a:r>
              <a:rPr lang="ru-RU" sz="2800" b="1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(более 3500 случаев смерти в России связаны с пассивным курением)</a:t>
            </a:r>
          </a:p>
          <a:p>
            <a:endParaRPr lang="ru-RU" sz="2800" b="1" spc="3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2800" b="1" spc="3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Повышается риск развития рака груди у женщин, проживающих с постоянно курящими людьми</a:t>
            </a:r>
          </a:p>
          <a:p>
            <a:r>
              <a:rPr lang="ru-R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5B8307A-C3EE-71AA-A2F6-27F30559D4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23097"/>
            <a:ext cx="4225887" cy="15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66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3"/>
          <p:cNvSpPr txBox="1">
            <a:spLocks noGrp="1"/>
          </p:cNvSpPr>
          <p:nvPr>
            <p:ph type="title"/>
          </p:nvPr>
        </p:nvSpPr>
        <p:spPr>
          <a:xfrm>
            <a:off x="4021427" y="-89380"/>
            <a:ext cx="9677400" cy="198834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softEdge rad="292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37160" tIns="68580" rIns="137160" bIns="6858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7200" dirty="0">
              <a:solidFill>
                <a:schemeClr val="tx1"/>
              </a:solidFill>
            </a:endParaRPr>
          </a:p>
          <a:p>
            <a:pPr algn="ctr"/>
            <a:r>
              <a:rPr lang="ru-RU" sz="3600" dirty="0">
                <a:solidFill>
                  <a:schemeClr val="accent3">
                    <a:lumMod val="75000"/>
                  </a:schemeClr>
                </a:solidFill>
              </a:rPr>
              <a:t>ЭЛЕКТРОННЫЕ СИГАРЕТЫ </a:t>
            </a:r>
            <a:br>
              <a:rPr lang="ru-RU" sz="3600" dirty="0">
                <a:solidFill>
                  <a:schemeClr val="accent3">
                    <a:lumMod val="75000"/>
                  </a:schemeClr>
                </a:solidFill>
              </a:rPr>
            </a:br>
            <a:endParaRPr lang="ru-RU" sz="3600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3333" y="1866615"/>
            <a:ext cx="9810054" cy="79233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ЭСДН- электронные средства доставки никотина – ВЭЙП – гаджет для парения 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Принцип кипятильника- нагревание спирали  и жидкость из ПРОПИЛЕНГЛИКОЛЯ, ГЛИЦЕРИНА, НИКОТИНА и АРОМАТИЗАТОРОВ превращается в пар  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За счет этого- проникновение на клеточном уровне </a:t>
            </a:r>
          </a:p>
          <a:p>
            <a:pPr algn="ctr"/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Точное влияние на здоровье человека можно понять только через 10 -20 лет </a:t>
            </a:r>
          </a:p>
          <a:p>
            <a:pPr algn="ctr"/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Принцип кипятильника-  нагревание спирали и курительный состав выделяет пар. В составе курительной смеси- ПРОПИЛЕНГЛИКОЛЬ- вызывает раздражение верхних дыхательных путей= аллергические реакции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Синдром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EVALI-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тетрагидроканнабиол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- ацетат витамина Е- кашель, боль в груди, затрудненное дыхание, тошнота, рвота, диарея </a:t>
            </a:r>
          </a:p>
          <a:p>
            <a:pPr algn="ctr"/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Раковые заболевания- 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акролеин и формальдегид продукты распада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пропиленгликоля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и глицерина </a:t>
            </a:r>
          </a:p>
          <a:p>
            <a:pPr algn="ctr"/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B8307A-C3EE-71AA-A2F6-27F30559D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23097"/>
            <a:ext cx="4225887" cy="156339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254073" y="4547797"/>
            <a:ext cx="588271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Кальян</a:t>
            </a:r>
          </a:p>
          <a:p>
            <a:br>
              <a:rPr lang="ru-RU" sz="2400" dirty="0">
                <a:solidFill>
                  <a:srgbClr val="C00000"/>
                </a:solidFill>
              </a:rPr>
            </a:b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Бензапирен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– канцероген (вызывающий рак) первого класса опасности. 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Бензапирен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крайне опасен для человека даже в малых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концентрациях,поскольку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обладает свойством кумуляции, т.е. способен накапливаться в организме. Именно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бензапирен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приводит к раку легких у курильщиков. Кроме того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</a:rPr>
              <a:t>бензапирен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 обладает и мутагенным действием, т.е. вызывает мутации ДНК. Эти мутации способны передаваться по наследству, и они крайне устойчивы</a:t>
            </a:r>
            <a:r>
              <a:rPr lang="ru-RU" sz="2400" dirty="0"/>
              <a:t>.</a:t>
            </a:r>
          </a:p>
        </p:txBody>
      </p:sp>
      <p:pic>
        <p:nvPicPr>
          <p:cNvPr id="6" name="Picture 2" descr="Кальян Koress | Hookah Magic">
            <a:extLst>
              <a:ext uri="{FF2B5EF4-FFF2-40B4-BE49-F238E27FC236}">
                <a16:creationId xmlns:a16="http://schemas.microsoft.com/office/drawing/2014/main" id="{79D70FFD-CDD9-4654-A88E-64EE25787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2000"/>
                    </a14:imgEffect>
                    <a14:imgEffect>
                      <a14:brightnessContrast bright="-3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386" y="5639975"/>
            <a:ext cx="2270687" cy="4173677"/>
          </a:xfrm>
          <a:prstGeom prst="rect">
            <a:avLst/>
          </a:prstGeom>
          <a:blipFill dpi="0" rotWithShape="1">
            <a:blip r:embed="rId5">
              <a:alphaModFix amt="43000"/>
            </a:blip>
            <a:srcRect/>
            <a:tile tx="0" ty="0" sx="100000" sy="100000" flip="none" algn="tl"/>
          </a:blipFill>
          <a:effectLst>
            <a:softEdge rad="228600"/>
          </a:effectLst>
        </p:spPr>
      </p:pic>
      <p:pic>
        <p:nvPicPr>
          <p:cNvPr id="7" name="Picture 4" descr="Как выбрать вейп новичку: особенности устройства, виды вейпов, какая бывает  тяга, как обслуживают вейп, критерии выбора модел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1371449"/>
            <a:ext cx="4738732" cy="3173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384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30998" cy="10287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024EA2-FC00-A649-DFDA-43BF10877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363" y="499574"/>
            <a:ext cx="12553837" cy="2174271"/>
          </a:xfrm>
        </p:spPr>
        <p:txBody>
          <a:bodyPr>
            <a:noAutofit/>
          </a:bodyPr>
          <a:lstStyle/>
          <a:p>
            <a:pPr algn="ctr"/>
            <a:r>
              <a:rPr kumimoji="0" lang="ru-RU" sz="3200" b="1" i="0" u="none" strike="noStrike" kern="0" cap="none" spc="285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ФАКТОРЫ</a:t>
            </a:r>
            <a:r>
              <a:rPr kumimoji="0" lang="ru-RU" sz="3200" b="1" i="0" u="none" strike="noStrike" kern="0" cap="none" spc="8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 </a:t>
            </a:r>
            <a:r>
              <a:rPr kumimoji="0" lang="ru-RU" sz="3200" b="1" i="0" u="none" strike="noStrike" kern="0" cap="none" spc="325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РИСКА</a:t>
            </a:r>
            <a:b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</a:br>
            <a:r>
              <a:rPr kumimoji="0" lang="ru-RU" sz="3200" b="1" i="0" u="none" strike="noStrike" kern="0" cap="none" spc="345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РАЗВИТИЯ</a:t>
            </a:r>
            <a:r>
              <a:rPr kumimoji="0" lang="ru-RU" sz="3200" b="1" i="0" u="none" strike="noStrike" kern="0" cap="none" spc="8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 </a:t>
            </a:r>
            <a:r>
              <a:rPr kumimoji="0" lang="ru-RU" sz="3200" b="1" i="0" u="none" strike="noStrike" kern="0" cap="none" spc="35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ОНКОЛОГИИ</a:t>
            </a:r>
            <a:br>
              <a:rPr kumimoji="0" lang="ru-RU" sz="3200" b="1" i="0" u="none" strike="noStrike" kern="0" cap="none" spc="35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</a:br>
            <a:r>
              <a:rPr kumimoji="0" lang="ru-RU" sz="3200" b="1" i="1" u="none" strike="noStrike" kern="0" cap="none" spc="35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</a:rPr>
              <a:t>(репродуктивные и гормональные нарушения)</a:t>
            </a:r>
            <a:br>
              <a:rPr kumimoji="0" lang="ru-RU" sz="3200" b="1" i="1" u="none" strike="noStrike" kern="0" cap="none" spc="35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</a:rPr>
            </a:br>
            <a:endParaRPr lang="ru-RU" sz="3200" i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28216"/>
            <a:ext cx="192024" cy="980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3E5279-B1F8-AACF-3C5D-8456B468A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3071" y="2397977"/>
            <a:ext cx="17432788" cy="5645943"/>
          </a:xfrm>
        </p:spPr>
        <p:txBody>
          <a:bodyPr>
            <a:noAutofit/>
          </a:bodyPr>
          <a:lstStyle/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1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800" kern="12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Беспорядочные</a:t>
            </a:r>
            <a:r>
              <a:rPr kumimoji="0" lang="ru-RU" sz="2800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</a:rPr>
              <a:t> и незащищенные интимные отношения </a:t>
            </a:r>
            <a:r>
              <a:rPr kumimoji="0" lang="ru-RU" sz="2800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cs typeface="Trebuchet MS"/>
              </a:rPr>
              <a:t>(</a:t>
            </a:r>
            <a:r>
              <a:rPr lang="ru-RU" sz="2800" i="1" kern="1200" spc="300" dirty="0">
                <a:solidFill>
                  <a:srgbClr val="C00000"/>
                </a:solidFill>
                <a:latin typeface="+mn-lt"/>
              </a:rPr>
              <a:t>заражения инфекциями, в том числе ВИЧ)</a:t>
            </a:r>
          </a:p>
          <a:p>
            <a:pPr marL="3556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1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cs typeface="Trebuchet MS"/>
              </a:rPr>
              <a:t>Аборты </a:t>
            </a:r>
          </a:p>
          <a:p>
            <a:pPr marL="355600" marR="359410" lvl="0" indent="-342900" algn="l" defTabSz="914400" rtl="0" eaLnBrk="1" fontAlgn="auto" latinLnBrk="0" hangingPunct="1">
              <a:lnSpc>
                <a:spcPct val="11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118485" algn="l"/>
              </a:tabLst>
              <a:defRPr/>
            </a:pPr>
            <a:r>
              <a:rPr kumimoji="0" lang="ru-RU" sz="2800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</a:rPr>
              <a:t>Беременность и роды в позднем возрасте</a:t>
            </a:r>
            <a:r>
              <a:rPr kumimoji="0" lang="ru-RU" sz="2800" i="0" u="none" strike="noStrike" kern="1200" cap="none" spc="300" normalizeH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ru-RU" sz="2800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(сбои в работе гормональной системы </a:t>
            </a:r>
            <a:r>
              <a:rPr lang="ru-RU" sz="2800" i="1" kern="1200" spc="300" dirty="0">
                <a:solidFill>
                  <a:srgbClr val="C00000"/>
                </a:solidFill>
                <a:latin typeface="+mn-lt"/>
              </a:rPr>
              <a:t> </a:t>
            </a:r>
            <a:r>
              <a:rPr kumimoji="0" lang="ru-RU" sz="2800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и выработка повышенного уровня эстрогенов)</a:t>
            </a:r>
            <a:r>
              <a:rPr kumimoji="0" lang="ru-RU" sz="2800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cs typeface="Trebuchet MS"/>
              </a:rPr>
              <a:t>  </a:t>
            </a:r>
          </a:p>
          <a:p>
            <a:pPr marL="355600" marR="359410" lvl="0" indent="-342900" algn="l" defTabSz="914400" rtl="0" eaLnBrk="1" fontAlgn="auto" latinLnBrk="0" hangingPunct="1">
              <a:lnSpc>
                <a:spcPct val="11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118485" algn="l"/>
              </a:tabLst>
              <a:defRPr/>
            </a:pPr>
            <a:r>
              <a:rPr kumimoji="0" lang="ru-RU" sz="2800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</a:rPr>
              <a:t>Отсутствие родов и</a:t>
            </a:r>
            <a:r>
              <a:rPr lang="ru-RU" sz="2800" kern="12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грудного вскармливания</a:t>
            </a:r>
          </a:p>
          <a:p>
            <a:pPr marL="355600" marR="359410" lvl="0" indent="-342900" algn="l" defTabSz="914400" rtl="0" eaLnBrk="1" fontAlgn="auto" latinLnBrk="0" hangingPunct="1">
              <a:lnSpc>
                <a:spcPct val="11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118485" algn="l"/>
              </a:tabLst>
              <a:defRPr/>
            </a:pPr>
            <a:r>
              <a:rPr lang="ru-RU" sz="2800" kern="12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Бесконтрольное </a:t>
            </a:r>
            <a:r>
              <a:rPr kumimoji="0" lang="ru-RU" sz="2800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</a:rPr>
              <a:t>применение гормональных препаратов</a:t>
            </a:r>
            <a:r>
              <a:rPr kumimoji="0" lang="ru-RU" sz="2800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cs typeface="Trebuchet MS"/>
              </a:rPr>
              <a:t> </a:t>
            </a:r>
          </a:p>
          <a:p>
            <a:pPr marL="355600" marR="359410" lvl="0" indent="-342900" algn="l" defTabSz="914400" rtl="0" eaLnBrk="1" fontAlgn="auto" latinLnBrk="0" hangingPunct="1">
              <a:lnSpc>
                <a:spcPct val="11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118485" algn="l"/>
              </a:tabLst>
              <a:defRPr/>
            </a:pPr>
            <a:r>
              <a:rPr lang="ru-RU" sz="2800" kern="12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Trebuchet MS"/>
              </a:rPr>
              <a:t>Ранние </a:t>
            </a:r>
            <a:r>
              <a:rPr kumimoji="0" lang="ru-RU" sz="280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</a:rPr>
              <a:t>менструации</a:t>
            </a:r>
            <a:r>
              <a:rPr lang="ru-RU" sz="2800" kern="12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ru-RU" sz="2800" i="1" kern="1200" spc="300" dirty="0">
                <a:solidFill>
                  <a:srgbClr val="C00000"/>
                </a:solidFill>
                <a:latin typeface="+mn-lt"/>
              </a:rPr>
              <a:t>(</a:t>
            </a:r>
            <a:r>
              <a:rPr kumimoji="0" lang="ru-RU" sz="2800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до </a:t>
            </a:r>
            <a:r>
              <a:rPr kumimoji="0" lang="ru-RU" sz="2800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cs typeface="Trebuchet MS"/>
              </a:rPr>
              <a:t>12 </a:t>
            </a:r>
            <a:r>
              <a:rPr kumimoji="0" lang="ru-RU" sz="2800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лет)</a:t>
            </a:r>
            <a:r>
              <a:rPr kumimoji="0" lang="ru-RU" sz="2800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cs typeface="Trebuchet MS"/>
              </a:rPr>
              <a:t> </a:t>
            </a:r>
            <a:endParaRPr lang="ru-RU" sz="2800" i="1" kern="1200" spc="300" dirty="0">
              <a:solidFill>
                <a:srgbClr val="C00000"/>
              </a:solidFill>
              <a:latin typeface="+mn-lt"/>
            </a:endParaRPr>
          </a:p>
          <a:p>
            <a:pPr marL="355600" marR="359410" lvl="0" indent="-342900" algn="l" defTabSz="914400" rtl="0" eaLnBrk="1" fontAlgn="auto" latinLnBrk="0" hangingPunct="1">
              <a:lnSpc>
                <a:spcPct val="11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118485" algn="l"/>
              </a:tabLst>
              <a:defRPr/>
            </a:pPr>
            <a:r>
              <a:rPr kumimoji="0" lang="ru-RU" sz="280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</a:rPr>
              <a:t>Поздний климакс </a:t>
            </a:r>
            <a:r>
              <a:rPr kumimoji="0" lang="ru-RU" sz="2800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(после </a:t>
            </a:r>
            <a:r>
              <a:rPr kumimoji="0" lang="ru-RU" sz="2800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cs typeface="Trebuchet MS"/>
              </a:rPr>
              <a:t>56 </a:t>
            </a:r>
            <a:r>
              <a:rPr kumimoji="0" lang="ru-RU" sz="2800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лет</a:t>
            </a:r>
            <a:r>
              <a:rPr kumimoji="0" lang="ru-RU" sz="2800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cs typeface="Trebuchet MS"/>
              </a:rPr>
              <a:t>)</a:t>
            </a:r>
          </a:p>
          <a:p>
            <a:pPr marL="355600" marR="72390" lvl="0" indent="-342900" algn="l" defTabSz="914400" rtl="0" eaLnBrk="1" fontAlgn="auto" latinLnBrk="0" hangingPunct="1">
              <a:lnSpc>
                <a:spcPct val="11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</a:rPr>
              <a:t>Отсутствие полноценных интимных отношений у мужчин</a:t>
            </a:r>
            <a:r>
              <a:rPr lang="ru-RU" sz="2800" kern="1200" spc="3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kumimoji="0" lang="ru-RU" sz="2800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cs typeface="Trebuchet MS"/>
              </a:rPr>
              <a:t>(</a:t>
            </a:r>
            <a:r>
              <a:rPr kumimoji="0" lang="ru-RU" sz="2800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воспаления предстательной железы с переходом в злокачественную неоплазию</a:t>
            </a:r>
            <a:r>
              <a:rPr kumimoji="0" lang="ru-RU" sz="2800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cs typeface="Trebuchet MS"/>
              </a:rPr>
              <a:t>)  </a:t>
            </a:r>
          </a:p>
          <a:p>
            <a:pPr marL="355600" marR="72390" lvl="0" indent="-342900" algn="l" defTabSz="914400" rtl="0" eaLnBrk="1" fontAlgn="auto" latinLnBrk="0" hangingPunct="1">
              <a:lnSpc>
                <a:spcPct val="11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i="0" u="none" strike="noStrike" kern="1200" cap="none" spc="30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</a:rPr>
              <a:t>Хронические заболевания мочеполовой системы</a:t>
            </a:r>
            <a:endParaRPr lang="ru-RU" sz="2800" spc="3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B7A495-B070-3EE4-2754-215962486E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8755410"/>
            <a:ext cx="1310754" cy="131075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B8307A-C3EE-71AA-A2F6-27F30559D4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23097"/>
            <a:ext cx="4225887" cy="15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2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20BA3-F7CF-D834-A711-1606B7AB4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400" y="402114"/>
            <a:ext cx="10484997" cy="1865376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kumimoji="0" lang="ru-RU" sz="3200" b="1" i="0" u="none" strike="noStrike" kern="0" cap="none" spc="30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ФАКТОРЫ РИСКА</a:t>
            </a:r>
            <a:br>
              <a:rPr kumimoji="0" lang="ru-RU" sz="3200" b="1" i="0" u="none" strike="noStrike" kern="0" cap="none" spc="30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</a:br>
            <a:r>
              <a:rPr kumimoji="0" lang="ru-RU" sz="3200" b="1" i="0" u="none" strike="noStrike" kern="0" cap="none" spc="30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  <a:t>РАЗВИТИЯ ОНКОЛОГИИ</a:t>
            </a:r>
            <a:br>
              <a:rPr kumimoji="0" lang="ru-RU" sz="3200" b="1" i="0" u="none" strike="noStrike" kern="0" cap="none" spc="30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  <a:ea typeface="+mj-ea"/>
                <a:cs typeface="Arial"/>
              </a:rPr>
            </a:br>
            <a:r>
              <a:rPr kumimoji="0" lang="ru-RU" sz="3200" b="1" i="1" u="none" strike="noStrike" kern="0" cap="none" spc="30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</a:rPr>
              <a:t>(патологическое воздействие)</a:t>
            </a:r>
            <a:br>
              <a:rPr kumimoji="0" lang="ru-RU" sz="3200" b="1" i="1" u="none" strike="noStrike" kern="0" cap="none" spc="30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Calibri"/>
              </a:rPr>
            </a:br>
            <a:endParaRPr lang="ru-RU" sz="3200" spc="3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28216"/>
            <a:ext cx="192024" cy="980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E5C138-0201-A82C-26CB-5C771B5B83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088601"/>
            <a:ext cx="10357674" cy="478060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B8307A-C3EE-71AA-A2F6-27F30559D4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23097"/>
            <a:ext cx="4225887" cy="1563390"/>
          </a:xfrm>
          <a:prstGeom prst="rect">
            <a:avLst/>
          </a:prstGeom>
        </p:spPr>
      </p:pic>
      <p:sp>
        <p:nvSpPr>
          <p:cNvPr id="3" name="Стрелка вниз 2"/>
          <p:cNvSpPr/>
          <p:nvPr/>
        </p:nvSpPr>
        <p:spPr>
          <a:xfrm>
            <a:off x="9525000" y="2358547"/>
            <a:ext cx="8534400" cy="220980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solidFill>
                  <a:schemeClr val="accent3">
                    <a:lumMod val="75000"/>
                  </a:schemeClr>
                </a:solidFill>
              </a:rPr>
              <a:t>Развитие </a:t>
            </a:r>
            <a:r>
              <a:rPr lang="ru-RU" sz="4000" dirty="0" err="1">
                <a:solidFill>
                  <a:schemeClr val="accent3">
                    <a:lumMod val="75000"/>
                  </a:schemeClr>
                </a:solidFill>
              </a:rPr>
              <a:t>экомышления</a:t>
            </a:r>
            <a:r>
              <a:rPr lang="ru-RU" sz="4000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184CC78E-1B71-4335-9CDD-0C9804CE6F44}"/>
              </a:ext>
            </a:extLst>
          </p:cNvPr>
          <p:cNvSpPr txBox="1">
            <a:spLocks/>
          </p:cNvSpPr>
          <p:nvPr/>
        </p:nvSpPr>
        <p:spPr>
          <a:xfrm>
            <a:off x="8991600" y="4659404"/>
            <a:ext cx="8979959" cy="2409929"/>
          </a:xfrm>
          <a:prstGeom prst="rect">
            <a:avLst/>
          </a:prstGeom>
        </p:spPr>
        <p:txBody>
          <a:bodyPr wrap="square" lIns="0" tIns="0" rIns="0" bIns="0">
            <a:normAutofit fontScale="25000" lnSpcReduction="20000"/>
          </a:bodyPr>
          <a:lstStyle>
            <a:lvl1pPr marL="0">
              <a:defRPr sz="2200" b="1" i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ru-RU" u="sng" kern="0" dirty="0">
              <a:solidFill>
                <a:schemeClr val="accent6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9600" b="0" kern="0" dirty="0">
                <a:solidFill>
                  <a:schemeClr val="accent1"/>
                </a:solidFill>
                <a:latin typeface="+mn-lt"/>
              </a:rPr>
              <a:t>экологичный образ жизни: </a:t>
            </a:r>
          </a:p>
          <a:p>
            <a:pPr algn="ctr"/>
            <a:r>
              <a:rPr lang="ru-RU" sz="9600" b="0" kern="0" dirty="0">
                <a:latin typeface="+mn-lt"/>
              </a:rPr>
              <a:t>сокращение отходов, </a:t>
            </a:r>
          </a:p>
          <a:p>
            <a:pPr algn="ctr"/>
            <a:r>
              <a:rPr lang="ru-RU" sz="9600" u="sng" kern="0" dirty="0">
                <a:solidFill>
                  <a:schemeClr val="accent1"/>
                </a:solidFill>
                <a:latin typeface="+mn-lt"/>
              </a:rPr>
              <a:t>На бытовом уровне</a:t>
            </a:r>
            <a:r>
              <a:rPr lang="ru-RU" sz="9600" kern="0" dirty="0">
                <a:solidFill>
                  <a:schemeClr val="accent1"/>
                </a:solidFill>
                <a:latin typeface="+mn-lt"/>
              </a:rPr>
              <a:t>: </a:t>
            </a:r>
          </a:p>
          <a:p>
            <a:pPr algn="ctr"/>
            <a:r>
              <a:rPr lang="ru-RU" sz="9600" kern="0" dirty="0">
                <a:latin typeface="+mn-lt"/>
              </a:rPr>
              <a:t>сокращение отходов, </a:t>
            </a:r>
          </a:p>
          <a:p>
            <a:pPr algn="ctr"/>
            <a:r>
              <a:rPr lang="ru-RU" sz="9600" b="0" kern="0" dirty="0">
                <a:latin typeface="+mn-lt"/>
              </a:rPr>
              <a:t>выбор </a:t>
            </a:r>
            <a:r>
              <a:rPr lang="ru-RU" sz="9600" b="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подходящих товаров и услуг, </a:t>
            </a:r>
          </a:p>
          <a:p>
            <a:pPr algn="ctr"/>
            <a:r>
              <a:rPr lang="ru-RU" sz="9600" b="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отказ от избыточного потребления, </a:t>
            </a:r>
          </a:p>
          <a:p>
            <a:pPr algn="ctr"/>
            <a:r>
              <a:rPr lang="ru-RU" sz="9600" b="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изменение привычек питания,</a:t>
            </a:r>
          </a:p>
          <a:p>
            <a:pPr algn="ctr"/>
            <a:r>
              <a:rPr lang="ru-RU" sz="9600" b="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сбережение ценных ресурсов: воды, энергии, древесины.</a:t>
            </a:r>
          </a:p>
          <a:p>
            <a:pPr algn="ctr"/>
            <a:endParaRPr lang="ru-RU" sz="9600" b="0" kern="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br>
              <a:rPr lang="ru-RU" sz="14700" kern="0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ru-RU" sz="14700" kern="0" dirty="0">
                <a:solidFill>
                  <a:schemeClr val="accent6">
                    <a:lumMod val="75000"/>
                  </a:schemeClr>
                </a:solidFill>
              </a:rPr>
            </a:br>
            <a:endParaRPr lang="ru-RU" sz="14700" kern="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F51139E-3208-4770-B7C1-2850DC1ADD98}"/>
              </a:ext>
            </a:extLst>
          </p:cNvPr>
          <p:cNvSpPr/>
          <p:nvPr/>
        </p:nvSpPr>
        <p:spPr>
          <a:xfrm>
            <a:off x="10515600" y="7233219"/>
            <a:ext cx="6324600" cy="15327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u="sng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endParaRPr lang="ru-RU" sz="3600" u="sng" dirty="0">
              <a:solidFill>
                <a:schemeClr val="accent1">
                  <a:lumMod val="50000"/>
                </a:schemeClr>
              </a:solidFill>
            </a:endParaRPr>
          </a:p>
          <a:p>
            <a:pPr algn="ctr"/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</a:rPr>
              <a:t>В профессии</a:t>
            </a:r>
            <a:r>
              <a:rPr lang="ru-RU" sz="2400" dirty="0">
                <a:solidFill>
                  <a:schemeClr val="tx1"/>
                </a:solidFill>
              </a:rPr>
              <a:t> — понимание последствий принятых решений и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</a:rPr>
              <a:t>ответственность за сохранение или разрушение природных экосистем.</a:t>
            </a:r>
            <a:br>
              <a:rPr lang="ru-RU" sz="2400" dirty="0">
                <a:solidFill>
                  <a:schemeClr val="tx1"/>
                </a:solidFill>
              </a:rPr>
            </a:br>
            <a:br>
              <a:rPr lang="ru-RU" sz="4800" dirty="0">
                <a:solidFill>
                  <a:schemeClr val="tx1"/>
                </a:solidFill>
              </a:rPr>
            </a:br>
            <a:endParaRPr lang="ru-RU" sz="4800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FA0829B-B130-48EE-AE10-0A5988950ABE}"/>
              </a:ext>
            </a:extLst>
          </p:cNvPr>
          <p:cNvSpPr/>
          <p:nvPr/>
        </p:nvSpPr>
        <p:spPr>
          <a:xfrm>
            <a:off x="9544878" y="879945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chemeClr val="accent1"/>
                </a:solidFill>
              </a:rPr>
              <a:t>Влияние пластика на организм и экосистему</a:t>
            </a:r>
          </a:p>
          <a:p>
            <a:pPr algn="ctr"/>
            <a:r>
              <a:rPr lang="ru-RU" b="1" i="1" dirty="0">
                <a:solidFill>
                  <a:schemeClr val="accent1"/>
                </a:solidFill>
              </a:rPr>
              <a:t>Эндокринные </a:t>
            </a:r>
            <a:r>
              <a:rPr lang="ru-RU" b="1" i="1" dirty="0" err="1">
                <a:solidFill>
                  <a:schemeClr val="accent1"/>
                </a:solidFill>
              </a:rPr>
              <a:t>дизрапторы</a:t>
            </a:r>
            <a:r>
              <a:rPr lang="ru-RU" b="1" i="1" dirty="0">
                <a:solidFill>
                  <a:schemeClr val="accent1"/>
                </a:solidFill>
              </a:rPr>
              <a:t> </a:t>
            </a:r>
          </a:p>
          <a:p>
            <a:pPr algn="ctr"/>
            <a:r>
              <a:rPr lang="ru-RU" b="1" i="1" dirty="0">
                <a:solidFill>
                  <a:schemeClr val="accent1"/>
                </a:solidFill>
              </a:rPr>
              <a:t>Концепция разумного потребления </a:t>
            </a:r>
          </a:p>
        </p:txBody>
      </p:sp>
    </p:spTree>
    <p:extLst>
      <p:ext uri="{BB962C8B-B14F-4D97-AF65-F5344CB8AC3E}">
        <p14:creationId xmlns:p14="http://schemas.microsoft.com/office/powerpoint/2010/main" val="674074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11688" y="1361105"/>
            <a:ext cx="7504677" cy="1865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 algn="ctr" rtl="0">
              <a:lnSpc>
                <a:spcPct val="90000"/>
              </a:lnSpc>
              <a:spcBef>
                <a:spcPct val="0"/>
              </a:spcBef>
              <a:tabLst>
                <a:tab pos="4629150" algn="l"/>
              </a:tabLst>
            </a:pPr>
            <a:r>
              <a:rPr lang="en-US" sz="3600" spc="300" dirty="0" err="1">
                <a:solidFill>
                  <a:schemeClr val="accent3">
                    <a:lumMod val="75000"/>
                  </a:schemeClr>
                </a:solidFill>
              </a:rPr>
              <a:t>История</a:t>
            </a:r>
            <a:endParaRPr lang="en-US" sz="3600" kern="1200" spc="300" dirty="0">
              <a:solidFill>
                <a:schemeClr val="accent3">
                  <a:lumMod val="75000"/>
                </a:schemeClr>
              </a:solidFill>
              <a:latin typeface="+mj-lt"/>
              <a:cs typeface="+mj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368" y="3277593"/>
            <a:ext cx="747522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6EDB84-0584-39AB-FF54-9F7F627CBADC}"/>
              </a:ext>
            </a:extLst>
          </p:cNvPr>
          <p:cNvSpPr txBox="1"/>
          <p:nvPr/>
        </p:nvSpPr>
        <p:spPr>
          <a:xfrm>
            <a:off x="457200" y="3305025"/>
            <a:ext cx="10363200" cy="5733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800"/>
              </a:spcAft>
            </a:pPr>
            <a:r>
              <a:rPr lang="en-US" sz="3200" b="1" spc="300" dirty="0">
                <a:solidFill>
                  <a:srgbClr val="002060"/>
                </a:solidFill>
                <a:effectLst/>
              </a:rPr>
              <a:t>4 февраля ежегодно отмечается Всемирный день борьбы с раковыми заболеваниями (World  Cancer Day)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spc="300" dirty="0">
                <a:solidFill>
                  <a:srgbClr val="002060"/>
                </a:solidFill>
                <a:effectLst/>
              </a:rPr>
              <a:t>Он был учрежден Союзом по международному контролю рака (Union for International Cancer Control, UICC) с целью привлечения внимания  мировой общественности к этой глобальной проблеме</a:t>
            </a: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spc="300" dirty="0">
                <a:solidFill>
                  <a:srgbClr val="002060"/>
                </a:solidFill>
                <a:effectLst/>
              </a:rPr>
              <a:t> </a:t>
            </a:r>
            <a:r>
              <a:rPr lang="ru-RU" sz="3200" spc="300" dirty="0">
                <a:solidFill>
                  <a:srgbClr val="002060"/>
                </a:solidFill>
                <a:effectLst/>
              </a:rPr>
              <a:t>Кампания </a:t>
            </a:r>
            <a:r>
              <a:rPr lang="ru-RU" sz="3200" spc="300" dirty="0">
                <a:solidFill>
                  <a:schemeClr val="accent1">
                    <a:lumMod val="50000"/>
                  </a:schemeClr>
                </a:solidFill>
                <a:effectLst/>
              </a:rPr>
              <a:t>2022-2024</a:t>
            </a:r>
            <a:r>
              <a:rPr lang="ru-RU" sz="3200" spc="300" dirty="0">
                <a:solidFill>
                  <a:srgbClr val="C00000"/>
                </a:solidFill>
                <a:effectLst/>
              </a:rPr>
              <a:t> </a:t>
            </a:r>
            <a:r>
              <a:rPr lang="ru-RU" sz="3200" spc="300" dirty="0">
                <a:solidFill>
                  <a:srgbClr val="002060"/>
                </a:solidFill>
                <a:effectLst/>
              </a:rPr>
              <a:t>годов проходит под девизом "Сокращение отставания в лечении рака" 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ru-RU" sz="3200" spc="300" dirty="0">
                <a:solidFill>
                  <a:srgbClr val="002060"/>
                </a:solidFill>
                <a:effectLst/>
              </a:rPr>
              <a:t>(Closing the gap in cancer care)</a:t>
            </a:r>
            <a:endParaRPr lang="en-US" sz="3200" spc="300" dirty="0">
              <a:solidFill>
                <a:srgbClr val="002060"/>
              </a:solidFill>
              <a:effectLst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A71198-9CE1-32C1-920C-8C9595AA3C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0" y="3502117"/>
            <a:ext cx="6672247" cy="66561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0" y="281819"/>
            <a:ext cx="6672247" cy="341388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023359" y="1942415"/>
            <a:ext cx="9502642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540"/>
              </a:spcBef>
            </a:pPr>
            <a:endParaRPr lang="ru-RU" sz="2200" dirty="0">
              <a:latin typeface="Arial"/>
              <a:cs typeface="Arial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B8307A-C3EE-71AA-A2F6-27F30559D4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0" y="173556"/>
            <a:ext cx="4713520" cy="132148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30998" cy="10287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512163-2590-7EA6-FAEF-09B86133F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555197"/>
            <a:ext cx="10790000" cy="2262579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kumimoji="0" lang="ru-RU" sz="3200" b="1" i="0" u="none" strike="noStrike" kern="0" cap="none" spc="285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ФАКТОРЫ</a:t>
            </a:r>
            <a:r>
              <a:rPr kumimoji="0" lang="ru-RU" sz="3200" b="1" i="0" u="none" strike="noStrike" kern="0" cap="none" spc="8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 </a:t>
            </a:r>
            <a:r>
              <a:rPr kumimoji="0" lang="ru-RU" sz="3200" b="1" i="0" u="none" strike="noStrike" kern="0" cap="none" spc="325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РИСКА</a:t>
            </a:r>
            <a:b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</a:br>
            <a:r>
              <a:rPr kumimoji="0" lang="ru-RU" sz="3200" b="1" i="0" u="none" strike="noStrike" kern="0" cap="none" spc="345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РАЗВИТИЯ</a:t>
            </a:r>
            <a:r>
              <a:rPr kumimoji="0" lang="ru-RU" sz="3200" b="1" i="0" u="none" strike="noStrike" kern="0" cap="none" spc="8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 </a:t>
            </a:r>
            <a:r>
              <a:rPr kumimoji="0" lang="ru-RU" sz="3200" b="1" i="0" u="none" strike="noStrike" kern="0" cap="none" spc="35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ОНКОЛОГИИ </a:t>
            </a:r>
            <a:r>
              <a:rPr kumimoji="0" lang="ru-RU" sz="3200" b="1" i="1" u="none" strike="noStrike" kern="0" cap="none" spc="35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</a:rPr>
              <a:t>(наследственность,</a:t>
            </a:r>
            <a:br>
              <a:rPr kumimoji="0" lang="ru-RU" sz="3200" b="1" i="1" u="none" strike="noStrike" kern="0" cap="none" spc="35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</a:rPr>
            </a:br>
            <a:r>
              <a:rPr kumimoji="0" lang="ru-RU" sz="3200" b="1" i="1" u="none" strike="noStrike" kern="0" cap="none" spc="35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</a:rPr>
              <a:t>психология)</a:t>
            </a:r>
            <a:br>
              <a:rPr kumimoji="0" lang="ru-RU" sz="3200" b="1" i="1" u="none" strike="noStrike" kern="0" cap="none" spc="35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</a:rPr>
            </a:br>
            <a:endParaRPr lang="ru-RU" sz="3200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28216"/>
            <a:ext cx="192024" cy="980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4F5AC3-3142-79CE-211B-3FA629369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316" y="2400300"/>
            <a:ext cx="17156484" cy="5660898"/>
          </a:xfrm>
        </p:spPr>
        <p:txBody>
          <a:bodyPr>
            <a:no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0" cap="none" spc="285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Генетическая предрасположенность -  причина развития рака в 3% случаев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0" cap="none" spc="285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0" cap="none" spc="285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При наличии </a:t>
            </a:r>
            <a:r>
              <a:rPr kumimoji="0" lang="ru-RU" sz="2800" i="0" u="none" strike="noStrike" kern="0" cap="none" spc="229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онкозаболеваний </a:t>
            </a:r>
            <a:r>
              <a:rPr kumimoji="0" lang="ru-RU" sz="2800" i="0" u="none" strike="noStrike" kern="0" cap="none" spc="3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в </a:t>
            </a:r>
            <a:r>
              <a:rPr kumimoji="0" lang="ru-RU" sz="2800" i="0" u="none" strike="noStrike" kern="0" cap="none" spc="12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семье</a:t>
            </a:r>
            <a:r>
              <a:rPr kumimoji="0" lang="ru-RU" sz="2800" i="0" u="none" strike="noStrike" kern="0" cap="none" spc="12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Trebuchet MS"/>
              </a:rPr>
              <a:t>, </a:t>
            </a:r>
            <a:r>
              <a:rPr kumimoji="0" lang="ru-RU" sz="2800" i="0" u="none" strike="noStrike" kern="0" cap="none" spc="21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необходимо </a:t>
            </a:r>
            <a:r>
              <a:rPr kumimoji="0" lang="ru-RU" sz="2800" i="0" u="none" strike="noStrike" kern="0" cap="none" spc="135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быть </a:t>
            </a:r>
            <a:r>
              <a:rPr kumimoji="0" lang="ru-RU" sz="2800" i="0" u="none" strike="noStrike" kern="0" cap="none" spc="14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 </a:t>
            </a:r>
            <a:r>
              <a:rPr kumimoji="0" lang="ru-RU" sz="2800" i="0" u="none" strike="noStrike" kern="0" cap="none" spc="235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внимательным </a:t>
            </a:r>
            <a:r>
              <a:rPr kumimoji="0" lang="ru-RU" sz="2800" i="0" u="none" strike="noStrike" kern="0" cap="none" spc="26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к </a:t>
            </a:r>
            <a:r>
              <a:rPr kumimoji="0" lang="ru-RU" sz="2800" i="0" u="none" strike="noStrike" kern="0" cap="none" spc="165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своему здоровью </a:t>
            </a:r>
            <a:r>
              <a:rPr kumimoji="0" lang="ru-RU" sz="2800" i="0" u="none" strike="noStrike" kern="0" cap="none" spc="229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и </a:t>
            </a:r>
            <a:r>
              <a:rPr kumimoji="0" lang="ru-RU" sz="2800" i="0" u="none" strike="noStrike" kern="0" cap="none" spc="17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любым </a:t>
            </a:r>
            <a:r>
              <a:rPr kumimoji="0" lang="ru-RU" sz="2800" i="0" u="none" strike="noStrike" kern="0" cap="none" spc="175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 </a:t>
            </a:r>
            <a:r>
              <a:rPr kumimoji="0" lang="ru-RU" sz="2800" i="0" u="none" strike="noStrike" kern="0" cap="none" spc="235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признакам</a:t>
            </a:r>
            <a:r>
              <a:rPr kumimoji="0" lang="ru-RU" sz="2800" i="0" u="none" strike="noStrike" kern="0" cap="none" spc="235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Trebuchet MS"/>
              </a:rPr>
              <a:t>,</a:t>
            </a:r>
            <a:r>
              <a:rPr kumimoji="0" lang="ru-RU" sz="2800" i="0" u="none" strike="noStrike" kern="0" cap="none" spc="24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Trebuchet MS"/>
              </a:rPr>
              <a:t> </a:t>
            </a:r>
            <a:r>
              <a:rPr kumimoji="0" lang="ru-RU" sz="2800" i="0" u="none" strike="noStrike" kern="0" cap="none" spc="26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указывающим</a:t>
            </a:r>
            <a:r>
              <a:rPr kumimoji="0" lang="ru-RU" sz="2800" i="0" u="none" strike="noStrike" kern="0" cap="none" spc="265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 </a:t>
            </a:r>
            <a:r>
              <a:rPr kumimoji="0" lang="ru-RU" sz="2800" i="0" u="none" strike="noStrike" kern="0" cap="none" spc="185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на</a:t>
            </a:r>
            <a:r>
              <a:rPr kumimoji="0" lang="ru-RU" sz="2800" i="0" u="none" strike="noStrike" kern="0" cap="none" spc="19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 </a:t>
            </a:r>
            <a:r>
              <a:rPr kumimoji="0" lang="ru-RU" sz="2800" i="0" u="none" strike="noStrike" kern="0" cap="none" spc="245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развитие </a:t>
            </a:r>
            <a:r>
              <a:rPr kumimoji="0" lang="ru-RU" sz="2800" i="0" u="none" strike="noStrike" kern="0" cap="none" spc="25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 </a:t>
            </a:r>
            <a:r>
              <a:rPr kumimoji="0" lang="ru-RU" sz="2800" i="0" u="none" strike="noStrike" kern="0" cap="none" spc="22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патологического</a:t>
            </a:r>
            <a:r>
              <a:rPr kumimoji="0" lang="ru-RU" sz="2800" i="0" u="none" strike="noStrike" kern="0" cap="none" spc="13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 </a:t>
            </a:r>
            <a:r>
              <a:rPr kumimoji="0" lang="ru-RU" sz="2800" i="0" u="none" strike="noStrike" kern="0" cap="none" spc="14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процесса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i="0" u="none" strike="noStrike" kern="0" cap="none" spc="14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0" cap="none" spc="265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Эмоционально</a:t>
            </a:r>
            <a:r>
              <a:rPr kumimoji="0" lang="ru-RU" sz="2800" i="0" u="none" strike="noStrike" kern="0" cap="none" spc="265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Trebuchet MS"/>
              </a:rPr>
              <a:t>-</a:t>
            </a:r>
            <a:r>
              <a:rPr kumimoji="0" lang="ru-RU" sz="2800" i="0" u="none" strike="noStrike" kern="0" cap="none" spc="265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психологические</a:t>
            </a:r>
            <a:r>
              <a:rPr kumimoji="0" lang="ru-RU" sz="2800" i="0" u="none" strike="noStrike" kern="0" cap="none" spc="7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 </a:t>
            </a:r>
            <a:r>
              <a:rPr kumimoji="0" lang="ru-RU" sz="2800" i="0" u="none" strike="noStrike" kern="0" cap="none" spc="27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и </a:t>
            </a:r>
            <a:r>
              <a:rPr kumimoji="0" lang="ru-RU" sz="2800" i="0" u="none" strike="noStrike" kern="0" cap="none" spc="-705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 </a:t>
            </a:r>
            <a:r>
              <a:rPr kumimoji="0" lang="ru-RU" sz="2800" i="0" u="none" strike="noStrike" kern="0" cap="none" spc="20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духовные</a:t>
            </a:r>
            <a:r>
              <a:rPr kumimoji="0" lang="ru-RU" sz="2800" i="0" u="none" strike="noStrike" kern="0" cap="none" spc="155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 </a:t>
            </a:r>
            <a:r>
              <a:rPr kumimoji="0" lang="ru-RU" sz="2800" i="0" u="none" strike="noStrike" kern="0" cap="none" spc="215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проблемы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i="0" u="none" strike="noStrike" kern="0" cap="none" spc="215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0" cap="none" spc="215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В результате стресса: 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i="0" u="none" strike="noStrike" kern="0" cap="none" spc="215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Снижаются защитные функции</a:t>
            </a:r>
          </a:p>
          <a:p>
            <a:pPr marL="342900" marR="0" lvl="0" indent="-34290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i="0" u="none" strike="noStrike" kern="0" cap="none" spc="215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</a:rPr>
              <a:t>Запускаются процессы патологических изменений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0" cap="none" spc="215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</a:endParaRPr>
          </a:p>
          <a:p>
            <a:pPr>
              <a:spcAft>
                <a:spcPts val="600"/>
              </a:spcAft>
            </a:pPr>
            <a:endParaRPr lang="ru-RU" sz="2400" spc="215" dirty="0">
              <a:latin typeface="+mn-lt"/>
            </a:endParaRPr>
          </a:p>
          <a:p>
            <a:pPr>
              <a:spcAft>
                <a:spcPts val="600"/>
              </a:spcAft>
            </a:pPr>
            <a:r>
              <a:rPr lang="ru-RU" sz="2400" spc="215" dirty="0">
                <a:latin typeface="+mn-lt"/>
              </a:rPr>
              <a:t> </a:t>
            </a:r>
            <a:endParaRPr lang="ru-RU" sz="2400" dirty="0">
              <a:latin typeface="+mn-lt"/>
              <a:cs typeface="Arial"/>
            </a:endParaRPr>
          </a:p>
          <a:p>
            <a:pPr>
              <a:spcAft>
                <a:spcPts val="600"/>
              </a:spcAft>
            </a:pPr>
            <a:endParaRPr lang="ru-RU" sz="2400" b="1" spc="140" dirty="0">
              <a:latin typeface="+mn-lt"/>
              <a:cs typeface="Arial"/>
            </a:endParaRPr>
          </a:p>
          <a:p>
            <a:pPr>
              <a:spcAft>
                <a:spcPts val="600"/>
              </a:spcAft>
            </a:pPr>
            <a:endParaRPr lang="ru-RU" sz="2400" dirty="0">
              <a:latin typeface="+mn-lt"/>
              <a:cs typeface="Trebuchet MS"/>
            </a:endParaRPr>
          </a:p>
          <a:p>
            <a:pPr>
              <a:spcAft>
                <a:spcPts val="600"/>
              </a:spcAft>
            </a:pPr>
            <a:endParaRPr lang="ru-RU" sz="2400" spc="285" dirty="0">
              <a:latin typeface="Calibri"/>
              <a:ea typeface="+mj-ea"/>
            </a:endParaRPr>
          </a:p>
          <a:p>
            <a:pPr>
              <a:spcAft>
                <a:spcPts val="600"/>
              </a:spcAft>
            </a:pPr>
            <a:br>
              <a:rPr kumimoji="0" lang="ru-RU" sz="2400" b="1" i="1" u="none" strike="noStrike" kern="0" cap="none" spc="35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Arial"/>
              </a:rPr>
            </a:br>
            <a:endParaRPr lang="ru-RU" sz="24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B8307A-C3EE-71AA-A2F6-27F30559D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23097"/>
            <a:ext cx="4225887" cy="15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364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38A916-4FA3-074F-1308-D2CE035C7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9398" y="347328"/>
            <a:ext cx="7249203" cy="1865376"/>
          </a:xfrm>
        </p:spPr>
        <p:txBody>
          <a:bodyPr>
            <a:normAutofit/>
          </a:bodyPr>
          <a:lstStyle/>
          <a:p>
            <a:pPr algn="ctr"/>
            <a:br>
              <a:rPr lang="ru-RU" sz="3600" spc="220" dirty="0">
                <a:solidFill>
                  <a:srgbClr val="C00000"/>
                </a:solidFill>
                <a:latin typeface="+mj-lt"/>
              </a:rPr>
            </a:br>
            <a:r>
              <a:rPr lang="ru-RU" sz="3200" spc="3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СИМПТОМЫ РАКА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28216"/>
            <a:ext cx="192024" cy="980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813FB0-4A02-A3B7-393F-F3CCF1968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0670" y="2212705"/>
            <a:ext cx="15006530" cy="6820014"/>
          </a:xfrm>
        </p:spPr>
        <p:txBody>
          <a:bodyPr>
            <a:noAutofit/>
          </a:bodyPr>
          <a:lstStyle/>
          <a:p>
            <a:pPr marL="12700" marR="7620" lvl="0" indent="0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16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   На</a:t>
            </a:r>
            <a:r>
              <a:rPr kumimoji="0" lang="ru-RU" sz="2800" b="1" i="0" u="none" strike="noStrike" kern="1200" cap="none" spc="17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ru-RU" sz="2800" b="1" i="0" u="none" strike="noStrike" kern="1200" cap="none" spc="2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начальных</a:t>
            </a:r>
            <a:r>
              <a:rPr kumimoji="0" lang="ru-RU" sz="2800" b="1" i="0" u="none" strike="noStrike" kern="1200" cap="none" spc="204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ru-RU" sz="2800" b="1" i="0" u="none" strike="noStrike" kern="1200" cap="none" spc="15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стадиях</a:t>
            </a:r>
            <a:r>
              <a:rPr kumimoji="0" lang="ru-RU" sz="2800" b="1" i="0" u="none" strike="noStrike" kern="1200" cap="none" spc="15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Trebuchet MS"/>
              </a:rPr>
              <a:t>,</a:t>
            </a:r>
            <a:r>
              <a:rPr kumimoji="0" lang="ru-RU" sz="2800" b="1" i="0" u="none" strike="noStrike" kern="1200" cap="none" spc="1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Trebuchet MS"/>
              </a:rPr>
              <a:t> </a:t>
            </a:r>
            <a:r>
              <a:rPr kumimoji="0" lang="ru-RU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как</a:t>
            </a:r>
            <a:r>
              <a:rPr lang="ru-RU" sz="2800" kern="1200" spc="305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ru-RU" sz="2800" b="1" i="0" u="none" strike="noStrike" kern="1200" cap="none" spc="1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правило</a:t>
            </a:r>
            <a:r>
              <a:rPr kumimoji="0" lang="ru-RU" sz="2800" b="1" i="0" u="none" strike="noStrike" kern="1200" cap="none" spc="1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Trebuchet MS"/>
              </a:rPr>
              <a:t>,</a:t>
            </a:r>
            <a:r>
              <a:rPr lang="ru-RU" sz="2800" kern="1200" spc="3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800" kern="1200" spc="185" dirty="0">
                <a:solidFill>
                  <a:srgbClr val="002060"/>
                </a:solidFill>
                <a:latin typeface="+mn-lt"/>
              </a:rPr>
              <a:t>симптомы отсутствуют,</a:t>
            </a:r>
            <a:r>
              <a:rPr kumimoji="0" lang="ru-RU" sz="2800" b="1" i="0" u="none" strike="noStrike" kern="1200" cap="none" spc="18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Trebuchet MS"/>
              </a:rPr>
              <a:t> </a:t>
            </a:r>
            <a:r>
              <a:rPr kumimoji="0" lang="ru-RU" sz="2800" b="1" i="0" u="none" strike="noStrike" kern="1200" cap="none" spc="17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либо</a:t>
            </a:r>
            <a:r>
              <a:rPr kumimoji="0" lang="ru-RU" sz="2800" b="1" i="0" u="none" strike="noStrike" kern="1200" cap="none" spc="2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ru-RU" sz="2800" b="1" i="0" u="none" strike="noStrike" kern="1200" cap="none" spc="18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очень </a:t>
            </a:r>
            <a:r>
              <a:rPr kumimoji="0" lang="ru-RU" sz="2800" b="1" i="0" u="none" strike="noStrike" kern="1200" cap="none" spc="1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слабо </a:t>
            </a:r>
            <a:r>
              <a:rPr kumimoji="0" lang="ru-RU" sz="2800" b="1" i="0" u="none" strike="noStrike" kern="1200" cap="none" spc="21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выражены</a:t>
            </a:r>
            <a:r>
              <a:rPr kumimoji="0" lang="ru-RU" sz="2800" b="1" i="0" u="none" strike="noStrike" kern="1200" cap="none" spc="1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ru-RU" sz="2800" b="1" i="0" u="none" strike="noStrike" kern="1200" cap="none" spc="229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и</a:t>
            </a:r>
            <a:r>
              <a:rPr kumimoji="0" lang="ru-RU" sz="2800" b="1" i="0" u="none" strike="noStrike" kern="1200" cap="none" spc="13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ru-RU" sz="2800" b="1" i="0" u="none" strike="noStrike" kern="1200" cap="none" spc="19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неспецифичны</a:t>
            </a:r>
            <a:r>
              <a:rPr kumimoji="0" lang="ru-RU" sz="2800" b="1" i="0" u="none" strike="noStrike" kern="1200" cap="none" spc="19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Trebuchet MS"/>
              </a:rPr>
              <a:t>: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cs typeface="Trebuchet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cs typeface="Trebuchet MS"/>
            </a:endParaRPr>
          </a:p>
          <a:p>
            <a:pPr marL="829945" marR="0" lvl="0" indent="-34290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1" i="0" u="none" strike="noStrike" kern="1200" cap="none" spc="204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Общая</a:t>
            </a:r>
            <a:r>
              <a:rPr kumimoji="0" lang="ru-RU" sz="2800" b="1" i="0" u="none" strike="noStrike" kern="1200" cap="none" spc="1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ru-RU" sz="2800" b="1" i="0" u="none" strike="noStrike" kern="1200" cap="none" spc="114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слабость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cs typeface="Trebuchet MS"/>
            </a:endParaRPr>
          </a:p>
          <a:p>
            <a:pPr marL="829945" marR="3042920" lvl="0" indent="-342900" algn="l" defTabSz="914400" rtl="0" eaLnBrk="1" fontAlgn="auto" latinLnBrk="0" hangingPunct="1">
              <a:lnSpc>
                <a:spcPct val="11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1" i="0" u="none" strike="noStrike" kern="1200" cap="none" spc="12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Быстрая </a:t>
            </a:r>
            <a:r>
              <a:rPr kumimoji="0" lang="ru-RU" sz="2800" b="1" i="0" u="none" strike="noStrike" kern="1200" cap="none" spc="17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утомляемость</a:t>
            </a:r>
          </a:p>
          <a:p>
            <a:pPr marL="829945" marR="3042920" lvl="0" indent="-342900" algn="l" defTabSz="914400" rtl="0" eaLnBrk="1" fontAlgn="auto" latinLnBrk="0" hangingPunct="1">
              <a:lnSpc>
                <a:spcPct val="11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1" i="0" u="none" strike="noStrike" kern="1200" cap="none" spc="204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Головокружение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cs typeface="Trebuchet MS"/>
            </a:endParaRPr>
          </a:p>
          <a:p>
            <a:pPr marL="829945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1" i="0" u="none" strike="noStrike" kern="1200" cap="none" spc="17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Потеря</a:t>
            </a:r>
            <a:r>
              <a:rPr kumimoji="0" lang="ru-RU" sz="2800" b="1" i="0" u="none" strike="noStrike" kern="1200" cap="none" spc="6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ru-RU" sz="2800" b="1" i="0" u="none" strike="noStrike" kern="1200" cap="none" spc="2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аппетита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cs typeface="Trebuchet MS"/>
            </a:endParaRPr>
          </a:p>
          <a:p>
            <a:pPr marL="829945" marR="10160" lvl="0" indent="-342900" algn="l" defTabSz="914400" rtl="0" eaLnBrk="1" fontAlgn="auto" latinLnBrk="0" hangingPunct="1">
              <a:lnSpc>
                <a:spcPct val="11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1" i="0" u="none" strike="noStrike" kern="1200" cap="none" spc="17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Потеря </a:t>
            </a:r>
            <a:r>
              <a:rPr kumimoji="0" lang="ru-RU" sz="2800" b="1" i="0" u="none" strike="noStrike" kern="1200" cap="none" spc="13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веса </a:t>
            </a:r>
          </a:p>
          <a:p>
            <a:pPr marL="487045" marR="10160" lvl="0" indent="0" algn="l" defTabSz="914400" rtl="0" eaLnBrk="1" fontAlgn="auto" latinLnBrk="0" hangingPunct="1">
              <a:lnSpc>
                <a:spcPct val="11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1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cs typeface="Trebuchet MS"/>
              </a:rPr>
              <a:t>    (</a:t>
            </a:r>
            <a:r>
              <a:rPr kumimoji="0" lang="ru-RU" sz="2800" b="1" i="1" u="none" strike="noStrike" kern="1200" cap="none" spc="12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не </a:t>
            </a:r>
            <a:r>
              <a:rPr kumimoji="0" lang="ru-RU" sz="2800" b="1" i="1" u="none" strike="noStrike" kern="1200" cap="none" spc="18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связанное </a:t>
            </a:r>
            <a:r>
              <a:rPr kumimoji="0" lang="ru-RU" sz="2800" b="1" i="1" u="none" strike="noStrike" kern="1200" cap="none" spc="-9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с</a:t>
            </a:r>
            <a:r>
              <a:rPr kumimoji="0" lang="ru-RU" sz="2800" b="1" i="1" u="none" strike="noStrike" kern="1200" cap="none" spc="-9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  </a:t>
            </a:r>
            <a:r>
              <a:rPr kumimoji="0" lang="ru-RU" sz="2800" b="1" i="1" u="none" strike="noStrike" kern="1200" cap="none" spc="2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соблюдением </a:t>
            </a:r>
            <a:r>
              <a:rPr kumimoji="0" lang="ru-RU" sz="2800" b="1" i="1" u="none" strike="noStrike" kern="1200" cap="none" spc="-6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ru-RU" sz="2800" b="1" i="1" u="none" strike="noStrike" kern="1200" cap="none" spc="1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диеты</a:t>
            </a:r>
            <a:r>
              <a:rPr kumimoji="0" lang="ru-RU" sz="2800" b="1" i="1" u="none" strike="noStrike" kern="1200" cap="none" spc="1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cs typeface="Trebuchet MS"/>
              </a:rPr>
              <a:t>)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cs typeface="Trebuchet MS"/>
            </a:endParaRPr>
          </a:p>
          <a:p>
            <a:pPr marL="829945" marR="7620" lvl="0" indent="-342900" algn="l" defTabSz="914400" rtl="0" eaLnBrk="1" fontAlgn="auto" latinLnBrk="0" hangingPunct="1">
              <a:lnSpc>
                <a:spcPct val="11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2804160" algn="l"/>
                <a:tab pos="5190490" algn="l"/>
              </a:tabLst>
              <a:defRPr/>
            </a:pPr>
            <a:r>
              <a:rPr kumimoji="0" lang="ru-RU" sz="2800" b="1" i="0" u="none" strike="noStrike" kern="1200" cap="none" spc="229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Н</a:t>
            </a:r>
            <a:r>
              <a:rPr kumimoji="0" lang="ru-RU" sz="2800" b="1" i="0" u="none" strike="noStrike" kern="1200" cap="none" spc="2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е</a:t>
            </a:r>
            <a:r>
              <a:rPr kumimoji="0" lang="ru-RU" sz="2800" b="1" i="0" u="none" strike="noStrike" kern="1200" cap="none" spc="14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б</a:t>
            </a:r>
            <a:r>
              <a:rPr kumimoji="0" lang="ru-RU" sz="2800" b="1" i="0" u="none" strike="noStrike" kern="1200" cap="none" spc="15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о</a:t>
            </a:r>
            <a:r>
              <a:rPr kumimoji="0" lang="ru-RU" sz="2800" b="1" i="0" u="none" strike="noStrike" kern="1200" cap="none" spc="1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л</a:t>
            </a:r>
            <a:r>
              <a:rPr kumimoji="0" lang="ru-RU" sz="2800" b="1" i="0" u="none" strike="noStrike" kern="1200" cap="none" spc="13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ь</a:t>
            </a:r>
            <a:r>
              <a:rPr kumimoji="0" lang="ru-RU" sz="2800" b="1" i="0" u="none" strike="noStrike" kern="1200" cap="none" spc="434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ш</a:t>
            </a:r>
            <a:r>
              <a:rPr kumimoji="0" lang="ru-RU" sz="2800" b="1" i="0" u="none" strike="noStrike" kern="1200" cap="none" spc="15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о</a:t>
            </a:r>
            <a:r>
              <a:rPr kumimoji="0" lang="ru-RU" sz="2800" b="1" i="0" u="none" strike="noStrike" kern="1200" cap="none" spc="7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е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ru-RU" sz="2800" b="1" i="0" u="none" strike="noStrike" kern="1200" cap="none" spc="24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п</a:t>
            </a:r>
            <a:r>
              <a:rPr kumimoji="0" lang="ru-RU" sz="2800" b="1" i="0" u="none" strike="noStrike" kern="1200" cap="none" spc="15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о</a:t>
            </a:r>
            <a:r>
              <a:rPr kumimoji="0" lang="ru-RU" sz="2800" b="1" i="0" u="none" strike="noStrike" kern="1200" cap="none" spc="17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в</a:t>
            </a:r>
            <a:r>
              <a:rPr kumimoji="0" lang="ru-RU" sz="2800" b="1" i="0" u="none" strike="noStrike" kern="1200" cap="none" spc="1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ы</a:t>
            </a:r>
            <a:r>
              <a:rPr kumimoji="0" lang="ru-RU" sz="2800" b="1" i="0" u="none" strike="noStrike" kern="1200" cap="none" spc="434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ш</a:t>
            </a:r>
            <a:r>
              <a:rPr kumimoji="0" lang="ru-RU" sz="2800" b="1" i="0" u="none" strike="noStrike" kern="1200" cap="none" spc="2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е</a:t>
            </a:r>
            <a:r>
              <a:rPr kumimoji="0" lang="ru-RU" sz="2800" b="1" i="0" u="none" strike="noStrike" kern="1200" cap="none" spc="26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н</a:t>
            </a:r>
            <a:r>
              <a:rPr kumimoji="0" lang="ru-RU" sz="2800" b="1" i="0" u="none" strike="noStrike" kern="1200" cap="none" spc="37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и</a:t>
            </a:r>
            <a:r>
              <a:rPr kumimoji="0" lang="ru-RU" sz="2800" b="1" i="0" u="none" strike="noStrike" kern="1200" cap="none" spc="7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е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ru-RU" sz="2800" b="1" i="0" u="none" strike="noStrike" kern="1200" cap="none" spc="27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т</a:t>
            </a:r>
            <a:r>
              <a:rPr kumimoji="0" lang="ru-RU" sz="2800" b="1" i="0" u="none" strike="noStrike" kern="1200" cap="none" spc="2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е</a:t>
            </a:r>
            <a:r>
              <a:rPr kumimoji="0" lang="ru-RU" sz="2800" b="1" i="0" u="none" strike="noStrike" kern="1200" cap="none" spc="36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м</a:t>
            </a:r>
            <a:r>
              <a:rPr kumimoji="0" lang="ru-RU" sz="2800" b="1" i="0" u="none" strike="noStrike" kern="1200" cap="none" spc="24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п</a:t>
            </a:r>
            <a:r>
              <a:rPr kumimoji="0" lang="ru-RU" sz="2800" b="1" i="0" u="none" strike="noStrike" kern="1200" cap="none" spc="2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е</a:t>
            </a:r>
            <a:r>
              <a:rPr kumimoji="0" lang="ru-RU" sz="2800" b="1" i="0" u="none" strike="noStrike" kern="1200" cap="none" spc="18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р</a:t>
            </a:r>
            <a:r>
              <a:rPr kumimoji="0" lang="ru-RU" sz="2800" b="1" i="0" u="none" strike="noStrike" kern="1200" cap="none" spc="24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а</a:t>
            </a:r>
            <a:r>
              <a:rPr kumimoji="0" lang="ru-RU" sz="2800" b="1" i="0" u="none" strike="noStrike" kern="1200" cap="none" spc="27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т</a:t>
            </a:r>
            <a:r>
              <a:rPr kumimoji="0" lang="ru-RU" sz="2800" b="1" i="0" u="none" strike="noStrike" kern="1200" cap="none" spc="16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у</a:t>
            </a:r>
            <a:r>
              <a:rPr kumimoji="0" lang="ru-RU" sz="2800" b="1" i="0" u="none" strike="noStrike" kern="1200" cap="none" spc="18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р</a:t>
            </a:r>
            <a:r>
              <a:rPr kumimoji="0" lang="ru-RU" sz="2800" b="1" i="0" u="none" strike="noStrike" kern="1200" cap="none" spc="-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ы  </a:t>
            </a:r>
            <a:r>
              <a:rPr kumimoji="0" lang="ru-RU" sz="2800" b="1" i="0" u="none" strike="noStrike" kern="1200" cap="none" spc="14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тела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cs typeface="Trebuchet MS"/>
            </a:endParaRPr>
          </a:p>
          <a:p>
            <a:pPr marL="829945" marR="5080" lvl="0" indent="-342900" algn="l" defTabSz="914400" rtl="0" eaLnBrk="1" fontAlgn="auto" latinLnBrk="0" hangingPunct="1">
              <a:lnSpc>
                <a:spcPct val="11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588385" algn="l"/>
                <a:tab pos="5994400" algn="l"/>
              </a:tabLst>
              <a:defRPr/>
            </a:pPr>
            <a:r>
              <a:rPr kumimoji="0" lang="ru-RU" sz="2800" b="1" i="0" u="none" strike="noStrike" kern="1200" cap="none" spc="-4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Б</a:t>
            </a:r>
            <a:r>
              <a:rPr kumimoji="0" lang="ru-RU" sz="2800" b="1" i="0" u="none" strike="noStrike" kern="1200" cap="none" spc="2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е</a:t>
            </a:r>
            <a:r>
              <a:rPr kumimoji="0" lang="ru-RU" sz="2800" b="1" i="0" u="none" strike="noStrike" kern="1200" cap="none" spc="26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з</a:t>
            </a:r>
            <a:r>
              <a:rPr kumimoji="0" lang="ru-RU" sz="2800" b="1" i="0" u="none" strike="noStrike" kern="1200" cap="none" spc="14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б</a:t>
            </a:r>
            <a:r>
              <a:rPr kumimoji="0" lang="ru-RU" sz="2800" b="1" i="0" u="none" strike="noStrike" kern="1200" cap="none" spc="15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о</a:t>
            </a:r>
            <a:r>
              <a:rPr kumimoji="0" lang="ru-RU" sz="2800" b="1" i="0" u="none" strike="noStrike" kern="1200" cap="none" spc="1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л</a:t>
            </a:r>
            <a:r>
              <a:rPr kumimoji="0" lang="ru-RU" sz="2800" b="1" i="0" u="none" strike="noStrike" kern="1200" cap="none" spc="2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е</a:t>
            </a:r>
            <a:r>
              <a:rPr kumimoji="0" lang="ru-RU" sz="2800" b="1" i="0" u="none" strike="noStrike" kern="1200" cap="none" spc="26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зн</a:t>
            </a:r>
            <a:r>
              <a:rPr kumimoji="0" lang="ru-RU" sz="2800" b="1" i="0" u="none" strike="noStrike" kern="1200" cap="none" spc="2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е</a:t>
            </a:r>
            <a:r>
              <a:rPr kumimoji="0" lang="ru-RU" sz="2800" b="1" i="0" u="none" strike="noStrike" kern="1200" cap="none" spc="26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нн</a:t>
            </a:r>
            <a:r>
              <a:rPr kumimoji="0" lang="ru-RU" sz="2800" b="1" i="0" u="none" strike="noStrike" kern="1200" cap="none" spc="15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о</a:t>
            </a:r>
            <a:r>
              <a:rPr kumimoji="0" lang="ru-RU" sz="2800" b="1" i="0" u="none" strike="noStrike" kern="1200" cap="none" spc="7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е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ru-RU" sz="2800" b="1" i="0" u="none" strike="noStrike" kern="1200" cap="none" spc="16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ув</a:t>
            </a:r>
            <a:r>
              <a:rPr kumimoji="0" lang="ru-RU" sz="2800" b="1" i="0" u="none" strike="noStrike" kern="1200" cap="none" spc="2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е</a:t>
            </a:r>
            <a:r>
              <a:rPr kumimoji="0" lang="ru-RU" sz="2800" b="1" i="0" u="none" strike="noStrike" kern="1200" cap="none" spc="1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л</a:t>
            </a:r>
            <a:r>
              <a:rPr kumimoji="0" lang="ru-RU" sz="2800" b="1" i="0" u="none" strike="noStrike" kern="1200" cap="none" spc="37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и</a:t>
            </a:r>
            <a:r>
              <a:rPr kumimoji="0" lang="ru-RU" sz="2800" b="1" i="0" u="none" strike="noStrike" kern="1200" cap="none" spc="30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ч</a:t>
            </a:r>
            <a:r>
              <a:rPr kumimoji="0" lang="ru-RU" sz="2800" b="1" i="0" u="none" strike="noStrike" kern="1200" cap="none" spc="2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е</a:t>
            </a:r>
            <a:r>
              <a:rPr kumimoji="0" lang="ru-RU" sz="2800" b="1" i="0" u="none" strike="noStrike" kern="1200" cap="none" spc="26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н</a:t>
            </a:r>
            <a:r>
              <a:rPr kumimoji="0" lang="ru-RU" sz="2800" b="1" i="0" u="none" strike="noStrike" kern="1200" cap="none" spc="37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и</a:t>
            </a:r>
            <a:r>
              <a:rPr kumimoji="0" lang="ru-RU" sz="2800" b="1" i="0" u="none" strike="noStrike" kern="1200" cap="none" spc="7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е</a:t>
            </a:r>
            <a:r>
              <a:rPr kumimoji="0" lang="ru-RU" sz="2800" b="1" i="0" u="none" strike="noStrike" kern="1200" cap="none" spc="7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ru-RU" sz="2800" b="1" i="0" u="none" strike="noStrike" kern="1200" cap="none" spc="24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лимфатических</a:t>
            </a:r>
            <a:r>
              <a:rPr kumimoji="0" lang="ru-RU" sz="2800" b="1" i="0" u="none" strike="noStrike" kern="1200" cap="none" spc="1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ru-RU" sz="2800" b="1" i="0" u="none" strike="noStrike" kern="1200" cap="none" spc="12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узлов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cs typeface="Trebuchet MS"/>
            </a:endParaRPr>
          </a:p>
          <a:p>
            <a:pPr marL="829945" marR="6350" lvl="0" indent="-342900" algn="l" defTabSz="914400" rtl="0" eaLnBrk="1" fontAlgn="auto" latinLnBrk="0" hangingPunct="1">
              <a:lnSpc>
                <a:spcPct val="119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3792854" algn="l"/>
                <a:tab pos="5782310" algn="l"/>
              </a:tabLst>
              <a:defRPr/>
            </a:pPr>
            <a:r>
              <a:rPr kumimoji="0" lang="ru-RU" sz="2800" b="1" i="0" u="none" strike="noStrike" kern="1200" cap="none" spc="27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К</a:t>
            </a:r>
            <a:r>
              <a:rPr kumimoji="0" lang="ru-RU" sz="2800" b="1" i="0" u="none" strike="noStrike" kern="1200" cap="none" spc="18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р</a:t>
            </a:r>
            <a:r>
              <a:rPr kumimoji="0" lang="ru-RU" sz="2800" b="1" i="0" u="none" strike="noStrike" kern="1200" cap="none" spc="15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о</a:t>
            </a:r>
            <a:r>
              <a:rPr kumimoji="0" lang="ru-RU" sz="2800" b="1" i="0" u="none" strike="noStrike" kern="1200" cap="none" spc="17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в</a:t>
            </a:r>
            <a:r>
              <a:rPr kumimoji="0" lang="ru-RU" sz="2800" b="1" i="0" u="none" strike="noStrike" kern="1200" cap="none" spc="15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о</a:t>
            </a:r>
            <a:r>
              <a:rPr kumimoji="0" lang="ru-RU" sz="2800" b="1" i="0" u="none" strike="noStrike" kern="1200" cap="none" spc="27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т</a:t>
            </a:r>
            <a:r>
              <a:rPr kumimoji="0" lang="ru-RU" sz="2800" b="1" i="0" u="none" strike="noStrike" kern="1200" cap="none" spc="2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е</a:t>
            </a:r>
            <a:r>
              <a:rPr kumimoji="0" lang="ru-RU" sz="2800" b="1" i="0" u="none" strike="noStrike" kern="1200" cap="none" spc="30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ч</a:t>
            </a:r>
            <a:r>
              <a:rPr kumimoji="0" lang="ru-RU" sz="2800" b="1" i="0" u="none" strike="noStrike" kern="1200" cap="none" spc="2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е</a:t>
            </a:r>
            <a:r>
              <a:rPr kumimoji="0" lang="ru-RU" sz="2800" b="1" i="0" u="none" strike="noStrike" kern="1200" cap="none" spc="26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н</a:t>
            </a:r>
            <a:r>
              <a:rPr kumimoji="0" lang="ru-RU" sz="2800" b="1" i="0" u="none" strike="noStrike" kern="1200" cap="none" spc="37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и</a:t>
            </a:r>
            <a:r>
              <a:rPr kumimoji="0" lang="ru-RU" sz="2800" b="1" i="0" u="none" strike="noStrike" kern="1200" cap="none" spc="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я</a:t>
            </a:r>
            <a:r>
              <a:rPr kumimoji="0" lang="ru-RU" sz="2800" b="1" i="0" u="none" strike="noStrike" kern="1200" cap="none" spc="-21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Trebuchet MS"/>
              </a:rPr>
              <a:t>,   </a:t>
            </a:r>
            <a:r>
              <a:rPr kumimoji="0" lang="ru-RU" sz="2800" b="1" i="0" u="none" strike="noStrike" kern="1200" cap="none" spc="23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приводящие</a:t>
            </a:r>
            <a:r>
              <a:rPr kumimoji="0" lang="ru-RU" sz="2800" b="1" i="0" u="none" strike="noStrike" kern="1200" cap="none" spc="13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ru-RU" sz="2800" b="1" i="0" u="none" strike="noStrike" kern="1200" cap="none" spc="26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к</a:t>
            </a:r>
            <a:r>
              <a:rPr kumimoji="0" lang="ru-RU" sz="2800" b="1" i="0" u="none" strike="noStrike" kern="1200" cap="none" spc="13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ru-RU" sz="2800" b="1" i="0" u="none" strike="noStrike" kern="1200" cap="none" spc="23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анемии </a:t>
            </a:r>
          </a:p>
          <a:p>
            <a:pPr marL="487045" marR="635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792854" algn="l"/>
                <a:tab pos="5782310" algn="l"/>
              </a:tabLst>
              <a:defRPr/>
            </a:pPr>
            <a:r>
              <a:rPr kumimoji="0" lang="ru-RU" sz="2800" b="1" i="1" u="none" strike="noStrike" kern="1200" cap="none" spc="3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Trebuchet MS"/>
              </a:rPr>
              <a:t>     </a:t>
            </a:r>
            <a:r>
              <a:rPr kumimoji="0" lang="ru-RU" sz="2800" b="1" i="1" u="none" strike="noStrike" kern="1200" cap="none" spc="3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cs typeface="Trebuchet MS"/>
              </a:rPr>
              <a:t>(</a:t>
            </a:r>
            <a:r>
              <a:rPr kumimoji="0" lang="ru-RU" sz="2800" b="1" i="1" u="none" strike="noStrike" kern="1200" cap="none" spc="30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ч</a:t>
            </a:r>
            <a:r>
              <a:rPr kumimoji="0" lang="ru-RU" sz="2800" b="1" i="1" u="none" strike="noStrike" kern="1200" cap="none" spc="24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а</a:t>
            </a:r>
            <a:r>
              <a:rPr kumimoji="0" lang="ru-RU" sz="2800" b="1" i="1" u="none" strike="noStrike" kern="1200" cap="none" spc="4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с</a:t>
            </a:r>
            <a:r>
              <a:rPr kumimoji="0" lang="ru-RU" sz="2800" b="1" i="1" u="none" strike="noStrike" kern="1200" cap="none" spc="27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т</a:t>
            </a:r>
            <a:r>
              <a:rPr kumimoji="0" lang="ru-RU" sz="2800" b="1" i="1" u="none" strike="noStrike" kern="1200" cap="none" spc="1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о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  </a:t>
            </a:r>
            <a:r>
              <a:rPr kumimoji="0" lang="ru-RU" sz="2800" b="1" i="1" u="none" strike="noStrike" kern="1200" cap="none" spc="4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с</a:t>
            </a:r>
            <a:r>
              <a:rPr kumimoji="0" lang="ru-RU" sz="2800" b="1" i="1" u="none" strike="noStrike" kern="1200" cap="none" spc="4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к</a:t>
            </a:r>
            <a:r>
              <a:rPr kumimoji="0" lang="ru-RU" sz="2800" b="1" i="1" u="none" strike="noStrike" kern="1200" cap="none" spc="18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р</a:t>
            </a:r>
            <a:r>
              <a:rPr kumimoji="0" lang="ru-RU" sz="2800" b="1" i="1" u="none" strike="noStrike" kern="1200" cap="none" spc="1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ы</a:t>
            </a:r>
            <a:r>
              <a:rPr kumimoji="0" lang="ru-RU" sz="2800" b="1" i="1" u="none" strike="noStrike" kern="1200" cap="none" spc="27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т</a:t>
            </a:r>
            <a:r>
              <a:rPr kumimoji="0" lang="ru-RU" sz="2800" b="1" i="1" u="none" strike="noStrike" kern="1200" cap="none" spc="1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ы</a:t>
            </a:r>
            <a:r>
              <a:rPr kumimoji="0" lang="ru-RU" sz="2800" b="1" i="1" u="none" strike="noStrike" kern="1200" cap="none" spc="21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</a:rPr>
              <a:t>е</a:t>
            </a:r>
            <a:r>
              <a:rPr kumimoji="0" lang="ru-RU" sz="2800" b="1" i="1" u="none" strike="noStrike" kern="1200" cap="none" spc="3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cs typeface="Trebuchet MS"/>
              </a:rPr>
              <a:t>)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cs typeface="Trebuchet MS"/>
            </a:endParaRPr>
          </a:p>
          <a:p>
            <a:pPr marL="12700" marR="7620" lvl="0" indent="0" defTabSz="9144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1200" cap="none" spc="165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а</a:t>
            </a:r>
            <a:r>
              <a:rPr kumimoji="0" lang="ru-RU" sz="2800" i="0" u="none" strike="noStrike" kern="1200" cap="none" spc="17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ru-RU" sz="2800" i="0" u="none" strike="noStrike" kern="1200" cap="none" spc="20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начальных</a:t>
            </a:r>
            <a:r>
              <a:rPr lang="ru-RU" sz="2800" kern="1200" spc="204" dirty="0">
                <a:latin typeface="+mn-lt"/>
              </a:rPr>
              <a:t> </a:t>
            </a:r>
            <a:r>
              <a:rPr kumimoji="0" lang="ru-RU" sz="2800" i="0" u="none" strike="noStrike" kern="1200" cap="none" spc="155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стадиях</a:t>
            </a:r>
            <a:r>
              <a:rPr kumimoji="0" lang="ru-RU" sz="2800" i="0" u="none" strike="noStrike" kern="1200" cap="none" spc="155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cs typeface="Trebuchet MS"/>
              </a:rPr>
              <a:t>,</a:t>
            </a:r>
            <a:r>
              <a:rPr kumimoji="0" lang="ru-RU" sz="2800" i="0" u="none" strike="noStrike" kern="1200" cap="none" spc="16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cs typeface="Trebuchet MS"/>
              </a:rPr>
              <a:t> </a:t>
            </a:r>
            <a:r>
              <a:rPr kumimoji="0" lang="ru-RU" sz="28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как</a:t>
            </a:r>
            <a:r>
              <a:rPr lang="ru-RU" sz="2800" kern="1200" spc="305" dirty="0">
                <a:latin typeface="+mn-lt"/>
              </a:rPr>
              <a:t> </a:t>
            </a:r>
            <a:r>
              <a:rPr kumimoji="0" lang="ru-RU" sz="2800" i="0" u="none" strike="noStrike" kern="1200" cap="none" spc="16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правило</a:t>
            </a:r>
            <a:r>
              <a:rPr kumimoji="0" lang="ru-RU" sz="2800" i="0" u="none" strike="noStrike" kern="1200" cap="none" spc="16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cs typeface="Trebuchet MS"/>
              </a:rPr>
              <a:t>,</a:t>
            </a:r>
            <a:r>
              <a:rPr kumimoji="0" lang="ru-RU" sz="2800" i="0" u="none" strike="noStrike" kern="1200" cap="none" spc="165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cs typeface="Trebuchet MS"/>
              </a:rPr>
              <a:t> </a:t>
            </a:r>
            <a:r>
              <a:rPr kumimoji="0" lang="ru-RU" sz="2800" i="0" u="none" strike="noStrike" kern="1200" cap="none" spc="204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нет </a:t>
            </a:r>
            <a:r>
              <a:rPr kumimoji="0" lang="ru-RU" sz="28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никаких </a:t>
            </a:r>
            <a:r>
              <a:rPr kumimoji="0" lang="ru-RU" sz="2800" i="0" u="none" strike="noStrike" kern="1200" cap="none" spc="185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проявлений</a:t>
            </a:r>
            <a:r>
              <a:rPr kumimoji="0" lang="ru-RU" sz="2800" i="0" u="none" strike="noStrike" kern="1200" cap="none" spc="185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cs typeface="Trebuchet MS"/>
              </a:rPr>
              <a:t>, </a:t>
            </a:r>
            <a:r>
              <a:rPr kumimoji="0" lang="ru-RU" sz="2800" i="0" u="none" strike="noStrike" kern="1200" cap="none" spc="175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либо </a:t>
            </a:r>
            <a:r>
              <a:rPr kumimoji="0" lang="ru-RU" sz="2800" i="0" u="none" strike="noStrike" kern="1200" cap="none" spc="215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они </a:t>
            </a:r>
            <a:r>
              <a:rPr kumimoji="0" lang="ru-RU" sz="2800" i="0" u="none" strike="noStrike" kern="1200" cap="none" spc="185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очень </a:t>
            </a:r>
            <a:r>
              <a:rPr kumimoji="0" lang="ru-RU" sz="2800" i="0" u="none" strike="noStrike" kern="1200" cap="none" spc="12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слабо </a:t>
            </a:r>
            <a:r>
              <a:rPr kumimoji="0" lang="ru-RU" sz="2800" i="0" u="none" strike="noStrike" kern="1200" cap="none" spc="21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выражены</a:t>
            </a:r>
            <a:r>
              <a:rPr kumimoji="0" lang="ru-RU" sz="2800" i="0" u="none" strike="noStrike" kern="1200" cap="none" spc="130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</a:p>
          <a:p>
            <a:pPr marL="12700" marR="7620" lvl="0" indent="0" defTabSz="9144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i="0" u="none" strike="noStrike" kern="1200" cap="none" spc="229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и</a:t>
            </a:r>
            <a:r>
              <a:rPr kumimoji="0" lang="ru-RU" sz="2800" i="0" u="none" strike="noStrike" kern="1200" cap="none" spc="135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 </a:t>
            </a:r>
            <a:r>
              <a:rPr kumimoji="0" lang="ru-RU" sz="2800" i="0" u="none" strike="noStrike" kern="1200" cap="none" spc="195" normalizeH="0" baseline="0" noProof="0" dirty="0">
                <a:ln>
                  <a:noFill/>
                </a:ln>
                <a:effectLst/>
                <a:uLnTx/>
                <a:uFillTx/>
                <a:latin typeface="+mn-lt"/>
              </a:rPr>
              <a:t>неспецифичны</a:t>
            </a:r>
            <a:r>
              <a:rPr kumimoji="0" lang="ru-RU" sz="2800" i="0" u="none" strike="noStrike" kern="1200" cap="none" spc="195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cs typeface="Trebuchet MS"/>
              </a:rPr>
              <a:t>:</a:t>
            </a:r>
            <a:endParaRPr lang="ru-RU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8C27A4-F482-77E4-FFCE-7A7AEAC410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024" y="8801100"/>
            <a:ext cx="1310754" cy="131075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B8307A-C3EE-71AA-A2F6-27F30559D4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23097"/>
            <a:ext cx="4225887" cy="15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78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42E75D-434E-44BD-0DF2-3C1567CB9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6685" y="693823"/>
            <a:ext cx="7846653" cy="1865376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ts val="245"/>
              </a:spcBef>
            </a:pPr>
            <a:r>
              <a:rPr lang="ru-RU" sz="3200" spc="3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ВИДЫ ДИАГНОСТИКИ РАКА</a:t>
            </a:r>
            <a:br>
              <a:rPr lang="ru-RU" sz="3200" spc="300" dirty="0">
                <a:solidFill>
                  <a:schemeClr val="accent3">
                    <a:lumMod val="75000"/>
                  </a:schemeClr>
                </a:solidFill>
                <a:latin typeface="+mj-lt"/>
              </a:rPr>
            </a:br>
            <a:r>
              <a:rPr lang="ru-RU" sz="3200" i="1" spc="3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(И</a:t>
            </a:r>
            <a:r>
              <a:rPr lang="ru-RU" sz="3200" b="1" i="1" spc="300" dirty="0">
                <a:solidFill>
                  <a:schemeClr val="accent3">
                    <a:lumMod val="75000"/>
                  </a:schemeClr>
                </a:solidFill>
                <a:latin typeface="+mj-lt"/>
                <a:cs typeface="Arial"/>
              </a:rPr>
              <a:t>ммуноферментный анализ крови</a:t>
            </a:r>
            <a:br>
              <a:rPr lang="ru-RU" sz="3200" i="1" spc="300" dirty="0">
                <a:solidFill>
                  <a:schemeClr val="accent3">
                    <a:lumMod val="75000"/>
                  </a:schemeClr>
                </a:solidFill>
                <a:latin typeface="+mj-lt"/>
                <a:cs typeface="Arial"/>
              </a:rPr>
            </a:br>
            <a:r>
              <a:rPr lang="ru-RU" sz="3200" b="1" i="1" spc="300" dirty="0">
                <a:solidFill>
                  <a:schemeClr val="accent3">
                    <a:lumMod val="75000"/>
                  </a:schemeClr>
                </a:solidFill>
                <a:latin typeface="+mj-lt"/>
                <a:cs typeface="Arial"/>
              </a:rPr>
              <a:t>на </a:t>
            </a:r>
            <a:r>
              <a:rPr lang="ru-RU" sz="3200" b="1" i="1" spc="300" dirty="0" err="1">
                <a:solidFill>
                  <a:schemeClr val="accent3">
                    <a:lumMod val="75000"/>
                  </a:schemeClr>
                </a:solidFill>
                <a:latin typeface="+mj-lt"/>
                <a:cs typeface="Arial"/>
              </a:rPr>
              <a:t>онкомаркеры</a:t>
            </a:r>
            <a:r>
              <a:rPr lang="ru-RU" sz="3200" i="1" spc="300" dirty="0">
                <a:solidFill>
                  <a:schemeClr val="accent3">
                    <a:lumMod val="75000"/>
                  </a:schemeClr>
                </a:solidFill>
                <a:latin typeface="+mj-lt"/>
                <a:cs typeface="Microsoft Sans Serif"/>
              </a:rPr>
              <a:t>)</a:t>
            </a:r>
            <a:br>
              <a:rPr lang="ru-RU" sz="3200" i="1" spc="300" dirty="0">
                <a:solidFill>
                  <a:schemeClr val="accent3">
                    <a:lumMod val="75000"/>
                  </a:schemeClr>
                </a:solidFill>
                <a:latin typeface="+mj-lt"/>
                <a:cs typeface="Microsoft Sans Serif"/>
              </a:rPr>
            </a:br>
            <a:endParaRPr lang="ru-RU" sz="3200" i="1" spc="300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28216"/>
            <a:ext cx="192024" cy="980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67B3300-5B6A-17F4-BE3C-1531FB223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2367" y="2275412"/>
            <a:ext cx="7861958" cy="5154088"/>
          </a:xfrm>
        </p:spPr>
        <p:txBody>
          <a:bodyPr>
            <a:normAutofit fontScale="92500" lnSpcReduction="20000"/>
          </a:bodyPr>
          <a:lstStyle/>
          <a:p>
            <a:pPr marL="487045" marR="342265" lvl="0" indent="-474980" algn="l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Онкомаркеры </a:t>
            </a:r>
            <a:r>
              <a:rPr kumimoji="0" lang="ru-RU" sz="30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Lucida Sans Unicode"/>
              </a:rPr>
              <a:t>– </a:t>
            </a:r>
            <a:r>
              <a:rPr kumimoji="0" lang="ru-RU" sz="30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это особые белки</a:t>
            </a:r>
            <a:r>
              <a:rPr kumimoji="0" lang="ru-RU" sz="30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Microsoft Sans Serif"/>
              </a:rPr>
              <a:t>,</a:t>
            </a:r>
            <a:r>
              <a:rPr lang="ru-RU" sz="3000" kern="1200" spc="300" dirty="0">
                <a:solidFill>
                  <a:srgbClr val="002060"/>
                </a:solidFill>
                <a:latin typeface="+mn-lt"/>
                <a:cs typeface="Microsoft Sans Serif"/>
              </a:rPr>
              <a:t> производимые</a:t>
            </a:r>
            <a:r>
              <a:rPr kumimoji="0" lang="ru-RU" sz="30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Microsoft Sans Serif"/>
              </a:rPr>
              <a:t>:  </a:t>
            </a:r>
          </a:p>
          <a:p>
            <a:pPr marL="487045" marR="342265" lvl="0" indent="-474980" algn="l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0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Клетками различных новообразований</a:t>
            </a:r>
            <a:endParaRPr lang="ru-RU" sz="3000" kern="1200" spc="300" dirty="0">
              <a:solidFill>
                <a:srgbClr val="002060"/>
              </a:solidFill>
              <a:latin typeface="+mn-lt"/>
              <a:cs typeface="Microsoft Sans Serif"/>
            </a:endParaRPr>
          </a:p>
          <a:p>
            <a:pPr marL="487045" marR="342265" lvl="0" indent="-474980" algn="l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0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Клетками, находящимися вблизи от опухоли</a:t>
            </a:r>
            <a:endParaRPr lang="ru-RU" sz="3000" kern="1200" spc="300" dirty="0">
              <a:solidFill>
                <a:srgbClr val="002060"/>
              </a:solidFill>
              <a:latin typeface="+mn-lt"/>
              <a:cs typeface="Microsoft Sans Serif"/>
            </a:endParaRPr>
          </a:p>
          <a:p>
            <a:pPr marL="487045" marR="342265" lvl="0" indent="-474980" algn="l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0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Организмом, в ответ на развитие</a:t>
            </a:r>
            <a:r>
              <a:rPr lang="ru-RU" sz="3000" kern="1200" spc="3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ru-RU" sz="30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опухолевого процесса</a:t>
            </a:r>
          </a:p>
          <a:p>
            <a:pPr marL="12700" marR="0" lvl="0" indent="0" algn="l" defTabSz="914400" rtl="0" eaLnBrk="1" fontAlgn="auto" latinLnBrk="0" hangingPunct="1">
              <a:spcBef>
                <a:spcPts val="610"/>
              </a:spcBef>
              <a:spcAft>
                <a:spcPts val="0"/>
              </a:spcAft>
              <a:buClrTx/>
              <a:buSzTx/>
              <a:buFontTx/>
              <a:buNone/>
              <a:tabLst>
                <a:tab pos="6097905" algn="l"/>
              </a:tabLst>
              <a:defRPr/>
            </a:pPr>
            <a:r>
              <a:rPr kumimoji="0" lang="ru-RU" sz="30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Некоторые из них</a:t>
            </a:r>
            <a:r>
              <a:rPr lang="ru-RU" sz="3000" kern="1200" spc="3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ru-RU" sz="30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в малых  количествах находятся в организме здоровых людей</a:t>
            </a:r>
            <a:r>
              <a:rPr kumimoji="0" lang="ru-RU" sz="30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cs typeface="Microsoft Sans Serif"/>
              </a:rPr>
              <a:t>, </a:t>
            </a:r>
            <a:r>
              <a:rPr kumimoji="0" lang="ru-RU" sz="30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но их  резкое повышение всегда свидетельствует о начале</a:t>
            </a:r>
            <a:r>
              <a:rPr lang="ru-RU" sz="3000" kern="1200" spc="3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ru-RU" sz="30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</a:rPr>
              <a:t>развития или прогрессировании онкологического процесса</a:t>
            </a:r>
          </a:p>
          <a:p>
            <a:pPr marL="12065" marR="342265" lvl="0" algn="l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00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Microsoft Sans Serif"/>
            </a:endParaRPr>
          </a:p>
          <a:p>
            <a:endParaRPr lang="ru-RU" sz="30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B8307A-C3EE-71AA-A2F6-27F30559D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23097"/>
            <a:ext cx="4225887" cy="1563390"/>
          </a:xfrm>
          <a:prstGeom prst="rect">
            <a:avLst/>
          </a:prstGeom>
        </p:spPr>
      </p:pic>
      <p:sp>
        <p:nvSpPr>
          <p:cNvPr id="15" name="Текст 2">
            <a:extLst>
              <a:ext uri="{FF2B5EF4-FFF2-40B4-BE49-F238E27FC236}">
                <a16:creationId xmlns:a16="http://schemas.microsoft.com/office/drawing/2014/main" id="{FC889F7B-A312-2705-AA4F-D2FCA602844B}"/>
              </a:ext>
            </a:extLst>
          </p:cNvPr>
          <p:cNvSpPr txBox="1">
            <a:spLocks/>
          </p:cNvSpPr>
          <p:nvPr/>
        </p:nvSpPr>
        <p:spPr>
          <a:xfrm>
            <a:off x="8839200" y="2933700"/>
            <a:ext cx="9206485" cy="6335154"/>
          </a:xfrm>
          <a:prstGeom prst="rect">
            <a:avLst/>
          </a:prstGeom>
        </p:spPr>
        <p:txBody>
          <a:bodyPr wrap="square" lIns="0" tIns="0" rIns="0" bIns="0" anchor="t">
            <a:normAutofit fontScale="92500" lnSpcReduction="20000"/>
          </a:bodyPr>
          <a:lstStyle>
            <a:lvl1pPr marL="0">
              <a:defRPr sz="2200" b="1" i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2700" algn="l" rtl="0">
              <a:spcBef>
                <a:spcPts val="610"/>
              </a:spcBef>
              <a:defRPr/>
            </a:pPr>
            <a:r>
              <a:rPr lang="ru-RU" sz="3200" kern="0" spc="300" dirty="0">
                <a:solidFill>
                  <a:srgbClr val="002060"/>
                </a:solidFill>
                <a:latin typeface="Calibri"/>
              </a:rPr>
              <a:t>Исследование крови на </a:t>
            </a:r>
            <a:r>
              <a:rPr lang="ru-RU" sz="3200" kern="0" spc="300" dirty="0" err="1">
                <a:solidFill>
                  <a:srgbClr val="002060"/>
                </a:solidFill>
                <a:latin typeface="Calibri"/>
              </a:rPr>
              <a:t>онкомаркеры</a:t>
            </a:r>
            <a:r>
              <a:rPr lang="ru-RU" sz="3200" kern="0" spc="300" dirty="0">
                <a:solidFill>
                  <a:srgbClr val="002060"/>
                </a:solidFill>
                <a:latin typeface="Calibri"/>
              </a:rPr>
              <a:t> позволяет </a:t>
            </a:r>
            <a:r>
              <a:rPr lang="ru-RU" sz="3200" b="0" kern="0" spc="300" dirty="0">
                <a:solidFill>
                  <a:srgbClr val="002060"/>
                </a:solidFill>
                <a:latin typeface="Calibri"/>
                <a:cs typeface="Microsoft Sans Serif"/>
              </a:rPr>
              <a:t>:</a:t>
            </a:r>
            <a:endParaRPr lang="ru-RU" sz="3200" kern="1200" spc="300" dirty="0">
              <a:solidFill>
                <a:srgbClr val="002060"/>
              </a:solidFill>
              <a:latin typeface="Calibri"/>
            </a:endParaRPr>
          </a:p>
          <a:p>
            <a:pPr marL="355600" indent="-342900" algn="l" rtl="0">
              <a:spcBef>
                <a:spcPts val="610"/>
              </a:spcBef>
              <a:buFont typeface="Arial" panose="020B0604020202020204" pitchFamily="34" charset="0"/>
              <a:buChar char="•"/>
              <a:defRPr/>
            </a:pPr>
            <a:r>
              <a:rPr lang="ru-RU" sz="3200" kern="1200" spc="300" dirty="0">
                <a:solidFill>
                  <a:srgbClr val="002060"/>
                </a:solidFill>
                <a:latin typeface="Calibri"/>
              </a:rPr>
              <a:t>Отличить злокачественное</a:t>
            </a:r>
            <a:r>
              <a:rPr lang="ru-RU" sz="3200" b="0" kern="1200" spc="3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ru-RU" sz="3200" kern="1200" spc="300" dirty="0">
                <a:solidFill>
                  <a:srgbClr val="002060"/>
                </a:solidFill>
                <a:latin typeface="Calibri"/>
              </a:rPr>
              <a:t>новообразование от доброкачественного</a:t>
            </a:r>
          </a:p>
          <a:p>
            <a:pPr marL="355600" indent="-342900" algn="l" rtl="0">
              <a:spcBef>
                <a:spcPts val="610"/>
              </a:spcBef>
              <a:buFont typeface="Arial" panose="020B0604020202020204" pitchFamily="34" charset="0"/>
              <a:buChar char="•"/>
              <a:defRPr/>
            </a:pPr>
            <a:r>
              <a:rPr lang="ru-RU" sz="3200" kern="1200" spc="300" dirty="0">
                <a:solidFill>
                  <a:srgbClr val="002060"/>
                </a:solidFill>
                <a:latin typeface="Calibri"/>
              </a:rPr>
              <a:t>Опровергнуть или подтвердить наличие  опухолевого процесса </a:t>
            </a:r>
            <a:endParaRPr lang="ru-RU" sz="3200" b="0" kern="1200" spc="300" dirty="0">
              <a:solidFill>
                <a:srgbClr val="002060"/>
              </a:solidFill>
              <a:latin typeface="Calibri"/>
              <a:cs typeface="Microsoft Sans Serif"/>
            </a:endParaRPr>
          </a:p>
          <a:p>
            <a:pPr marL="355600" indent="-342900" algn="l" rtl="0">
              <a:spcBef>
                <a:spcPts val="610"/>
              </a:spcBef>
              <a:buFont typeface="Arial" panose="020B0604020202020204" pitchFamily="34" charset="0"/>
              <a:buChar char="•"/>
              <a:defRPr/>
            </a:pPr>
            <a:r>
              <a:rPr lang="ru-RU" sz="3200" kern="1200" spc="300" dirty="0">
                <a:solidFill>
                  <a:srgbClr val="002060"/>
                </a:solidFill>
                <a:latin typeface="Calibri"/>
              </a:rPr>
              <a:t>Диагностировать наличие метастазов </a:t>
            </a:r>
            <a:endParaRPr lang="ru-RU" sz="3200" b="0" kern="1200" spc="300" dirty="0">
              <a:solidFill>
                <a:srgbClr val="002060"/>
              </a:solidFill>
              <a:latin typeface="Calibri"/>
              <a:cs typeface="Microsoft Sans Serif"/>
            </a:endParaRPr>
          </a:p>
          <a:p>
            <a:pPr marL="355600" indent="-342900" algn="l" rtl="0">
              <a:spcBef>
                <a:spcPts val="610"/>
              </a:spcBef>
              <a:buFont typeface="Arial" panose="020B0604020202020204" pitchFamily="34" charset="0"/>
              <a:buChar char="•"/>
              <a:defRPr/>
            </a:pPr>
            <a:r>
              <a:rPr lang="ru-RU" sz="3200" kern="1200" spc="300" dirty="0">
                <a:solidFill>
                  <a:srgbClr val="002060"/>
                </a:solidFill>
                <a:latin typeface="Calibri"/>
              </a:rPr>
              <a:t>Оценить эффективность лечения </a:t>
            </a:r>
            <a:r>
              <a:rPr lang="ru-RU" sz="3200" b="0" kern="1200" spc="300" dirty="0">
                <a:solidFill>
                  <a:srgbClr val="002060"/>
                </a:solidFill>
                <a:latin typeface="Calibri"/>
                <a:cs typeface="Microsoft Sans Serif"/>
              </a:rPr>
              <a:t> </a:t>
            </a:r>
          </a:p>
          <a:p>
            <a:pPr marL="12700" algn="l" rtl="0">
              <a:spcBef>
                <a:spcPts val="610"/>
              </a:spcBef>
              <a:defRPr/>
            </a:pPr>
            <a:r>
              <a:rPr lang="ru-RU" sz="3200" b="0" i="1" kern="1200" spc="300" dirty="0">
                <a:solidFill>
                  <a:srgbClr val="002060"/>
                </a:solidFill>
                <a:latin typeface="Calibri"/>
                <a:cs typeface="Microsoft Sans Serif"/>
              </a:rPr>
              <a:t>   </a:t>
            </a:r>
            <a:r>
              <a:rPr lang="ru-RU" sz="3200" b="0" i="1" kern="1200" spc="300" dirty="0">
                <a:solidFill>
                  <a:srgbClr val="C00000"/>
                </a:solidFill>
                <a:latin typeface="Calibri"/>
                <a:cs typeface="Microsoft Sans Serif"/>
              </a:rPr>
              <a:t>(</a:t>
            </a:r>
            <a:r>
              <a:rPr lang="ru-RU" sz="3200" i="1" kern="1200" spc="300" dirty="0">
                <a:solidFill>
                  <a:srgbClr val="C00000"/>
                </a:solidFill>
                <a:latin typeface="Calibri"/>
              </a:rPr>
              <a:t>сравнив</a:t>
            </a:r>
            <a:r>
              <a:rPr lang="ru-RU" sz="3200" b="0" i="1" kern="1200" spc="300" dirty="0">
                <a:solidFill>
                  <a:srgbClr val="C00000"/>
                </a:solidFill>
                <a:latin typeface="Calibri"/>
              </a:rPr>
              <a:t> </a:t>
            </a:r>
            <a:r>
              <a:rPr lang="ru-RU" sz="3200" i="1" kern="1200" spc="300" dirty="0">
                <a:solidFill>
                  <a:srgbClr val="C00000"/>
                </a:solidFill>
                <a:latin typeface="Calibri"/>
              </a:rPr>
              <a:t>уровень </a:t>
            </a:r>
            <a:r>
              <a:rPr lang="ru-RU" sz="3200" i="1" kern="1200" spc="300" dirty="0" err="1">
                <a:solidFill>
                  <a:srgbClr val="C00000"/>
                </a:solidFill>
                <a:latin typeface="Calibri"/>
              </a:rPr>
              <a:t>онкомаркеров</a:t>
            </a:r>
            <a:r>
              <a:rPr lang="ru-RU" sz="3200" i="1" kern="1200" spc="300" dirty="0">
                <a:solidFill>
                  <a:srgbClr val="C00000"/>
                </a:solidFill>
                <a:latin typeface="Calibri"/>
              </a:rPr>
              <a:t> до и после терапии</a:t>
            </a:r>
            <a:r>
              <a:rPr lang="ru-RU" sz="3200" b="0" i="1" kern="1200" spc="300" dirty="0">
                <a:solidFill>
                  <a:srgbClr val="C00000"/>
                </a:solidFill>
                <a:latin typeface="Calibri"/>
                <a:cs typeface="Microsoft Sans Serif"/>
              </a:rPr>
              <a:t>)</a:t>
            </a:r>
          </a:p>
          <a:p>
            <a:pPr marL="355600" indent="-342900" algn="l" rtl="0">
              <a:spcBef>
                <a:spcPts val="610"/>
              </a:spcBef>
              <a:buFont typeface="Arial" panose="020B0604020202020204" pitchFamily="34" charset="0"/>
              <a:buChar char="•"/>
              <a:defRPr/>
            </a:pPr>
            <a:r>
              <a:rPr lang="ru-RU" sz="3200" kern="1200" spc="300" dirty="0">
                <a:solidFill>
                  <a:srgbClr val="002060"/>
                </a:solidFill>
                <a:latin typeface="Calibri"/>
              </a:rPr>
              <a:t>Проводить контроль эффективности лечения после его завершения</a:t>
            </a:r>
            <a:endParaRPr lang="ru-RU" sz="3200" b="0" kern="1200" spc="300" dirty="0">
              <a:solidFill>
                <a:srgbClr val="002060"/>
              </a:solidFill>
              <a:latin typeface="Calibri"/>
            </a:endParaRPr>
          </a:p>
          <a:p>
            <a:pPr marL="355600" marR="1752600" indent="-342900" algn="l" rtl="0">
              <a:lnSpc>
                <a:spcPct val="119300"/>
              </a:lnSpc>
              <a:buFont typeface="Arial" panose="020B0604020202020204" pitchFamily="34" charset="0"/>
              <a:buChar char="•"/>
              <a:defRPr/>
            </a:pPr>
            <a:r>
              <a:rPr lang="ru-RU" sz="3200" kern="1200" spc="300" dirty="0">
                <a:solidFill>
                  <a:srgbClr val="002060"/>
                </a:solidFill>
                <a:latin typeface="Calibri"/>
              </a:rPr>
              <a:t>Своевременно выявлять рецидив </a:t>
            </a:r>
            <a:r>
              <a:rPr lang="ru-RU" sz="3200" kern="1200" spc="300" dirty="0" err="1">
                <a:solidFill>
                  <a:srgbClr val="002060"/>
                </a:solidFill>
                <a:latin typeface="Calibri"/>
              </a:rPr>
              <a:t>онкопроцесса</a:t>
            </a:r>
            <a:r>
              <a:rPr lang="ru-RU" sz="3200" kern="1200" spc="300" dirty="0">
                <a:solidFill>
                  <a:srgbClr val="002060"/>
                </a:solidFill>
                <a:latin typeface="Calibri"/>
              </a:rPr>
              <a:t> </a:t>
            </a:r>
            <a:endParaRPr lang="ru-RU" sz="3200" b="0" kern="1200" spc="300" dirty="0">
              <a:solidFill>
                <a:srgbClr val="002060"/>
              </a:solidFill>
              <a:latin typeface="Calibri"/>
              <a:cs typeface="Microsoft Sans Serif"/>
            </a:endParaRPr>
          </a:p>
          <a:p>
            <a:endParaRPr lang="ru-RU" sz="3000" kern="0" dirty="0"/>
          </a:p>
        </p:txBody>
      </p:sp>
    </p:spTree>
    <p:extLst>
      <p:ext uri="{BB962C8B-B14F-4D97-AF65-F5344CB8AC3E}">
        <p14:creationId xmlns:p14="http://schemas.microsoft.com/office/powerpoint/2010/main" val="3118282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FFFA94-4977-87F4-55EC-545EC8B88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00" y="981772"/>
            <a:ext cx="7249203" cy="1865376"/>
          </a:xfrm>
        </p:spPr>
        <p:txBody>
          <a:bodyPr>
            <a:normAutofit/>
          </a:bodyPr>
          <a:lstStyle/>
          <a:p>
            <a:pPr algn="ctr"/>
            <a:r>
              <a:rPr kumimoji="0" lang="ru-RU" sz="3200" b="1" i="0" u="none" strike="noStrike" kern="0" cap="none" spc="30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ВИДЫ ДИАГНОСТИКИ РАКА</a:t>
            </a:r>
            <a:br>
              <a:rPr kumimoji="0" lang="ru-RU" sz="3200" b="1" i="0" u="none" strike="noStrike" kern="0" cap="none" spc="30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</a:br>
            <a:r>
              <a:rPr kumimoji="0" lang="ru-RU" sz="3200" b="1" i="1" u="none" strike="noStrike" kern="0" cap="none" spc="30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(</a:t>
            </a:r>
            <a:r>
              <a:rPr kumimoji="0" lang="ru-RU" sz="3200" b="1" i="1" u="none" strike="noStrike" kern="0" cap="none" spc="30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</a:rPr>
              <a:t>методы лучевого исследования)</a:t>
            </a:r>
            <a:endParaRPr lang="ru-RU" sz="3200" i="1" spc="300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28216"/>
            <a:ext cx="192024" cy="980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BF5136E-1358-1EFA-3FCA-AFC8768B71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6258" y="2400300"/>
            <a:ext cx="17103542" cy="7445703"/>
          </a:xfrm>
        </p:spPr>
        <p:txBody>
          <a:bodyPr>
            <a:noAutofit/>
          </a:bodyPr>
          <a:lstStyle/>
          <a:p>
            <a:pPr marL="342900" indent="-342900" algn="l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3200" i="0" spc="300" dirty="0">
                <a:solidFill>
                  <a:srgbClr val="C00000"/>
                </a:solidFill>
                <a:effectLst/>
                <a:latin typeface="+mn-lt"/>
              </a:rPr>
              <a:t>Рентгенодиагностика</a:t>
            </a:r>
            <a:r>
              <a:rPr lang="ru-RU" sz="3200" i="0" spc="300" dirty="0">
                <a:solidFill>
                  <a:srgbClr val="002060"/>
                </a:solidFill>
                <a:effectLst/>
                <a:latin typeface="+mn-lt"/>
              </a:rPr>
              <a:t> — оценка состояния костей и органов грудной клетки, желудочно-кишечного тракта, желчных протоков и сосудов</a:t>
            </a:r>
          </a:p>
          <a:p>
            <a:pPr marL="342900" indent="-342900" algn="l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3200" i="0" spc="300" dirty="0">
                <a:solidFill>
                  <a:srgbClr val="C00000"/>
                </a:solidFill>
                <a:effectLst/>
                <a:latin typeface="+mn-lt"/>
              </a:rPr>
              <a:t>УЗИ</a:t>
            </a:r>
            <a:r>
              <a:rPr lang="ru-RU" sz="3200" i="0" spc="300" dirty="0">
                <a:solidFill>
                  <a:srgbClr val="002060"/>
                </a:solidFill>
                <a:effectLst/>
                <a:latin typeface="+mn-lt"/>
              </a:rPr>
              <a:t> — первичная диагностика любой онкопатологии, экспертная оценка при злокачественных поражениях щитовидной и паращитовидных желез, наружных половых органах, опухолях мягких тканей, имеющих поверхностное расположение </a:t>
            </a:r>
            <a:r>
              <a:rPr lang="ru-RU" sz="3200" i="1" spc="300" dirty="0">
                <a:solidFill>
                  <a:srgbClr val="C00000"/>
                </a:solidFill>
                <a:effectLst/>
                <a:latin typeface="+mn-lt"/>
              </a:rPr>
              <a:t>(молочных желез)</a:t>
            </a:r>
          </a:p>
          <a:p>
            <a:pPr marL="342900" indent="-342900" algn="l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3200" i="0" spc="300" dirty="0">
                <a:solidFill>
                  <a:srgbClr val="C00000"/>
                </a:solidFill>
                <a:effectLst/>
                <a:latin typeface="+mn-lt"/>
              </a:rPr>
              <a:t>КТ</a:t>
            </a:r>
            <a:r>
              <a:rPr lang="ru-RU" sz="3200" i="0" spc="300" dirty="0">
                <a:solidFill>
                  <a:srgbClr val="002060"/>
                </a:solidFill>
                <a:effectLst/>
                <a:latin typeface="+mn-lt"/>
              </a:rPr>
              <a:t> — состояние грудной клетки, скелета, органов живота в рамках предоперационного планирования</a:t>
            </a:r>
          </a:p>
          <a:p>
            <a:pPr marL="342900" indent="-342900" algn="l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3200" i="0" spc="300" dirty="0">
                <a:solidFill>
                  <a:srgbClr val="C00000"/>
                </a:solidFill>
                <a:effectLst/>
                <a:latin typeface="+mn-lt"/>
              </a:rPr>
              <a:t>МРТ </a:t>
            </a:r>
            <a:r>
              <a:rPr lang="ru-RU" sz="3200" i="0" spc="300" dirty="0">
                <a:solidFill>
                  <a:srgbClr val="002060"/>
                </a:solidFill>
                <a:effectLst/>
                <a:latin typeface="+mn-lt"/>
              </a:rPr>
              <a:t>— головной, спинной мозг, молочные железы, связки и мышцы, органы малого таза и пр. </a:t>
            </a:r>
          </a:p>
          <a:p>
            <a:pPr marL="342900" indent="-342900" algn="l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3200" i="0" spc="300" dirty="0">
                <a:solidFill>
                  <a:srgbClr val="C00000"/>
                </a:solidFill>
                <a:effectLst/>
                <a:latin typeface="+mn-lt"/>
              </a:rPr>
              <a:t>Радионуклидный метод </a:t>
            </a:r>
            <a:r>
              <a:rPr lang="ru-RU" sz="3200" i="0" spc="300" dirty="0">
                <a:solidFill>
                  <a:srgbClr val="002060"/>
                </a:solidFill>
                <a:effectLst/>
                <a:latin typeface="+mn-lt"/>
              </a:rPr>
              <a:t>— дифференциальная диагностика процесса</a:t>
            </a:r>
            <a:r>
              <a:rPr lang="ru-RU" sz="3200" spc="3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3200" i="1" spc="300" dirty="0">
                <a:solidFill>
                  <a:srgbClr val="C00000"/>
                </a:solidFill>
                <a:latin typeface="+mn-lt"/>
              </a:rPr>
              <a:t>(добро/злокачественный), </a:t>
            </a:r>
            <a:r>
              <a:rPr lang="ru-RU" sz="3200" i="0" spc="300" dirty="0">
                <a:solidFill>
                  <a:srgbClr val="002060"/>
                </a:solidFill>
                <a:effectLst/>
                <a:latin typeface="+mn-lt"/>
              </a:rPr>
              <a:t>оценка функционального состояния органов, стадий заболевания </a:t>
            </a:r>
            <a:r>
              <a:rPr lang="ru-RU" sz="3200" i="1" spc="300" dirty="0">
                <a:solidFill>
                  <a:srgbClr val="C00000"/>
                </a:solidFill>
                <a:effectLst/>
                <a:latin typeface="+mn-lt"/>
              </a:rPr>
              <a:t>(визуализация отдаленных метастазов)</a:t>
            </a:r>
          </a:p>
          <a:p>
            <a:pPr>
              <a:lnSpc>
                <a:spcPct val="120000"/>
              </a:lnSpc>
            </a:pPr>
            <a:br>
              <a:rPr lang="ru-RU" sz="3200" spc="300" dirty="0">
                <a:solidFill>
                  <a:srgbClr val="002060"/>
                </a:solidFill>
                <a:latin typeface="+mn-lt"/>
              </a:rPr>
            </a:br>
            <a:endParaRPr lang="ru-RU" sz="3200" spc="3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B8307A-C3EE-71AA-A2F6-27F30559D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23097"/>
            <a:ext cx="4225887" cy="15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31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7656CA-E01C-C7FB-EF5D-B3474EE6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792619"/>
            <a:ext cx="7249203" cy="1865376"/>
          </a:xfrm>
        </p:spPr>
        <p:txBody>
          <a:bodyPr>
            <a:normAutofit/>
          </a:bodyPr>
          <a:lstStyle/>
          <a:p>
            <a:pPr algn="ctr"/>
            <a:r>
              <a:rPr kumimoji="0" lang="ru-RU" sz="3200" b="1" i="0" u="none" strike="noStrike" kern="0" cap="none" spc="30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  <a:latin typeface="+mj-lt"/>
              </a:rPr>
              <a:t>ОСНОВНЫЕ ЭТАПЫ ПРОФИЛАКТИКИ  ОНКОЗАБОЛЕВАНИЙ</a:t>
            </a:r>
            <a:endParaRPr lang="ru-RU" sz="3200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28216"/>
            <a:ext cx="192024" cy="980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4B7479-1007-A20B-070B-763D67253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2933700"/>
            <a:ext cx="16230600" cy="6013440"/>
          </a:xfrm>
        </p:spPr>
        <p:txBody>
          <a:bodyPr>
            <a:normAutofit/>
          </a:bodyPr>
          <a:lstStyle/>
          <a:p>
            <a:pPr marL="342900" marR="5080" lvl="0" indent="-342900" algn="l" defTabSz="914400" rtl="0" eaLnBrk="1" fontAlgn="auto" latinLnBrk="0" hangingPunct="1">
              <a:lnSpc>
                <a:spcPct val="1178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Первичная профилактика </a:t>
            </a:r>
            <a:r>
              <a:rPr kumimoji="0" lang="ru-RU" sz="32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подразумевает</a:t>
            </a:r>
            <a:r>
              <a:rPr lang="ru-RU" sz="3200" kern="1200" spc="3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ru-RU" sz="32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ведение</a:t>
            </a:r>
            <a:r>
              <a:rPr lang="ru-RU" sz="3200" kern="1200" spc="3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ru-RU" sz="32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здорового</a:t>
            </a:r>
            <a:r>
              <a:rPr lang="ru-RU" sz="3200" kern="1200" spc="3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ru-RU" sz="32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образа</a:t>
            </a:r>
            <a:r>
              <a:rPr lang="ru-RU" sz="3200" kern="1200" spc="3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ru-RU" sz="32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жизни</a:t>
            </a:r>
            <a:r>
              <a:rPr kumimoji="0" lang="ru-RU" sz="32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Microsoft Sans Serif"/>
              </a:rPr>
              <a:t>, </a:t>
            </a:r>
            <a:r>
              <a:rPr kumimoji="0" lang="ru-RU" sz="32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исключив вредные привычки</a:t>
            </a:r>
          </a:p>
          <a:p>
            <a:pPr marL="342900" marR="5080" lvl="0" indent="-342900" algn="l" defTabSz="914400" rtl="0" eaLnBrk="1" fontAlgn="auto" latinLnBrk="0" hangingPunct="1">
              <a:lnSpc>
                <a:spcPct val="1178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Вторичная профилактика </a:t>
            </a:r>
            <a:r>
              <a:rPr kumimoji="0" lang="ru-RU" sz="32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своевременная диагностика ранних форм заболевания, контроль за лицами, относящимися к группе риска и имеющими предрасположенность к развитию онкологии</a:t>
            </a:r>
          </a:p>
          <a:p>
            <a:pPr marL="342900" marR="5080" lvl="0" indent="-342900" algn="l" defTabSz="914400" rtl="0" eaLnBrk="1" fontAlgn="auto" latinLnBrk="0" hangingPunct="1">
              <a:lnSpc>
                <a:spcPct val="1178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3200" kern="1200" spc="300" dirty="0">
                <a:solidFill>
                  <a:srgbClr val="C00000"/>
                </a:solidFill>
                <a:latin typeface="+mn-lt"/>
              </a:rPr>
              <a:t>Третичная профилактика </a:t>
            </a:r>
            <a:r>
              <a:rPr lang="ru-RU" sz="3200" i="1" kern="1200" spc="300" dirty="0">
                <a:solidFill>
                  <a:srgbClr val="C00000"/>
                </a:solidFill>
                <a:latin typeface="+mn-lt"/>
              </a:rPr>
              <a:t>(для онкобольных, перенесших эффективное лечение) </a:t>
            </a:r>
            <a:r>
              <a:rPr lang="ru-RU" sz="3200" kern="1200" spc="300" dirty="0">
                <a:solidFill>
                  <a:srgbClr val="002060"/>
                </a:solidFill>
                <a:latin typeface="+mn-lt"/>
              </a:rPr>
              <a:t>помогает избежать развития метастазирования и предотвратить у вылеченных пациентов появление других форм онкологии</a:t>
            </a:r>
            <a:endParaRPr kumimoji="0" lang="ru-RU" sz="320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  <a:p>
            <a:pPr marL="342900" marR="5080" lvl="0" indent="-342900" algn="l" defTabSz="914400" rtl="0" eaLnBrk="1" fontAlgn="auto" latinLnBrk="0" hangingPunct="1">
              <a:lnSpc>
                <a:spcPct val="1178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320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  <a:p>
            <a:endParaRPr lang="ru-RU" sz="30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B8307A-C3EE-71AA-A2F6-27F30559D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23097"/>
            <a:ext cx="4225887" cy="15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516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A67A25-0B0F-E817-7D83-1D3EBA44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8049" y="76641"/>
            <a:ext cx="7488936" cy="1865376"/>
          </a:xfrm>
        </p:spPr>
        <p:txBody>
          <a:bodyPr anchor="ctr">
            <a:normAutofit/>
          </a:bodyPr>
          <a:lstStyle/>
          <a:p>
            <a:pPr algn="ctr"/>
            <a:r>
              <a:rPr lang="ru-RU" sz="3200" spc="3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ПЕРВИЧНАЯ ПРОФИЛАКТИКА</a:t>
            </a:r>
            <a:br>
              <a:rPr lang="ru-RU" sz="3200" spc="300" dirty="0">
                <a:solidFill>
                  <a:schemeClr val="accent3">
                    <a:lumMod val="75000"/>
                  </a:schemeClr>
                </a:solidFill>
                <a:latin typeface="+mj-lt"/>
              </a:rPr>
            </a:br>
            <a:endParaRPr lang="ru-RU" sz="3200" i="1" spc="300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6487"/>
            <a:ext cx="192024" cy="9808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53" y="3293004"/>
            <a:ext cx="747522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38F318-BEFA-6A39-CDE1-34E02E13D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7899" y="2065114"/>
            <a:ext cx="9932901" cy="7650385"/>
          </a:xfrm>
        </p:spPr>
        <p:txBody>
          <a:bodyPr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spc="300" dirty="0">
                <a:solidFill>
                  <a:srgbClr val="002060"/>
                </a:solidFill>
                <a:latin typeface="+mn-lt"/>
              </a:rPr>
              <a:t>Обогатите рацион овощами и фруктами, содержащими витамины </a:t>
            </a:r>
            <a:r>
              <a:rPr lang="en-US" sz="2800" spc="300" dirty="0">
                <a:solidFill>
                  <a:srgbClr val="002060"/>
                </a:solidFill>
                <a:latin typeface="+mn-lt"/>
              </a:rPr>
              <a:t>C</a:t>
            </a:r>
            <a:r>
              <a:rPr lang="ru-RU" sz="2800" spc="300" dirty="0">
                <a:solidFill>
                  <a:srgbClr val="002060"/>
                </a:solidFill>
                <a:latin typeface="+mn-lt"/>
              </a:rPr>
              <a:t>, </a:t>
            </a:r>
            <a:r>
              <a:rPr lang="en-US" sz="2800" spc="300" dirty="0">
                <a:solidFill>
                  <a:srgbClr val="002060"/>
                </a:solidFill>
                <a:latin typeface="+mn-lt"/>
              </a:rPr>
              <a:t>E</a:t>
            </a:r>
            <a:r>
              <a:rPr lang="ru-RU" sz="2800" spc="300" dirty="0">
                <a:solidFill>
                  <a:srgbClr val="002060"/>
                </a:solidFill>
                <a:latin typeface="+mn-lt"/>
              </a:rPr>
              <a:t>,</a:t>
            </a:r>
            <a:r>
              <a:rPr kumimoji="0" lang="ru-RU" sz="2800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группы </a:t>
            </a:r>
            <a:r>
              <a:rPr kumimoji="0" lang="en-US" sz="2800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B</a:t>
            </a:r>
            <a:r>
              <a:rPr kumimoji="0" lang="ru-RU" sz="2800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</a:t>
            </a:r>
          </a:p>
          <a:p>
            <a:r>
              <a:rPr lang="ru-RU" sz="2800" spc="300" dirty="0">
                <a:solidFill>
                  <a:srgbClr val="002060"/>
                </a:solidFill>
                <a:latin typeface="+mn-lt"/>
              </a:rPr>
              <a:t>  </a:t>
            </a:r>
            <a:r>
              <a:rPr kumimoji="0" lang="ru-RU" sz="2800" i="1" u="none" strike="noStrike" kern="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(обладают противоопухолевыми свойствами,</a:t>
            </a:r>
            <a:r>
              <a:rPr lang="ru-RU" sz="2800" i="1" spc="300" dirty="0">
                <a:solidFill>
                  <a:srgbClr val="C00000"/>
                </a:solidFill>
                <a:latin typeface="+mn-lt"/>
              </a:rPr>
              <a:t>   защищают</a:t>
            </a:r>
            <a:r>
              <a:rPr kumimoji="0" lang="ru-RU" sz="2800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гены от повреждения и трансформации в раковые клетки</a:t>
            </a:r>
            <a:r>
              <a:rPr kumimoji="0" lang="ru-RU" sz="2800" i="1" u="none" strike="noStrike" kern="1200" cap="none" spc="28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)</a:t>
            </a:r>
          </a:p>
          <a:p>
            <a:pPr marL="342900" marR="0" lvl="0" indent="-34290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u="none" strike="noStrike" kern="1200" cap="none" spc="28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Употребляйте </a:t>
            </a:r>
            <a:r>
              <a:rPr kumimoji="0" lang="ru-RU" sz="2800" b="1" i="0" u="none" strike="noStrike" kern="1200" cap="none" spc="28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не менее 400 грамм </a:t>
            </a:r>
            <a:r>
              <a:rPr kumimoji="0" lang="ru-RU" sz="2800" u="none" strike="noStrike" kern="1200" cap="none" spc="28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клетчатки </a:t>
            </a:r>
          </a:p>
          <a:p>
            <a:pPr marR="0" lvl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800" i="1" kern="1200" spc="28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800" i="1" kern="1200" spc="280" dirty="0">
                <a:solidFill>
                  <a:srgbClr val="C00000"/>
                </a:solidFill>
                <a:latin typeface="+mn-lt"/>
              </a:rPr>
              <a:t>(</a:t>
            </a:r>
            <a:r>
              <a:rPr lang="ru-RU" sz="2800" i="1" kern="1200" spc="140" dirty="0">
                <a:solidFill>
                  <a:srgbClr val="C00000"/>
                </a:solidFill>
                <a:latin typeface="+mn-lt"/>
              </a:rPr>
              <a:t>грубые</a:t>
            </a:r>
            <a:r>
              <a:rPr kumimoji="0" lang="ru-RU" sz="2800" i="1" u="none" strike="noStrike" kern="1200" cap="none" spc="14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</a:t>
            </a:r>
            <a:r>
              <a:rPr kumimoji="0" lang="ru-RU" sz="2800" i="1" u="none" strike="noStrike" kern="1200" cap="none" spc="18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волокна</a:t>
            </a:r>
            <a:r>
              <a:rPr kumimoji="0" lang="ru-RU" sz="2800" i="1" u="none" strike="noStrike" kern="1200" cap="none" spc="13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</a:t>
            </a:r>
            <a:r>
              <a:rPr kumimoji="0" lang="ru-RU" sz="2800" i="1" u="none" strike="noStrike" kern="1200" cap="none" spc="2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снижают </a:t>
            </a:r>
            <a:r>
              <a:rPr lang="ru-RU" sz="2800" i="1" kern="1200" spc="254" dirty="0">
                <a:solidFill>
                  <a:srgbClr val="C00000"/>
                </a:solidFill>
                <a:latin typeface="+mn-lt"/>
              </a:rPr>
              <a:t>риск</a:t>
            </a:r>
            <a:r>
              <a:rPr lang="ru-RU" sz="2800" i="1" kern="1200" spc="215" dirty="0">
                <a:solidFill>
                  <a:srgbClr val="C00000"/>
                </a:solidFill>
                <a:latin typeface="+mn-lt"/>
              </a:rPr>
              <a:t> </a:t>
            </a:r>
            <a:r>
              <a:rPr kumimoji="0" lang="ru-RU" sz="2800" i="1" u="none" strike="noStrike" kern="1200" cap="none" spc="21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новообразований</a:t>
            </a:r>
            <a:r>
              <a:rPr kumimoji="0" lang="ru-RU" sz="2800" i="1" u="none" strike="noStrike" kern="1200" cap="none" spc="21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</a:t>
            </a:r>
          </a:p>
          <a:p>
            <a:r>
              <a:rPr lang="ru-RU" sz="2800" i="1" kern="1200" spc="215" dirty="0">
                <a:solidFill>
                  <a:srgbClr val="C00000"/>
                </a:solidFill>
                <a:latin typeface="+mn-lt"/>
              </a:rPr>
              <a:t> </a:t>
            </a:r>
            <a:r>
              <a:rPr kumimoji="0" lang="ru-RU" sz="2800" i="1" u="none" strike="noStrike" kern="1200" cap="none" spc="3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в</a:t>
            </a:r>
            <a:r>
              <a:rPr kumimoji="0" lang="ru-RU" sz="2800" i="1" u="none" strike="noStrike" kern="1200" cap="none" spc="3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</a:t>
            </a:r>
            <a:r>
              <a:rPr kumimoji="0" lang="ru-RU" sz="2800" i="1" u="none" strike="noStrike" kern="1200" cap="none" spc="18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толстом </a:t>
            </a:r>
            <a:r>
              <a:rPr kumimoji="0" lang="ru-RU" sz="2800" i="1" u="none" strike="noStrike" kern="1200" cap="none" spc="-6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</a:t>
            </a:r>
            <a:r>
              <a:rPr kumimoji="0" lang="ru-RU" sz="2800" i="1" u="none" strike="noStrike" kern="1200" cap="none" spc="28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кишечнике</a:t>
            </a:r>
            <a:r>
              <a:rPr lang="ru-RU" sz="2800" i="1" kern="1200" spc="285" dirty="0">
                <a:solidFill>
                  <a:srgbClr val="C00000"/>
                </a:solidFill>
                <a:latin typeface="+mn-lt"/>
                <a:cs typeface="Microsoft Sans Serif"/>
              </a:rPr>
              <a:t>)</a:t>
            </a:r>
          </a:p>
          <a:p>
            <a:pPr marL="355600" marR="508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Употребляйте в пищу растительные  масла</a:t>
            </a:r>
            <a:r>
              <a:rPr kumimoji="0" lang="ru-RU" sz="28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Microsoft Sans Serif"/>
              </a:rPr>
              <a:t>, </a:t>
            </a:r>
            <a:r>
              <a:rPr kumimoji="0" lang="ru-RU" sz="28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богатые витамином Е</a:t>
            </a:r>
            <a:r>
              <a:rPr kumimoji="0" lang="ru-RU" sz="28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Microsoft Sans Serif"/>
              </a:rPr>
              <a:t>, </a:t>
            </a:r>
            <a:r>
              <a:rPr kumimoji="0" lang="ru-RU" sz="28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бобовые и цельнозерновые злаки</a:t>
            </a:r>
          </a:p>
          <a:p>
            <a:pPr marL="355600" marR="0" lvl="0" indent="-342900" algn="l" defTabSz="914400" rtl="0" eaLnBrk="1" fontAlgn="auto" latinLnBrk="0" hangingPunct="1">
              <a:spcBef>
                <a:spcPts val="50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i="0" u="none" strike="noStrike" kern="1200" cap="none" spc="22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Выбирайте</a:t>
            </a:r>
            <a:r>
              <a:rPr kumimoji="0" lang="ru-RU" sz="2800" i="0" u="none" strike="noStrike" kern="1200" cap="none" spc="235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</a:t>
            </a:r>
            <a:r>
              <a:rPr kumimoji="0" lang="ru-RU" sz="2800" i="0" u="none" strike="noStrike" kern="1200" cap="none" spc="25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нежирные сорта сыра и творога</a:t>
            </a:r>
          </a:p>
          <a:p>
            <a:pPr marL="355600" marR="0" lvl="0" indent="-342900" algn="l" defTabSz="914400" rtl="0" eaLnBrk="1" fontAlgn="auto" latinLnBrk="0" hangingPunct="1">
              <a:spcBef>
                <a:spcPts val="50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800" kern="1200" spc="300" dirty="0">
                <a:solidFill>
                  <a:srgbClr val="002060"/>
                </a:solidFill>
                <a:latin typeface="+mn-lt"/>
              </a:rPr>
              <a:t>Введите в рацион</a:t>
            </a:r>
            <a:r>
              <a:rPr kumimoji="0" lang="ru-RU" sz="28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мясо </a:t>
            </a:r>
            <a:r>
              <a:rPr kumimoji="0" lang="ru-RU" sz="280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курицы</a:t>
            </a:r>
            <a:r>
              <a:rPr kumimoji="0" lang="ru-RU" sz="280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Microsoft Sans Serif"/>
              </a:rPr>
              <a:t>, </a:t>
            </a:r>
            <a:r>
              <a:rPr kumimoji="0" lang="ru-RU" sz="280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индейки</a:t>
            </a:r>
            <a:r>
              <a:rPr kumimoji="0" lang="ru-RU" sz="280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Microsoft Sans Serif"/>
              </a:rPr>
              <a:t>, </a:t>
            </a:r>
            <a:r>
              <a:rPr kumimoji="0" lang="ru-RU" sz="280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телятины</a:t>
            </a:r>
          </a:p>
          <a:p>
            <a:pPr marL="355600" marR="508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800" kern="1200" spc="300" dirty="0">
                <a:solidFill>
                  <a:srgbClr val="002060"/>
                </a:solidFill>
                <a:latin typeface="+mn-lt"/>
                <a:cs typeface="Microsoft Sans Serif"/>
              </a:rPr>
              <a:t>Ешьте </a:t>
            </a:r>
            <a:r>
              <a:rPr kumimoji="0" lang="ru-RU" sz="28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Microsoft Sans Serif"/>
              </a:rPr>
              <a:t>морскую рыбу - лосось, скумбрию, сардину </a:t>
            </a:r>
          </a:p>
          <a:p>
            <a:pPr marL="12700" marR="508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800" kern="1200" spc="300" dirty="0">
                <a:solidFill>
                  <a:srgbClr val="002060"/>
                </a:solidFill>
                <a:latin typeface="+mn-lt"/>
                <a:cs typeface="Microsoft Sans Serif"/>
              </a:rPr>
              <a:t>  </a:t>
            </a:r>
            <a:r>
              <a:rPr lang="ru-RU" sz="2800" i="1" kern="1200" spc="300" dirty="0">
                <a:solidFill>
                  <a:srgbClr val="C00000"/>
                </a:solidFill>
                <a:latin typeface="+mn-lt"/>
                <a:cs typeface="Microsoft Sans Serif"/>
              </a:rPr>
              <a:t>(</a:t>
            </a:r>
            <a:r>
              <a:rPr kumimoji="0" lang="ru-RU" sz="2800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Microsoft Sans Serif"/>
              </a:rPr>
              <a:t>содержат омега-3 жирные кислоты, укрепляют              гормональную и нервную системы, улучшают  мозговую активность)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ru-RU" sz="2800" i="1" kern="1200" spc="300" dirty="0">
              <a:solidFill>
                <a:srgbClr val="002060"/>
              </a:solidFill>
              <a:latin typeface="+mn-lt"/>
              <a:cs typeface="Microsoft Sans Serif"/>
            </a:endParaRPr>
          </a:p>
          <a:p>
            <a:pPr algn="l"/>
            <a:r>
              <a:rPr lang="ru-RU" sz="2800" i="1" spc="300" dirty="0">
                <a:solidFill>
                  <a:srgbClr val="002060"/>
                </a:solidFill>
                <a:latin typeface="+mn-lt"/>
              </a:rPr>
              <a:t>  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1805DED-6F29-9FA5-639F-F3C8F17B7946}"/>
              </a:ext>
            </a:extLst>
          </p:cNvPr>
          <p:cNvSpPr txBox="1">
            <a:spLocks/>
          </p:cNvSpPr>
          <p:nvPr/>
        </p:nvSpPr>
        <p:spPr>
          <a:xfrm>
            <a:off x="10134600" y="495300"/>
            <a:ext cx="7488936" cy="1865376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>
              <a:defRPr sz="2600" b="1" i="0">
                <a:solidFill>
                  <a:srgbClr val="FDA1CB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endParaRPr lang="ru-RU" sz="3200" kern="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95799" y="979932"/>
            <a:ext cx="9864687" cy="1184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3">
                    <a:lumMod val="50000"/>
                  </a:schemeClr>
                </a:solidFill>
              </a:rPr>
              <a:t>Правила здорового питания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5B8307A-C3EE-71AA-A2F6-27F30559D4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23097"/>
            <a:ext cx="4225887" cy="15633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379F066-E449-B4C1-730B-F30F1ED0064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085" y="2934004"/>
            <a:ext cx="8034262" cy="4418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2952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A67A25-0B0F-E817-7D83-1D3EBA44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8049" y="76641"/>
            <a:ext cx="7488936" cy="1865376"/>
          </a:xfrm>
        </p:spPr>
        <p:txBody>
          <a:bodyPr anchor="ctr">
            <a:normAutofit/>
          </a:bodyPr>
          <a:lstStyle/>
          <a:p>
            <a:pPr algn="ctr"/>
            <a:r>
              <a:rPr lang="ru-RU" sz="3200" spc="3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ПЕРВИЧНАЯ ПРОФИЛАКТИКА</a:t>
            </a:r>
            <a:br>
              <a:rPr lang="ru-RU" sz="3200" spc="300" dirty="0">
                <a:solidFill>
                  <a:schemeClr val="accent3">
                    <a:lumMod val="50000"/>
                  </a:schemeClr>
                </a:solidFill>
                <a:latin typeface="+mj-lt"/>
              </a:rPr>
            </a:br>
            <a:endParaRPr lang="ru-RU" sz="3200" i="1" spc="3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6487"/>
            <a:ext cx="192024" cy="9808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53" y="3293004"/>
            <a:ext cx="747522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1805DED-6F29-9FA5-639F-F3C8F17B7946}"/>
              </a:ext>
            </a:extLst>
          </p:cNvPr>
          <p:cNvSpPr txBox="1">
            <a:spLocks/>
          </p:cNvSpPr>
          <p:nvPr/>
        </p:nvSpPr>
        <p:spPr>
          <a:xfrm>
            <a:off x="10134600" y="495300"/>
            <a:ext cx="7488936" cy="1865376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>
              <a:defRPr sz="2600" b="1" i="0">
                <a:solidFill>
                  <a:srgbClr val="FDA1CB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endParaRPr lang="ru-RU" sz="3200" kern="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19400" y="1165226"/>
            <a:ext cx="13805917" cy="1397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accent3">
                    <a:lumMod val="50000"/>
                  </a:schemeClr>
                </a:solidFill>
              </a:rPr>
              <a:t>Отказ от вредных привычек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5B8307A-C3EE-71AA-A2F6-27F30559D4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23097"/>
            <a:ext cx="4225887" cy="156339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4800" y="2667342"/>
            <a:ext cx="17219405" cy="632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ru-RU" sz="3200" b="1" kern="0" spc="300" dirty="0">
                <a:solidFill>
                  <a:srgbClr val="002060"/>
                </a:solidFill>
                <a:cs typeface="Arial"/>
              </a:rPr>
              <a:t>Полный отказ от </a:t>
            </a:r>
            <a:r>
              <a:rPr lang="ru-RU" sz="3200" b="1" kern="0" spc="300" dirty="0" err="1">
                <a:solidFill>
                  <a:srgbClr val="002060"/>
                </a:solidFill>
                <a:cs typeface="Arial"/>
              </a:rPr>
              <a:t>табакокурения</a:t>
            </a:r>
            <a:r>
              <a:rPr lang="ru-RU" sz="3200" b="1" kern="0" spc="300" dirty="0">
                <a:solidFill>
                  <a:srgbClr val="002060"/>
                </a:solidFill>
                <a:cs typeface="Arial"/>
              </a:rPr>
              <a:t> и употребления </a:t>
            </a:r>
            <a:r>
              <a:rPr lang="ru-RU" sz="3200" b="1" kern="0" spc="300" dirty="0" err="1">
                <a:solidFill>
                  <a:srgbClr val="002060"/>
                </a:solidFill>
                <a:cs typeface="Arial"/>
              </a:rPr>
              <a:t>никотинсодержащей</a:t>
            </a:r>
            <a:r>
              <a:rPr lang="ru-RU" sz="3200" b="1" kern="0" spc="300" dirty="0">
                <a:solidFill>
                  <a:srgbClr val="002060"/>
                </a:solidFill>
                <a:cs typeface="Arial"/>
              </a:rPr>
              <a:t> продукции: </a:t>
            </a:r>
            <a:r>
              <a:rPr lang="ru-RU" sz="3200" b="1" kern="0" spc="300" dirty="0" err="1">
                <a:solidFill>
                  <a:srgbClr val="002060"/>
                </a:solidFill>
                <a:cs typeface="Arial"/>
              </a:rPr>
              <a:t>вейпов</a:t>
            </a:r>
            <a:r>
              <a:rPr lang="ru-RU" sz="3200" b="1" kern="0" spc="300" dirty="0">
                <a:solidFill>
                  <a:srgbClr val="002060"/>
                </a:solidFill>
                <a:cs typeface="Arial"/>
              </a:rPr>
              <a:t>, </a:t>
            </a:r>
            <a:r>
              <a:rPr lang="ru-RU" sz="3200" b="1" kern="0" spc="300" dirty="0" err="1">
                <a:solidFill>
                  <a:srgbClr val="002060"/>
                </a:solidFill>
                <a:cs typeface="Arial"/>
              </a:rPr>
              <a:t>снюса</a:t>
            </a:r>
            <a:r>
              <a:rPr lang="ru-RU" sz="3200" b="1" kern="0" spc="300" dirty="0">
                <a:solidFill>
                  <a:srgbClr val="002060"/>
                </a:solidFill>
                <a:cs typeface="Arial"/>
              </a:rPr>
              <a:t>, кальянных смесей</a:t>
            </a:r>
            <a:r>
              <a:rPr lang="ru-RU" sz="3200" b="1" i="1" kern="0" spc="300" dirty="0">
                <a:solidFill>
                  <a:srgbClr val="C00000"/>
                </a:solidFill>
                <a:cs typeface="Arial"/>
              </a:rPr>
              <a:t> </a:t>
            </a:r>
            <a:r>
              <a:rPr lang="ru-RU" sz="3200" b="1" kern="0" spc="300" dirty="0">
                <a:solidFill>
                  <a:srgbClr val="C00000"/>
                </a:solidFill>
                <a:cs typeface="Arial"/>
              </a:rPr>
              <a:t>на 80% </a:t>
            </a:r>
            <a:r>
              <a:rPr lang="ru-RU" sz="3200" b="1" kern="0" spc="300" dirty="0">
                <a:solidFill>
                  <a:srgbClr val="002060"/>
                </a:solidFill>
                <a:cs typeface="Arial"/>
              </a:rPr>
              <a:t>снизит вероятность появления рака в легких, ротовой полости, желудке, мочевом пузыре</a:t>
            </a:r>
          </a:p>
          <a:p>
            <a:pPr lvl="0">
              <a:defRPr/>
            </a:pPr>
            <a:r>
              <a:rPr lang="ru-RU" sz="3200" b="1" kern="0" spc="300" dirty="0">
                <a:solidFill>
                  <a:srgbClr val="002060"/>
                </a:solidFill>
                <a:cs typeface="Arial"/>
              </a:rPr>
              <a:t> 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ru-RU" sz="3200" b="1" kern="0" spc="300" dirty="0">
                <a:solidFill>
                  <a:srgbClr val="002060"/>
                </a:solidFill>
                <a:cs typeface="Arial"/>
              </a:rPr>
              <a:t>Отказ от спиртного в подростковом возрасте снижает риск развития онкологии груди у женщин </a:t>
            </a:r>
            <a:r>
              <a:rPr lang="ru-RU" sz="3200" b="1" kern="0" spc="300" dirty="0">
                <a:solidFill>
                  <a:srgbClr val="C00000"/>
                </a:solidFill>
                <a:cs typeface="Arial"/>
              </a:rPr>
              <a:t>от 3 до 5,5%, </a:t>
            </a:r>
            <a:r>
              <a:rPr lang="ru-RU" sz="3200" b="1" kern="0" spc="300" dirty="0">
                <a:solidFill>
                  <a:srgbClr val="002060"/>
                </a:solidFill>
                <a:cs typeface="Arial"/>
              </a:rPr>
              <a:t>в более зрелом возрасте уменьшает риск рака молочной железы </a:t>
            </a:r>
            <a:r>
              <a:rPr lang="ru-RU" sz="3200" b="1" kern="0" spc="300" dirty="0">
                <a:solidFill>
                  <a:srgbClr val="C00000"/>
                </a:solidFill>
                <a:cs typeface="Arial"/>
              </a:rPr>
              <a:t>на 25%</a:t>
            </a:r>
          </a:p>
          <a:p>
            <a:pPr lvl="0">
              <a:defRPr/>
            </a:pPr>
            <a:r>
              <a:rPr lang="ru-RU" sz="3200" b="1" kern="0" spc="300" dirty="0">
                <a:solidFill>
                  <a:srgbClr val="002060"/>
                </a:solidFill>
                <a:cs typeface="Arial"/>
              </a:rPr>
              <a:t>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ru-RU" sz="3200" b="1" kern="0" spc="300" dirty="0">
                <a:solidFill>
                  <a:srgbClr val="002060"/>
                </a:solidFill>
                <a:cs typeface="Arial"/>
              </a:rPr>
              <a:t>Отказавшиеся от алкоголя мужчины страдают раком простаты </a:t>
            </a:r>
            <a:r>
              <a:rPr lang="ru-RU" sz="3200" b="1" kern="0" spc="300" dirty="0">
                <a:solidFill>
                  <a:srgbClr val="C00000"/>
                </a:solidFill>
                <a:cs typeface="Arial"/>
              </a:rPr>
              <a:t>на 60% </a:t>
            </a:r>
            <a:r>
              <a:rPr lang="ru-RU" sz="3200" b="1" kern="0" spc="300" dirty="0">
                <a:solidFill>
                  <a:srgbClr val="002060"/>
                </a:solidFill>
                <a:cs typeface="Arial"/>
              </a:rPr>
              <a:t>меньше</a:t>
            </a:r>
            <a:r>
              <a:rPr lang="ru-RU" sz="3200" b="1" kern="0" spc="300" dirty="0">
                <a:solidFill>
                  <a:srgbClr val="C00000"/>
                </a:solidFill>
                <a:cs typeface="Arial"/>
              </a:rPr>
              <a:t> </a:t>
            </a:r>
            <a:r>
              <a:rPr lang="ru-RU" sz="3200" b="1" kern="0" spc="300" dirty="0">
                <a:solidFill>
                  <a:srgbClr val="002060"/>
                </a:solidFill>
                <a:cs typeface="Arial"/>
              </a:rPr>
              <a:t>пьющих</a:t>
            </a:r>
          </a:p>
          <a:p>
            <a:pPr lvl="0">
              <a:defRPr/>
            </a:pPr>
            <a:r>
              <a:rPr lang="ru-RU" sz="3200" b="1" kern="0" spc="300" dirty="0">
                <a:solidFill>
                  <a:srgbClr val="0000FF"/>
                </a:solidFill>
                <a:cs typeface="Arial"/>
              </a:rPr>
              <a:t>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lang="ru-RU" sz="3200" b="1" kern="0" spc="300" dirty="0">
                <a:solidFill>
                  <a:srgbClr val="002060"/>
                </a:solidFill>
                <a:cs typeface="Arial"/>
              </a:rPr>
              <a:t>Снижение крепости потребляемого алкоголя уменьшит риск заболевания раком печени, пищевода, полости рта, горла и др. отделов пищеварительного тракта </a:t>
            </a:r>
            <a:r>
              <a:rPr lang="ru-RU" sz="3200" b="1" kern="0" spc="300" dirty="0">
                <a:solidFill>
                  <a:srgbClr val="C00000"/>
                </a:solidFill>
                <a:cs typeface="Arial"/>
              </a:rPr>
              <a:t>на 50%. </a:t>
            </a:r>
          </a:p>
        </p:txBody>
      </p:sp>
    </p:spTree>
    <p:extLst>
      <p:ext uri="{BB962C8B-B14F-4D97-AF65-F5344CB8AC3E}">
        <p14:creationId xmlns:p14="http://schemas.microsoft.com/office/powerpoint/2010/main" val="4157326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A67A25-0B0F-E817-7D83-1D3EBA44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8049" y="76641"/>
            <a:ext cx="7488936" cy="1865376"/>
          </a:xfrm>
        </p:spPr>
        <p:txBody>
          <a:bodyPr anchor="ctr">
            <a:normAutofit/>
          </a:bodyPr>
          <a:lstStyle/>
          <a:p>
            <a:pPr algn="ctr"/>
            <a:r>
              <a:rPr lang="ru-RU" sz="3200" spc="300" dirty="0">
                <a:solidFill>
                  <a:schemeClr val="accent3">
                    <a:lumMod val="75000"/>
                  </a:schemeClr>
                </a:solidFill>
                <a:latin typeface="+mj-lt"/>
              </a:rPr>
              <a:t>ПЕРВИЧНАЯ ПРОФИЛАКТИКА</a:t>
            </a:r>
            <a:br>
              <a:rPr lang="ru-RU" sz="3200" spc="300" dirty="0">
                <a:solidFill>
                  <a:schemeClr val="accent3">
                    <a:lumMod val="75000"/>
                  </a:schemeClr>
                </a:solidFill>
                <a:latin typeface="+mj-lt"/>
              </a:rPr>
            </a:br>
            <a:endParaRPr lang="ru-RU" sz="3200" i="1" spc="300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6487"/>
            <a:ext cx="192024" cy="9808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53" y="3293004"/>
            <a:ext cx="747522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459A36-55EC-9492-DB4C-3C4B8B9FB4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961" y="8917966"/>
            <a:ext cx="1310754" cy="1310754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1805DED-6F29-9FA5-639F-F3C8F17B7946}"/>
              </a:ext>
            </a:extLst>
          </p:cNvPr>
          <p:cNvSpPr txBox="1">
            <a:spLocks/>
          </p:cNvSpPr>
          <p:nvPr/>
        </p:nvSpPr>
        <p:spPr>
          <a:xfrm>
            <a:off x="10134600" y="495300"/>
            <a:ext cx="7488936" cy="1865376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>
              <a:defRPr sz="2600" b="1" i="0">
                <a:solidFill>
                  <a:srgbClr val="FDA1CB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endParaRPr lang="ru-RU" sz="3200" kern="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17031" y="1218146"/>
            <a:ext cx="7634862" cy="8329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kern="0" spc="300" dirty="0">
                <a:solidFill>
                  <a:schemeClr val="accent3">
                    <a:lumMod val="50000"/>
                  </a:schemeClr>
                </a:solidFill>
                <a:cs typeface="Arial"/>
              </a:rPr>
              <a:t>Защита от инфекционных заболеваний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5B8307A-C3EE-71AA-A2F6-27F30559D4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23097"/>
            <a:ext cx="4225887" cy="1563390"/>
          </a:xfrm>
          <a:prstGeom prst="rect">
            <a:avLst/>
          </a:prstGeom>
        </p:spPr>
      </p:pic>
      <p:sp>
        <p:nvSpPr>
          <p:cNvPr id="19" name="Текст 2">
            <a:extLst>
              <a:ext uri="{FF2B5EF4-FFF2-40B4-BE49-F238E27FC236}">
                <a16:creationId xmlns:a16="http://schemas.microsoft.com/office/drawing/2014/main" id="{E93C1C86-6998-9527-D803-5BA385EE9DBF}"/>
              </a:ext>
            </a:extLst>
          </p:cNvPr>
          <p:cNvSpPr txBox="1">
            <a:spLocks/>
          </p:cNvSpPr>
          <p:nvPr/>
        </p:nvSpPr>
        <p:spPr>
          <a:xfrm>
            <a:off x="578883" y="2375887"/>
            <a:ext cx="8458200" cy="5334637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sz="2200" b="1" i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2000" kern="0" spc="300" dirty="0">
                <a:solidFill>
                  <a:srgbClr val="002060"/>
                </a:solidFill>
                <a:latin typeface="+mn-lt"/>
              </a:rPr>
              <a:t>Доказана прямая связь вирусов и бактерий с возникновением некоторых видов онкологии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2000" kern="0" spc="300" dirty="0">
                <a:solidFill>
                  <a:srgbClr val="002060"/>
                </a:solidFill>
                <a:latin typeface="+mn-lt"/>
              </a:rPr>
              <a:t>Для профилактики инфекционных заболеваний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2000" kern="0" spc="300" dirty="0">
                <a:solidFill>
                  <a:srgbClr val="002060"/>
                </a:solidFill>
                <a:latin typeface="+mn-lt"/>
              </a:rPr>
              <a:t>показана вакцинация</a:t>
            </a:r>
            <a:r>
              <a:rPr lang="ru-RU" sz="2000" i="1" kern="0" spc="300" dirty="0">
                <a:solidFill>
                  <a:srgbClr val="C00000"/>
                </a:solidFill>
                <a:latin typeface="+mn-lt"/>
              </a:rPr>
              <a:t>(ВПЧ, вируса гепатита В)</a:t>
            </a:r>
            <a:endParaRPr lang="ru-RU" sz="2000" i="1" kern="0" spc="300" dirty="0">
              <a:solidFill>
                <a:srgbClr val="002060"/>
              </a:solidFill>
              <a:latin typeface="+mn-lt"/>
            </a:endParaRP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ru-RU" sz="2000" kern="0" spc="300" dirty="0">
                <a:solidFill>
                  <a:srgbClr val="002060"/>
                </a:solidFill>
                <a:latin typeface="+mn-lt"/>
              </a:rPr>
              <a:t>Онкогенные вирусы: 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ru-RU" sz="2000" i="1" kern="0" spc="300" dirty="0">
                <a:solidFill>
                  <a:srgbClr val="C00000"/>
                </a:solidFill>
                <a:latin typeface="+mn-lt"/>
              </a:rPr>
              <a:t>(способствуют росту риска развития онкологии)</a:t>
            </a:r>
            <a:endParaRPr lang="ru-RU" sz="2000" kern="0" spc="300" dirty="0">
              <a:solidFill>
                <a:srgbClr val="C00000"/>
              </a:solidFill>
              <a:latin typeface="+mn-lt"/>
            </a:endParaRPr>
          </a:p>
          <a:p>
            <a:pPr marL="342900" indent="-3429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kern="0" spc="300" dirty="0">
                <a:solidFill>
                  <a:srgbClr val="002060"/>
                </a:solidFill>
                <a:latin typeface="+mn-lt"/>
              </a:rPr>
              <a:t>Некоторые штаммы</a:t>
            </a:r>
            <a:r>
              <a:rPr lang="ru-RU" sz="2000" i="1" kern="0" spc="3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000" kern="0" spc="300" dirty="0">
                <a:solidFill>
                  <a:srgbClr val="002060"/>
                </a:solidFill>
                <a:latin typeface="+mn-lt"/>
              </a:rPr>
              <a:t>вируса папилломы человека </a:t>
            </a:r>
            <a:r>
              <a:rPr lang="ru-RU" sz="2000" i="1" kern="0" spc="300" dirty="0">
                <a:solidFill>
                  <a:srgbClr val="C00000"/>
                </a:solidFill>
                <a:latin typeface="+mn-lt"/>
              </a:rPr>
              <a:t>(ВПЧ) </a:t>
            </a:r>
          </a:p>
          <a:p>
            <a:pPr marL="342900" indent="-3429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kern="0" spc="300" dirty="0">
                <a:solidFill>
                  <a:srgbClr val="002060"/>
                </a:solidFill>
                <a:latin typeface="+mn-lt"/>
              </a:rPr>
              <a:t>Вирус Эпштейн-Барра </a:t>
            </a:r>
            <a:r>
              <a:rPr lang="ru-RU" sz="2000" i="1" kern="0" spc="300" dirty="0">
                <a:solidFill>
                  <a:srgbClr val="C00000"/>
                </a:solidFill>
                <a:latin typeface="+mn-lt"/>
              </a:rPr>
              <a:t>(ВЭБ)</a:t>
            </a:r>
          </a:p>
          <a:p>
            <a:pPr marL="342900" indent="-3429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kern="0" spc="300" dirty="0">
                <a:solidFill>
                  <a:srgbClr val="002060"/>
                </a:solidFill>
                <a:latin typeface="+mn-lt"/>
              </a:rPr>
              <a:t>Вирус гепатита В </a:t>
            </a:r>
          </a:p>
          <a:p>
            <a:pPr marL="342900" indent="-3429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kern="0" spc="300" dirty="0">
                <a:solidFill>
                  <a:srgbClr val="002060"/>
                </a:solidFill>
                <a:latin typeface="+mn-lt"/>
              </a:rPr>
              <a:t>Вирус гепатита С</a:t>
            </a:r>
          </a:p>
          <a:p>
            <a:pPr marL="342900" indent="-342900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000" kern="0" spc="300" dirty="0">
                <a:solidFill>
                  <a:srgbClr val="002060"/>
                </a:solidFill>
                <a:latin typeface="+mn-lt"/>
              </a:rPr>
              <a:t>Вирус герпеса </a:t>
            </a:r>
            <a:r>
              <a:rPr lang="ru-RU" sz="2000" i="1" kern="0" spc="300" dirty="0">
                <a:solidFill>
                  <a:srgbClr val="C00000"/>
                </a:solidFill>
                <a:latin typeface="+mn-lt"/>
              </a:rPr>
              <a:t>(вирус герпеса 8 типа  —  ВГЧ-8)</a:t>
            </a:r>
            <a:endParaRPr lang="ru-RU" sz="2000" i="1" kern="0" spc="300" dirty="0">
              <a:solidFill>
                <a:srgbClr val="002060"/>
              </a:solidFill>
              <a:latin typeface="+mn-lt"/>
            </a:endParaRP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ru-RU" sz="2000" kern="0" spc="300" dirty="0">
                <a:solidFill>
                  <a:srgbClr val="002060"/>
                </a:solidFill>
                <a:latin typeface="+mn-lt"/>
              </a:rPr>
              <a:t>Бактериальные инфекции могут спровоцировать хроническое воспаление, выступающее фактором развития онкологических заболеваний </a:t>
            </a:r>
          </a:p>
          <a:p>
            <a:pPr fontAlgn="base">
              <a:lnSpc>
                <a:spcPct val="90000"/>
              </a:lnSpc>
              <a:spcAft>
                <a:spcPts val="600"/>
              </a:spcAft>
            </a:pPr>
            <a:r>
              <a:rPr lang="ru-RU" sz="2000" i="1" kern="0" spc="300" dirty="0">
                <a:solidFill>
                  <a:srgbClr val="C00000"/>
                </a:solidFill>
                <a:latin typeface="+mn-lt"/>
              </a:rPr>
              <a:t>(</a:t>
            </a:r>
            <a:r>
              <a:rPr lang="ru-RU" sz="2000" i="1" kern="0" spc="300" dirty="0" err="1">
                <a:solidFill>
                  <a:srgbClr val="C00000"/>
                </a:solidFill>
                <a:latin typeface="+mn-lt"/>
              </a:rPr>
              <a:t>Helicobacter</a:t>
            </a:r>
            <a:r>
              <a:rPr lang="ru-RU" sz="2000" i="1" kern="0" spc="300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2000" i="1" kern="0" spc="300" dirty="0" err="1">
                <a:solidFill>
                  <a:srgbClr val="C00000"/>
                </a:solidFill>
                <a:latin typeface="+mn-lt"/>
              </a:rPr>
              <a:t>pylori</a:t>
            </a:r>
            <a:r>
              <a:rPr lang="ru-RU" sz="2000" i="1" kern="0" spc="300" dirty="0">
                <a:solidFill>
                  <a:srgbClr val="C00000"/>
                </a:solidFill>
                <a:latin typeface="+mn-lt"/>
              </a:rPr>
              <a:t> и рака желудка)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ru-RU" sz="1700" kern="0" spc="300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615966" y="3187838"/>
            <a:ext cx="7987283" cy="69082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Aft>
                <a:spcPts val="600"/>
              </a:spcAft>
            </a:pPr>
            <a:r>
              <a:rPr lang="ru-RU" sz="2800" spc="300" dirty="0">
                <a:solidFill>
                  <a:srgbClr val="002060"/>
                </a:solidFill>
              </a:rPr>
              <a:t>ВИЧ – инфицированные пациенты подвержены большому риску развития онкологических заболеваний: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spc="300" dirty="0">
                <a:solidFill>
                  <a:srgbClr val="002060"/>
                </a:solidFill>
              </a:rPr>
              <a:t>Саркома </a:t>
            </a:r>
            <a:r>
              <a:rPr lang="ru-RU" sz="2800" spc="300" dirty="0" err="1">
                <a:solidFill>
                  <a:srgbClr val="002060"/>
                </a:solidFill>
              </a:rPr>
              <a:t>Капоши</a:t>
            </a:r>
            <a:r>
              <a:rPr lang="ru-RU" sz="2800" spc="300" dirty="0">
                <a:solidFill>
                  <a:srgbClr val="002060"/>
                </a:solidFill>
              </a:rPr>
              <a:t> </a:t>
            </a:r>
          </a:p>
          <a:p>
            <a:pPr fontAlgn="base">
              <a:spcAft>
                <a:spcPts val="600"/>
              </a:spcAft>
            </a:pPr>
            <a:r>
              <a:rPr lang="ru-RU" sz="2800" spc="300" dirty="0">
                <a:solidFill>
                  <a:srgbClr val="002060"/>
                </a:solidFill>
              </a:rPr>
              <a:t>   </a:t>
            </a:r>
            <a:r>
              <a:rPr lang="ru-RU" sz="2800" i="1" spc="300" dirty="0">
                <a:solidFill>
                  <a:srgbClr val="C00000"/>
                </a:solidFill>
              </a:rPr>
              <a:t>(из-за присоединения ВГЧ-8 </a:t>
            </a:r>
          </a:p>
          <a:p>
            <a:pPr fontAlgn="base">
              <a:spcAft>
                <a:spcPts val="600"/>
              </a:spcAft>
            </a:pPr>
            <a:r>
              <a:rPr lang="ru-RU" sz="2800" i="1" spc="300" dirty="0">
                <a:solidFill>
                  <a:srgbClr val="C00000"/>
                </a:solidFill>
              </a:rPr>
              <a:t>   на фоне снижения иммунитета)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spc="300" dirty="0" err="1">
                <a:solidFill>
                  <a:srgbClr val="002060"/>
                </a:solidFill>
              </a:rPr>
              <a:t>Лимфома</a:t>
            </a:r>
            <a:r>
              <a:rPr lang="ru-RU" sz="2800" spc="300" dirty="0">
                <a:solidFill>
                  <a:srgbClr val="002060"/>
                </a:solidFill>
              </a:rPr>
              <a:t> </a:t>
            </a:r>
            <a:r>
              <a:rPr lang="ru-RU" sz="2800" spc="300" dirty="0" err="1">
                <a:solidFill>
                  <a:srgbClr val="002060"/>
                </a:solidFill>
              </a:rPr>
              <a:t>Ходжкина</a:t>
            </a:r>
            <a:endParaRPr lang="ru-RU" sz="2800" spc="300" dirty="0">
              <a:solidFill>
                <a:srgbClr val="002060"/>
              </a:solidFill>
            </a:endParaRP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spc="300" dirty="0" err="1">
                <a:solidFill>
                  <a:srgbClr val="002060"/>
                </a:solidFill>
              </a:rPr>
              <a:t>Генерализованный</a:t>
            </a:r>
            <a:r>
              <a:rPr lang="ru-RU" sz="2800" spc="300" dirty="0">
                <a:solidFill>
                  <a:srgbClr val="002060"/>
                </a:solidFill>
              </a:rPr>
              <a:t> рак головы, шеи,</a:t>
            </a:r>
            <a:r>
              <a:rPr lang="ru-RU" sz="2800" b="1" kern="0" spc="300" dirty="0">
                <a:solidFill>
                  <a:srgbClr val="002060"/>
                </a:solidFill>
                <a:cs typeface="Arial"/>
              </a:rPr>
              <a:t> половых органов,</a:t>
            </a:r>
            <a:r>
              <a:rPr lang="ru-RU" sz="2800" spc="300" dirty="0">
                <a:solidFill>
                  <a:srgbClr val="002060"/>
                </a:solidFill>
              </a:rPr>
              <a:t> анального канала </a:t>
            </a:r>
          </a:p>
          <a:p>
            <a:pPr fontAlgn="base">
              <a:spcAft>
                <a:spcPts val="600"/>
              </a:spcAft>
            </a:pPr>
            <a:r>
              <a:rPr lang="ru-RU" sz="2800" spc="300" dirty="0">
                <a:solidFill>
                  <a:srgbClr val="002060"/>
                </a:solidFill>
              </a:rPr>
              <a:t>   </a:t>
            </a:r>
            <a:r>
              <a:rPr lang="ru-RU" sz="2800" i="1" spc="300" dirty="0">
                <a:solidFill>
                  <a:srgbClr val="C00000"/>
                </a:solidFill>
              </a:rPr>
              <a:t>(присоединение ВПЧ-инфекции)</a:t>
            </a:r>
          </a:p>
          <a:p>
            <a:pPr marL="342900" indent="-3429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spc="300" dirty="0">
                <a:solidFill>
                  <a:srgbClr val="002060"/>
                </a:solidFill>
              </a:rPr>
              <a:t>гепатоцеллюлярный рак </a:t>
            </a:r>
          </a:p>
          <a:p>
            <a:pPr fontAlgn="base">
              <a:spcAft>
                <a:spcPts val="600"/>
              </a:spcAft>
            </a:pPr>
            <a:r>
              <a:rPr lang="ru-RU" sz="2800" spc="300" dirty="0">
                <a:solidFill>
                  <a:srgbClr val="002060"/>
                </a:solidFill>
              </a:rPr>
              <a:t>   </a:t>
            </a:r>
            <a:r>
              <a:rPr lang="ru-RU" sz="2800" i="1" spc="300" dirty="0">
                <a:solidFill>
                  <a:srgbClr val="C00000"/>
                </a:solidFill>
              </a:rPr>
              <a:t>(инфицирование и усугубление течения </a:t>
            </a:r>
          </a:p>
          <a:p>
            <a:pPr fontAlgn="base">
              <a:spcAft>
                <a:spcPts val="600"/>
              </a:spcAft>
            </a:pPr>
            <a:r>
              <a:rPr lang="ru-RU" sz="2800" i="1" spc="300" dirty="0">
                <a:solidFill>
                  <a:srgbClr val="C00000"/>
                </a:solidFill>
              </a:rPr>
              <a:t>   вирусных гепатитов)</a:t>
            </a:r>
          </a:p>
        </p:txBody>
      </p:sp>
    </p:spTree>
    <p:extLst>
      <p:ext uri="{BB962C8B-B14F-4D97-AF65-F5344CB8AC3E}">
        <p14:creationId xmlns:p14="http://schemas.microsoft.com/office/powerpoint/2010/main" val="2594827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20847E-14F7-E197-B4D5-FF09EF750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0" y="1152225"/>
            <a:ext cx="14020800" cy="1865376"/>
          </a:xfrm>
        </p:spPr>
        <p:txBody>
          <a:bodyPr anchor="ctr">
            <a:normAutofit/>
          </a:bodyPr>
          <a:lstStyle/>
          <a:p>
            <a:pPr algn="ctr"/>
            <a:r>
              <a:rPr lang="ru-RU" sz="3200" spc="3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З</a:t>
            </a:r>
            <a:r>
              <a:rPr kumimoji="0" lang="ru-RU" sz="3200" u="none" strike="noStrike" kern="0" cap="none" spc="30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ащита</a:t>
            </a:r>
            <a:r>
              <a:rPr kumimoji="0" lang="ru-RU" sz="3200" u="none" strike="noStrike" kern="0" cap="none" spc="30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 от повышенной  инсоляции</a:t>
            </a:r>
            <a:endParaRPr lang="ru-RU" sz="32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6487"/>
            <a:ext cx="192024" cy="9808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53" y="3293004"/>
            <a:ext cx="747522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D361FE-B7C6-1962-45E7-4D49E52F22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4930" y="2838712"/>
            <a:ext cx="17312070" cy="6056156"/>
          </a:xfrm>
        </p:spPr>
        <p:txBody>
          <a:bodyPr anchor="t">
            <a:normAutofit/>
          </a:bodyPr>
          <a:lstStyle/>
          <a:p>
            <a:pPr algn="l">
              <a:spcAft>
                <a:spcPts val="600"/>
              </a:spcAft>
            </a:pPr>
            <a:r>
              <a:rPr lang="ru-RU" sz="2800" b="1" spc="300" dirty="0">
                <a:solidFill>
                  <a:srgbClr val="002060"/>
                </a:solidFill>
                <a:latin typeface="+mn-lt"/>
                <a:cs typeface="Arial"/>
              </a:rPr>
              <a:t>Правила безопасного пребывания на солнце</a:t>
            </a:r>
            <a:r>
              <a:rPr lang="ru-RU" sz="2800" spc="300" dirty="0">
                <a:solidFill>
                  <a:srgbClr val="002060"/>
                </a:solidFill>
                <a:latin typeface="+mn-lt"/>
                <a:cs typeface="Microsoft Sans Serif"/>
              </a:rPr>
              <a:t>: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spc="300" dirty="0">
                <a:solidFill>
                  <a:srgbClr val="002060"/>
                </a:solidFill>
                <a:latin typeface="+mn-lt"/>
                <a:cs typeface="Microsoft Sans Serif"/>
              </a:rPr>
              <a:t>Загорайте под тентом </a:t>
            </a:r>
            <a:r>
              <a:rPr lang="ru-RU" sz="2800" i="1" spc="300" dirty="0">
                <a:solidFill>
                  <a:srgbClr val="C00000"/>
                </a:solidFill>
                <a:latin typeface="+mn-lt"/>
                <a:cs typeface="Microsoft Sans Serif"/>
              </a:rPr>
              <a:t>(начните с 15 минут)</a:t>
            </a:r>
          </a:p>
          <a:p>
            <a:pPr marL="342900" indent="-342900"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800" spc="300" dirty="0">
                <a:solidFill>
                  <a:srgbClr val="002060"/>
                </a:solidFill>
                <a:latin typeface="+mn-lt"/>
                <a:cs typeface="Microsoft Sans Serif"/>
              </a:rPr>
              <a:t>Фотозащитный эффект оказывает легкий загар  </a:t>
            </a:r>
          </a:p>
          <a:p>
            <a:pPr marL="355600" marR="6350" lvl="0" indent="-342900" algn="l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1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Оставайтесь дома в пик солнечной активности </a:t>
            </a:r>
          </a:p>
          <a:p>
            <a:pPr marL="12700" marR="6350" lvl="0" algn="l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ru-RU" sz="2800" i="1" spc="300" dirty="0">
                <a:solidFill>
                  <a:srgbClr val="002060"/>
                </a:solidFill>
                <a:latin typeface="+mn-lt"/>
              </a:rPr>
              <a:t>   </a:t>
            </a:r>
            <a:r>
              <a:rPr kumimoji="0" lang="ru-RU" sz="2800" i="1" u="none" strike="noStrike" kern="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(с </a:t>
            </a:r>
            <a:r>
              <a:rPr kumimoji="0" lang="ru-RU" sz="2800" i="1" u="none" strike="noStrike" kern="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Microsoft Sans Serif"/>
              </a:rPr>
              <a:t>11 </a:t>
            </a:r>
            <a:r>
              <a:rPr kumimoji="0" lang="ru-RU" sz="2800" i="1" u="none" strike="noStrike" kern="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до </a:t>
            </a:r>
            <a:r>
              <a:rPr kumimoji="0" lang="ru-RU" sz="2800" i="1" u="none" strike="noStrike" kern="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Microsoft Sans Serif"/>
              </a:rPr>
              <a:t>16 </a:t>
            </a:r>
            <a:r>
              <a:rPr kumimoji="0" lang="ru-RU" sz="2800" i="1" u="none" strike="noStrike" kern="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часов)</a:t>
            </a:r>
            <a:r>
              <a:rPr kumimoji="0" lang="ru-RU" sz="2800" i="1" u="none" strike="noStrike" kern="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Microsoft Sans Serif"/>
              </a:rPr>
              <a:t> </a:t>
            </a:r>
          </a:p>
          <a:p>
            <a:pPr marL="355600" marR="10160" lvl="0" indent="-342900" algn="l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1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Обогатите рацион питания антиоксидантами и  витаминами </a:t>
            </a:r>
            <a:r>
              <a:rPr kumimoji="0" lang="ru-RU" sz="2800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Microsoft Sans Serif"/>
              </a:rPr>
              <a:t>C</a:t>
            </a:r>
            <a:r>
              <a:rPr kumimoji="0" lang="ru-RU" sz="2800" b="0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Microsoft Sans Serif"/>
              </a:rPr>
              <a:t> </a:t>
            </a:r>
            <a:r>
              <a:rPr kumimoji="0" lang="ru-RU" sz="2800" b="1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и </a:t>
            </a:r>
            <a:r>
              <a:rPr kumimoji="0" lang="ru-RU" sz="2800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Microsoft Sans Serif"/>
              </a:rPr>
              <a:t>E</a:t>
            </a:r>
          </a:p>
          <a:p>
            <a:pPr marL="355600" marR="5080" lvl="0" indent="-342900" algn="l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1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Пользуйтесь солнцезащитным кремом</a:t>
            </a:r>
            <a:r>
              <a:rPr lang="ru-RU" sz="2800" b="0" spc="300" dirty="0">
                <a:solidFill>
                  <a:srgbClr val="002060"/>
                </a:solidFill>
                <a:latin typeface="+mn-lt"/>
                <a:cs typeface="Microsoft Sans Serif"/>
              </a:rPr>
              <a:t> </a:t>
            </a:r>
            <a:r>
              <a:rPr kumimoji="0" lang="ru-RU" sz="2800" b="1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с высоким уровнем  защиты</a:t>
            </a:r>
            <a:endParaRPr kumimoji="0" lang="ru-RU" sz="2800" b="1" i="0" u="none" strike="noStrike" kern="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Microsoft Sans Serif"/>
            </a:endParaRPr>
          </a:p>
          <a:p>
            <a:pPr marL="355600" marR="11430" lvl="0" indent="-342900" algn="l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1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Носите солнцезащитные очки</a:t>
            </a:r>
            <a:r>
              <a:rPr kumimoji="0" lang="ru-RU" sz="2800" b="0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Microsoft Sans Serif"/>
              </a:rPr>
              <a:t>, </a:t>
            </a:r>
            <a:r>
              <a:rPr kumimoji="0" lang="ru-RU" sz="2800" b="1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оснащённые  специальными фильтрами</a:t>
            </a:r>
            <a:endParaRPr kumimoji="0" lang="ru-RU" sz="2800" b="1" i="0" u="none" strike="noStrike" kern="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Microsoft Sans Serif"/>
            </a:endParaRPr>
          </a:p>
          <a:p>
            <a:pPr marL="355600" marR="12065" lvl="0" indent="-342900" algn="l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1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Будьте осторожны в воде </a:t>
            </a:r>
          </a:p>
          <a:p>
            <a:pPr marL="12700" marR="12065" lvl="0" algn="l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ru-RU" sz="2800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  </a:t>
            </a:r>
            <a:r>
              <a:rPr kumimoji="0" lang="ru-RU" sz="2800" i="1" u="none" strike="noStrike" kern="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(большая отражательная способность</a:t>
            </a:r>
            <a:r>
              <a:rPr lang="ru-RU" sz="2800" i="1" spc="300" dirty="0">
                <a:solidFill>
                  <a:srgbClr val="C00000"/>
                </a:solidFill>
                <a:latin typeface="+mn-lt"/>
                <a:cs typeface="Microsoft Sans Serif"/>
              </a:rPr>
              <a:t>)</a:t>
            </a:r>
            <a:endParaRPr kumimoji="0" lang="ru-RU" sz="2800" i="1" u="none" strike="noStrike" kern="0" cap="none" spc="3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Microsoft Sans Serif"/>
            </a:endParaRPr>
          </a:p>
          <a:p>
            <a:pPr marL="355600" marR="7620" lvl="0" indent="-342900" algn="l" defTabSz="91440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800" b="1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Соблюдайте правила безопасности в солярии</a:t>
            </a:r>
            <a:endParaRPr kumimoji="0" lang="ru-RU" sz="2800" b="1" i="0" u="none" strike="noStrike" kern="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Microsoft Sans Serif"/>
            </a:endParaRPr>
          </a:p>
          <a:p>
            <a:pPr algn="l">
              <a:spcAft>
                <a:spcPts val="600"/>
              </a:spcAft>
            </a:pPr>
            <a:endParaRPr lang="ru-RU" sz="2000" spc="300" dirty="0">
              <a:solidFill>
                <a:srgbClr val="002060"/>
              </a:solidFill>
              <a:latin typeface="+mn-lt"/>
              <a:cs typeface="Microsoft Sans Serif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ru-RU" sz="1900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C1A67A25-0B0F-E817-7D83-1D3EBA441E3E}"/>
              </a:ext>
            </a:extLst>
          </p:cNvPr>
          <p:cNvSpPr txBox="1">
            <a:spLocks/>
          </p:cNvSpPr>
          <p:nvPr/>
        </p:nvSpPr>
        <p:spPr>
          <a:xfrm>
            <a:off x="5718049" y="76641"/>
            <a:ext cx="7488936" cy="1865376"/>
          </a:xfrm>
          <a:prstGeom prst="rect">
            <a:avLst/>
          </a:prstGeom>
        </p:spPr>
        <p:txBody>
          <a:bodyPr wrap="square" lIns="0" tIns="0" rIns="0" bIns="0" anchor="ctr">
            <a:normAutofit/>
          </a:bodyPr>
          <a:lstStyle>
            <a:lvl1pPr>
              <a:defRPr sz="2600" b="1" i="0">
                <a:solidFill>
                  <a:srgbClr val="FDA1CB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ru-RU" sz="3200" kern="0" spc="300">
                <a:solidFill>
                  <a:schemeClr val="accent3">
                    <a:lumMod val="75000"/>
                  </a:schemeClr>
                </a:solidFill>
                <a:latin typeface="+mj-lt"/>
              </a:rPr>
              <a:t>ПЕРВИЧНАЯ ПРОФИЛАКТИКА</a:t>
            </a:r>
            <a:br>
              <a:rPr lang="ru-RU" sz="3200" kern="0" spc="300">
                <a:solidFill>
                  <a:schemeClr val="accent3">
                    <a:lumMod val="75000"/>
                  </a:schemeClr>
                </a:solidFill>
                <a:latin typeface="+mj-lt"/>
              </a:rPr>
            </a:br>
            <a:endParaRPr lang="ru-RU" sz="3200" i="1" kern="0" spc="300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300A74F-1079-43A7-9058-934DB78557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23097"/>
            <a:ext cx="4225887" cy="15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615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9F2D75-01DA-0E3B-4539-9628306E6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658808"/>
            <a:ext cx="14216456" cy="1865376"/>
          </a:xfrm>
        </p:spPr>
        <p:txBody>
          <a:bodyPr>
            <a:normAutofit/>
          </a:bodyPr>
          <a:lstStyle/>
          <a:p>
            <a:pPr algn="ctr"/>
            <a:r>
              <a:rPr kumimoji="0" lang="ru-RU" sz="3200" b="1" i="0" u="none" strike="noStrike" kern="0" cap="none" spc="30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ПЕРВИЧНАЯ ПРОФИЛАКТИКА</a:t>
            </a:r>
            <a:br>
              <a:rPr kumimoji="0" lang="ru-RU" sz="3200" b="1" i="0" u="none" strike="noStrike" kern="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</a:br>
            <a:r>
              <a:rPr kumimoji="0" lang="ru-RU" sz="3200" b="1" u="none" strike="noStrike" kern="0" cap="none" spc="30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Активный образ жизни</a:t>
            </a:r>
            <a:endParaRPr lang="ru-RU" sz="32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28216"/>
            <a:ext cx="192024" cy="980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DDE7BD-9D2C-3917-8092-15449E2E4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2016" y="2222198"/>
            <a:ext cx="17284983" cy="6775498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ru-RU" sz="3200" spc="300" dirty="0">
                <a:solidFill>
                  <a:srgbClr val="002060"/>
                </a:solidFill>
                <a:latin typeface="+mn-lt"/>
              </a:rPr>
              <a:t>Регулярная физическая активность продлевает жизнь, замедляет процессы старения, снижает риск развития онкологии </a:t>
            </a:r>
            <a:r>
              <a:rPr lang="ru-RU" sz="3200" spc="300" dirty="0">
                <a:solidFill>
                  <a:srgbClr val="C00000"/>
                </a:solidFill>
                <a:latin typeface="+mn-lt"/>
              </a:rPr>
              <a:t>до 30%</a:t>
            </a:r>
          </a:p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ru-RU" sz="3200" u="sng" spc="300" dirty="0">
                <a:solidFill>
                  <a:srgbClr val="002060"/>
                </a:solidFill>
                <a:latin typeface="+mn-lt"/>
              </a:rPr>
              <a:t>Если Вам от 18 до 64 лет,</a:t>
            </a:r>
            <a:r>
              <a:rPr lang="ru-RU" sz="3200" spc="300" dirty="0">
                <a:solidFill>
                  <a:srgbClr val="002060"/>
                </a:solidFill>
                <a:latin typeface="+mn-lt"/>
              </a:rPr>
              <a:t> выбирайте любые виды физической активности: 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200" spc="300" dirty="0">
                <a:solidFill>
                  <a:srgbClr val="002060"/>
                </a:solidFill>
                <a:latin typeface="+mn-lt"/>
              </a:rPr>
              <a:t>От 150 минут в неделю </a:t>
            </a:r>
            <a:r>
              <a:rPr lang="ru-RU" sz="3200" i="1" spc="3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(при средней интенсивности) 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200" spc="3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От 75 минут в неделю </a:t>
            </a:r>
            <a:r>
              <a:rPr lang="ru-RU" sz="3200" i="1" spc="3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(при высокой интенсивности)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200" spc="300" dirty="0">
                <a:solidFill>
                  <a:srgbClr val="002060"/>
                </a:solidFill>
                <a:latin typeface="+mn-lt"/>
              </a:rPr>
              <a:t>Минимальная продолжительность занятия – 10 минут</a:t>
            </a:r>
          </a:p>
          <a:p>
            <a:pPr marL="342900" marR="0" lvl="0" indent="-34290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1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2 раза в неделю нужны </a:t>
            </a:r>
            <a:r>
              <a:rPr lang="ru-RU" sz="3200" spc="300" dirty="0">
                <a:solidFill>
                  <a:srgbClr val="002060"/>
                </a:solidFill>
                <a:latin typeface="+mn-lt"/>
              </a:rPr>
              <a:t>с</a:t>
            </a:r>
            <a:r>
              <a:rPr kumimoji="0" lang="ru-RU" sz="3200" b="1" i="0" u="none" strike="noStrike" kern="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иловые упражнения</a:t>
            </a:r>
            <a:endParaRPr lang="ru-RU" sz="3200" spc="300" dirty="0">
              <a:solidFill>
                <a:srgbClr val="002060"/>
              </a:solidFill>
              <a:latin typeface="+mn-lt"/>
            </a:endParaRPr>
          </a:p>
          <a:p>
            <a:pPr marR="0" lvl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ru-RU" sz="3200" u="sng" spc="300" dirty="0">
                <a:solidFill>
                  <a:srgbClr val="002060"/>
                </a:solidFill>
                <a:latin typeface="+mn-lt"/>
              </a:rPr>
              <a:t>Если Вы старше 65 лет,</a:t>
            </a:r>
            <a:r>
              <a:rPr lang="ru-RU" sz="3200" spc="300" dirty="0">
                <a:solidFill>
                  <a:srgbClr val="002060"/>
                </a:solidFill>
                <a:latin typeface="+mn-lt"/>
              </a:rPr>
              <a:t> выполняйте упражнения на равновесие </a:t>
            </a:r>
            <a:r>
              <a:rPr lang="ru-RU" sz="3200" i="1" spc="300" dirty="0">
                <a:solidFill>
                  <a:srgbClr val="C00000"/>
                </a:solidFill>
                <a:latin typeface="+mn-lt"/>
              </a:rPr>
              <a:t>(профилактика падений)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200" spc="300" dirty="0">
                <a:solidFill>
                  <a:srgbClr val="002060"/>
                </a:solidFill>
                <a:latin typeface="+mn-lt"/>
              </a:rPr>
              <a:t>Меняйте положение тела каждые 15–20 минут </a:t>
            </a:r>
          </a:p>
          <a:p>
            <a:pPr marL="342900" indent="-342900" algn="l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200" spc="300" dirty="0">
                <a:solidFill>
                  <a:srgbClr val="002060"/>
                </a:solidFill>
                <a:latin typeface="+mn-lt"/>
              </a:rPr>
              <a:t>Отвлекайтесь от работы каждый час на 2–3 минуты </a:t>
            </a:r>
            <a:r>
              <a:rPr lang="ru-RU" sz="3200" i="1" spc="300" dirty="0">
                <a:solidFill>
                  <a:srgbClr val="C00000"/>
                </a:solidFill>
                <a:latin typeface="+mn-lt"/>
              </a:rPr>
              <a:t>(прыжки, наклоны, приседания)</a:t>
            </a:r>
          </a:p>
          <a:p>
            <a:pPr marL="342900" indent="-3429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ru-RU" sz="3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Совершайте</a:t>
            </a:r>
            <a:r>
              <a:rPr lang="ru-RU" sz="3200" kern="1200" spc="3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ru-RU" sz="3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пешие прогулки </a:t>
            </a:r>
            <a:r>
              <a:rPr kumimoji="0" lang="ru-RU" sz="3200" b="1" i="1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(в день 10000 шагов)</a:t>
            </a:r>
          </a:p>
          <a:p>
            <a:pPr marL="342900" indent="-342900" algn="l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3200" kern="1200" spc="300" dirty="0">
                <a:solidFill>
                  <a:srgbClr val="002060"/>
                </a:solidFill>
                <a:latin typeface="+mn-lt"/>
                <a:cs typeface="Microsoft Sans Serif"/>
              </a:rPr>
              <a:t>Плавайте, танцуйте, занимайтесь йогой, ходьбой </a:t>
            </a:r>
            <a:r>
              <a:rPr lang="ru-RU" sz="3200" spc="300" dirty="0">
                <a:solidFill>
                  <a:srgbClr val="002060"/>
                </a:solidFill>
                <a:latin typeface="+mn-lt"/>
              </a:rPr>
              <a:t>    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40496A-0C1C-464D-8071-CCBE8A2454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23097"/>
            <a:ext cx="4225887" cy="15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23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Содержимое 2"/>
          <p:cNvSpPr>
            <a:spLocks noGrp="1"/>
          </p:cNvSpPr>
          <p:nvPr>
            <p:ph idx="4294967295"/>
          </p:nvPr>
        </p:nvSpPr>
        <p:spPr>
          <a:xfrm>
            <a:off x="224981" y="2607740"/>
            <a:ext cx="18063019" cy="1292662"/>
          </a:xfrm>
        </p:spPr>
        <p:txBody>
          <a:bodyPr/>
          <a:lstStyle/>
          <a:p>
            <a:pPr eaLnBrk="1" hangingPunct="1"/>
            <a:r>
              <a:rPr lang="ru-RU" altLang="ru-RU" sz="2800" dirty="0">
                <a:solidFill>
                  <a:srgbClr val="FF0000"/>
                </a:solidFill>
                <a:latin typeface="+mn-lt"/>
              </a:rPr>
              <a:t>  </a:t>
            </a:r>
            <a:r>
              <a:rPr lang="ru-RU" altLang="ru-RU" sz="28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Главная задача иммунной системы- </a:t>
            </a:r>
            <a:r>
              <a:rPr lang="ru-RU" altLang="ru-RU" sz="2800" dirty="0">
                <a:solidFill>
                  <a:srgbClr val="0070C0"/>
                </a:solidFill>
                <a:latin typeface="+mn-lt"/>
              </a:rPr>
              <a:t>распознавание и уничтожение генетически чужеродных клеток и молекул –антигенов, непрерывно попадающих извне в организма (бактерий, вирусов, простейших и т.д.) и периодически возникающих в самом организме вследствие мутаций патологически измененных клеток</a:t>
            </a:r>
            <a:r>
              <a:rPr lang="ru-RU" altLang="ru-RU" sz="2800" dirty="0">
                <a:latin typeface="+mn-lt"/>
              </a:rPr>
              <a:t>, таких </a:t>
            </a:r>
            <a:r>
              <a:rPr lang="ru-RU" altLang="ru-RU" dirty="0"/>
              <a:t>как раковые </a:t>
            </a: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6705600" y="342900"/>
            <a:ext cx="10739437" cy="2062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3200" dirty="0"/>
              <a:t>Основная тяжесть по уничтожению постоянно возникающих в организме раковых клеток лежит на иммунной системе. </a:t>
            </a:r>
          </a:p>
          <a:p>
            <a:pPr eaLnBrk="1" hangingPunct="1"/>
            <a:r>
              <a:rPr lang="ru-RU" altLang="ru-RU" sz="3200" dirty="0"/>
              <a:t>Поэтому все, что снижает иммунные защитные силы - увеличивает вероятность возникновения опухолей.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B8307A-C3EE-71AA-A2F6-27F30559D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0" y="173557"/>
            <a:ext cx="4713520" cy="13885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1111" t="30444" r="35555" b="26889"/>
          <a:stretch/>
        </p:blipFill>
        <p:spPr>
          <a:xfrm>
            <a:off x="169020" y="4305300"/>
            <a:ext cx="5038725" cy="5758543"/>
          </a:xfrm>
          <a:prstGeom prst="rect">
            <a:avLst/>
          </a:prstGeom>
        </p:spPr>
      </p:pic>
      <p:sp>
        <p:nvSpPr>
          <p:cNvPr id="9" name="Rectangle 3"/>
          <p:cNvSpPr txBox="1">
            <a:spLocks/>
          </p:cNvSpPr>
          <p:nvPr/>
        </p:nvSpPr>
        <p:spPr bwMode="auto">
          <a:xfrm>
            <a:off x="5207745" y="4213195"/>
            <a:ext cx="5941220" cy="608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3150" dirty="0">
                <a:solidFill>
                  <a:schemeClr val="accent1">
                    <a:lumMod val="75000"/>
                  </a:schemeClr>
                </a:solidFill>
              </a:rPr>
              <a:t>Защита против болезнетворных микроорганизмов: бактерий, вирусов, паразитов, грибов</a:t>
            </a:r>
          </a:p>
          <a:p>
            <a:pPr algn="ctr" eaLnBrk="1" hangingPunct="1"/>
            <a:endParaRPr lang="ru-RU" altLang="ru-RU" sz="1650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/>
            <a:r>
              <a:rPr lang="ru-RU" altLang="ru-RU" sz="3150" dirty="0">
                <a:solidFill>
                  <a:schemeClr val="accent1">
                    <a:lumMod val="75000"/>
                  </a:schemeClr>
                </a:solidFill>
              </a:rPr>
              <a:t>Помощник в антираковой защите</a:t>
            </a:r>
          </a:p>
          <a:p>
            <a:pPr algn="ctr" eaLnBrk="1" hangingPunct="1"/>
            <a:endParaRPr lang="ru-RU" altLang="ru-RU" sz="1650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/>
            <a:r>
              <a:rPr lang="ru-RU" altLang="ru-RU" sz="3150" dirty="0">
                <a:solidFill>
                  <a:schemeClr val="accent1">
                    <a:lumMod val="75000"/>
                  </a:schemeClr>
                </a:solidFill>
              </a:rPr>
              <a:t>Удаление чужеродных агентов</a:t>
            </a:r>
          </a:p>
          <a:p>
            <a:pPr algn="ctr" eaLnBrk="1" hangingPunct="1">
              <a:buFontTx/>
              <a:buNone/>
            </a:pPr>
            <a:endParaRPr lang="ru-RU" altLang="ru-RU" sz="1650" dirty="0">
              <a:solidFill>
                <a:schemeClr val="accent1">
                  <a:lumMod val="75000"/>
                </a:schemeClr>
              </a:solidFill>
            </a:endParaRPr>
          </a:p>
          <a:p>
            <a:pPr algn="ctr" eaLnBrk="1" hangingPunct="1"/>
            <a:r>
              <a:rPr lang="ru-RU" altLang="ru-RU" sz="3150" dirty="0">
                <a:solidFill>
                  <a:schemeClr val="accent1">
                    <a:lumMod val="75000"/>
                  </a:schemeClr>
                </a:solidFill>
              </a:rPr>
              <a:t>Защита от аутоиммунных процессов</a:t>
            </a:r>
          </a:p>
        </p:txBody>
      </p:sp>
      <p:sp>
        <p:nvSpPr>
          <p:cNvPr id="4" name="Овал 3"/>
          <p:cNvSpPr/>
          <p:nvPr/>
        </p:nvSpPr>
        <p:spPr>
          <a:xfrm>
            <a:off x="12268200" y="3900402"/>
            <a:ext cx="5562600" cy="616344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 Box 96"/>
          <p:cNvSpPr txBox="1">
            <a:spLocks noChangeArrowheads="1"/>
          </p:cNvSpPr>
          <p:nvPr/>
        </p:nvSpPr>
        <p:spPr bwMode="auto">
          <a:xfrm>
            <a:off x="13258800" y="4686040"/>
            <a:ext cx="4023074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 dirty="0">
                <a:solidFill>
                  <a:srgbClr val="200A58"/>
                </a:solidFill>
                <a:latin typeface="Arial" panose="020B0604020202020204" pitchFamily="34" charset="0"/>
              </a:rPr>
              <a:t>   Иммунную функцию выполняют специализированные клетки, ткани и органы, разбросанные по всему телу</a:t>
            </a:r>
          </a:p>
          <a:p>
            <a:pPr eaLnBrk="1" hangingPunct="1">
              <a:spcBef>
                <a:spcPct val="50000"/>
              </a:spcBef>
            </a:pPr>
            <a:r>
              <a:rPr lang="nl-NL" altLang="ru-RU" sz="2400" b="1" dirty="0">
                <a:solidFill>
                  <a:srgbClr val="200A58"/>
                </a:solidFill>
                <a:latin typeface="Arial" panose="020B0604020202020204" pitchFamily="34" charset="0"/>
              </a:rPr>
              <a:t>60 – 70 % </a:t>
            </a:r>
            <a:r>
              <a:rPr lang="ru-RU" altLang="ru-RU" sz="2400" b="1" dirty="0">
                <a:solidFill>
                  <a:srgbClr val="200A58"/>
                </a:solidFill>
                <a:latin typeface="Arial" panose="020B0604020202020204" pitchFamily="34" charset="0"/>
              </a:rPr>
              <a:t>иммунных клеток находится в желудочно-кишечном тракте</a:t>
            </a:r>
            <a:endParaRPr lang="en-US" altLang="ru-RU" sz="2400" b="1" dirty="0">
              <a:solidFill>
                <a:srgbClr val="200A58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8294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1" cy="10287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30998" cy="10287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996BC-9482-89CD-79D0-CA49FA176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9800" y="699516"/>
            <a:ext cx="7249203" cy="1865376"/>
          </a:xfrm>
        </p:spPr>
        <p:txBody>
          <a:bodyPr>
            <a:normAutofit/>
          </a:bodyPr>
          <a:lstStyle/>
          <a:p>
            <a:pPr algn="ctr"/>
            <a:r>
              <a:rPr kumimoji="0" lang="ru-RU" sz="3200" b="1" i="0" u="none" strike="noStrike" kern="0" cap="none" spc="30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Arial"/>
              </a:rPr>
              <a:t>ПЕРВИЧНАЯ ПРОФИЛАКТИКА</a:t>
            </a:r>
            <a:br>
              <a:rPr kumimoji="0" lang="ru-RU" sz="3200" b="1" i="0" u="none" strike="noStrike" kern="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Arial"/>
              </a:rPr>
            </a:br>
            <a:br>
              <a:rPr kumimoji="0" lang="ru-RU" sz="3200" b="1" i="0" u="none" strike="noStrike" kern="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j-ea"/>
                <a:cs typeface="Arial"/>
              </a:rPr>
            </a:br>
            <a:r>
              <a:rPr lang="ru-RU" sz="3200" i="0" spc="300" dirty="0">
                <a:solidFill>
                  <a:schemeClr val="accent3">
                    <a:lumMod val="50000"/>
                  </a:schemeClr>
                </a:solidFill>
                <a:latin typeface="+mn-lt"/>
              </a:rPr>
              <a:t>П</a:t>
            </a:r>
            <a:r>
              <a:rPr kumimoji="0" lang="ru-RU" sz="3200" u="none" strike="noStrike" kern="0" cap="none" spc="300" normalizeH="0" baseline="0" noProof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Arial"/>
              </a:rPr>
              <a:t>олноценный</a:t>
            </a:r>
            <a:r>
              <a:rPr kumimoji="0" lang="ru-RU" sz="3200" u="none" strike="noStrike" kern="0" cap="none" spc="30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Arial"/>
              </a:rPr>
              <a:t> сон</a:t>
            </a:r>
            <a:endParaRPr lang="ru-RU" sz="3200" dirty="0">
              <a:solidFill>
                <a:schemeClr val="accent3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728216"/>
            <a:ext cx="192024" cy="9808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16" y="3291840"/>
            <a:ext cx="733806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D3FF3F-6758-710E-FECF-77ED99A67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4002" y="2324100"/>
            <a:ext cx="17494397" cy="6234684"/>
          </a:xfrm>
        </p:spPr>
        <p:txBody>
          <a:bodyPr>
            <a:normAutofit/>
          </a:bodyPr>
          <a:lstStyle/>
          <a:p>
            <a:pPr marL="829945" marR="0" lvl="0" indent="-342900" defTabSz="914400" rtl="0" eaLnBrk="1" fontAlgn="auto" latinLnBrk="0" hangingPunct="1">
              <a:lnSpc>
                <a:spcPct val="90000"/>
              </a:lnSpc>
              <a:spcBef>
                <a:spcPts val="50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900" i="0" u="none" strike="noStrike" kern="1200" cap="none" spc="30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/>
              </a:rPr>
              <a:t>Снизьте уровень тревожности</a:t>
            </a:r>
          </a:p>
          <a:p>
            <a:pPr marL="829945" marR="66675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316855" algn="l"/>
              </a:tabLst>
              <a:defRPr/>
            </a:pPr>
            <a:r>
              <a:rPr kumimoji="0" lang="ru-RU" sz="3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Планируйте последний приём пищи за </a:t>
            </a:r>
            <a:r>
              <a:rPr kumimoji="0" lang="ru-RU" sz="3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Microsoft Sans Serif"/>
              </a:rPr>
              <a:t>3 </a:t>
            </a:r>
            <a:r>
              <a:rPr kumimoji="0" lang="ru-RU" sz="3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часа до сна</a:t>
            </a:r>
            <a:endParaRPr kumimoji="0" lang="ru-RU" sz="320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  <a:p>
            <a:pPr marL="829945" marR="0" lvl="0" indent="-342900" algn="l" defTabSz="914400" rtl="0" eaLnBrk="1" fontAlgn="auto" latinLnBrk="0" hangingPunct="1">
              <a:spcBef>
                <a:spcPts val="50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Гуляйте перед сном </a:t>
            </a:r>
            <a:endParaRPr kumimoji="0" lang="ru-RU" sz="3200" b="1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Microsoft Sans Serif"/>
            </a:endParaRPr>
          </a:p>
          <a:p>
            <a:pPr marL="829946" marR="203200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7218045" algn="l"/>
              </a:tabLst>
              <a:defRPr/>
            </a:pPr>
            <a:r>
              <a:rPr kumimoji="0" lang="ru-RU" sz="3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Проветривайте спальню</a:t>
            </a:r>
          </a:p>
          <a:p>
            <a:pPr marL="829945" marR="321945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Отключите бытовую технику</a:t>
            </a:r>
            <a:r>
              <a:rPr kumimoji="0" lang="ru-RU" sz="3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Microsoft Sans Serif"/>
              </a:rPr>
              <a:t> за 1,5 – 2 часа </a:t>
            </a:r>
            <a:r>
              <a:rPr kumimoji="0" lang="ru-RU" sz="3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до сна</a:t>
            </a:r>
          </a:p>
          <a:p>
            <a:pPr marL="829945" marR="321945" indent="-342900" algn="l" rtl="0">
              <a:buFont typeface="Arial" panose="020B0604020202020204" pitchFamily="34" charset="0"/>
              <a:buChar char="•"/>
              <a:defRPr/>
            </a:pPr>
            <a:r>
              <a:rPr kumimoji="0" lang="ru-RU" sz="32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Исключите внешние раздражители</a:t>
            </a:r>
            <a:r>
              <a:rPr lang="ru-RU" sz="3200" kern="1200" spc="300" dirty="0">
                <a:solidFill>
                  <a:srgbClr val="002060"/>
                </a:solidFill>
                <a:latin typeface="+mn-lt"/>
                <a:cs typeface="Microsoft Sans Serif"/>
              </a:rPr>
              <a:t>:</a:t>
            </a:r>
            <a:r>
              <a:rPr kumimoji="0" lang="ru-RU" sz="32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Microsoft Sans Serif"/>
              </a:rPr>
              <a:t> </a:t>
            </a:r>
            <a:r>
              <a:rPr kumimoji="0" lang="ru-RU" sz="32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звуки</a:t>
            </a:r>
            <a:r>
              <a:rPr kumimoji="0" lang="ru-RU" sz="32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Microsoft Sans Serif"/>
              </a:rPr>
              <a:t>, </a:t>
            </a:r>
            <a:r>
              <a:rPr kumimoji="0" lang="ru-RU" sz="32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шум</a:t>
            </a:r>
            <a:r>
              <a:rPr kumimoji="0" lang="ru-RU" sz="32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Microsoft Sans Serif"/>
              </a:rPr>
              <a:t>, </a:t>
            </a:r>
            <a:r>
              <a:rPr kumimoji="0" lang="ru-RU" sz="32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свет</a:t>
            </a:r>
          </a:p>
          <a:p>
            <a:pPr marL="829945" marR="321945" indent="-342900" algn="l" rtl="0">
              <a:buFont typeface="Arial" panose="020B0604020202020204" pitchFamily="34" charset="0"/>
              <a:buChar char="•"/>
              <a:defRPr/>
            </a:pPr>
            <a:r>
              <a:rPr kumimoji="0" lang="ru-RU" sz="32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Убедитесь</a:t>
            </a:r>
            <a:r>
              <a:rPr lang="ru-RU" sz="3200" kern="1200" spc="300" dirty="0">
                <a:solidFill>
                  <a:srgbClr val="002060"/>
                </a:solidFill>
                <a:latin typeface="+mn-lt"/>
                <a:cs typeface="Microsoft Sans Serif"/>
              </a:rPr>
              <a:t> в комфорте</a:t>
            </a:r>
            <a:r>
              <a:rPr kumimoji="0" lang="ru-RU" sz="32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подушки, матраса, постельного и нательного белья</a:t>
            </a:r>
          </a:p>
          <a:p>
            <a:pPr marL="829945" marR="66675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316855" algn="l"/>
              </a:tabLst>
              <a:defRPr/>
            </a:pPr>
            <a:r>
              <a:rPr kumimoji="0" lang="ru-RU" sz="32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Ложитесь в кровать в определённое время</a:t>
            </a:r>
            <a:r>
              <a:rPr lang="ru-RU" sz="3200" kern="1200" spc="300" dirty="0">
                <a:solidFill>
                  <a:srgbClr val="002060"/>
                </a:solidFill>
                <a:latin typeface="+mn-lt"/>
              </a:rPr>
              <a:t>  </a:t>
            </a:r>
            <a:r>
              <a:rPr lang="ru-RU" sz="3200" i="1" kern="1200" spc="3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(важно заснуть до 23.00)</a:t>
            </a:r>
            <a:endParaRPr kumimoji="0" lang="ru-RU" sz="3200" b="1" i="1" u="none" strike="noStrike" kern="1200" cap="none" spc="30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Microsoft Sans Serif"/>
            </a:endParaRPr>
          </a:p>
          <a:p>
            <a:pPr marL="829945" marR="321945" indent="-342900" algn="l" rtl="0">
              <a:buFont typeface="Arial" panose="020B0604020202020204" pitchFamily="34" charset="0"/>
              <a:buChar char="•"/>
              <a:defRPr/>
            </a:pPr>
            <a:r>
              <a:rPr kumimoji="0" lang="ru-RU" sz="32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При необходимости используйте маску и беруши</a:t>
            </a:r>
            <a:endParaRPr kumimoji="0" lang="ru-RU" sz="320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Microsoft Sans Serif"/>
            </a:endParaRPr>
          </a:p>
          <a:p>
            <a:pPr marL="829945" marR="66675" lvl="0" indent="-34290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5316855" algn="l"/>
              </a:tabLst>
              <a:defRPr/>
            </a:pPr>
            <a:r>
              <a:rPr kumimoji="0" lang="ru-RU" sz="32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Проконсультируйтесь с врачом о принимаемых лекарствах</a:t>
            </a:r>
            <a:endParaRPr lang="ru-RU" sz="3200" kern="1200" spc="300" dirty="0">
              <a:solidFill>
                <a:srgbClr val="002060"/>
              </a:solidFill>
              <a:latin typeface="+mn-lt"/>
              <a:cs typeface="Microsoft Sans Serif"/>
            </a:endParaRPr>
          </a:p>
          <a:p>
            <a:pPr marL="829945" marR="0" lvl="0" indent="-342900" algn="l" defTabSz="914400" rtl="0" eaLnBrk="1" fontAlgn="auto" latinLnBrk="0" hangingPunct="1">
              <a:spcBef>
                <a:spcPts val="50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2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Вставайте</a:t>
            </a:r>
            <a:r>
              <a:rPr lang="ru-RU" sz="3200" kern="1200" spc="3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ru-RU" sz="32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в определённое время каждый день</a:t>
            </a:r>
            <a:r>
              <a:rPr lang="ru-RU" sz="3200" kern="1200" spc="300" dirty="0">
                <a:solidFill>
                  <a:srgbClr val="002060"/>
                </a:solidFill>
                <a:latin typeface="+mn-lt"/>
                <a:cs typeface="Microsoft Sans Serif"/>
              </a:rPr>
              <a:t>, </a:t>
            </a:r>
          </a:p>
          <a:p>
            <a:pPr marL="487045" marR="0" lvl="0" algn="l" defTabSz="914400" rtl="0" eaLnBrk="1" fontAlgn="auto" latinLnBrk="0" hangingPunct="1">
              <a:spcBef>
                <a:spcPts val="509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3200" kern="1200" spc="300" dirty="0">
                <a:solidFill>
                  <a:srgbClr val="002060"/>
                </a:solidFill>
                <a:latin typeface="+mn-lt"/>
                <a:cs typeface="Microsoft Sans Serif"/>
              </a:rPr>
              <a:t>    включая выходные</a:t>
            </a:r>
            <a:endParaRPr kumimoji="0" lang="ru-RU" sz="320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Microsoft Sans Serif"/>
            </a:endParaRPr>
          </a:p>
          <a:p>
            <a:pPr>
              <a:lnSpc>
                <a:spcPct val="90000"/>
              </a:lnSpc>
            </a:pPr>
            <a:endParaRPr lang="ru-RU" sz="19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6B21071-2CAA-40D1-A992-AE393A5900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23097"/>
            <a:ext cx="4225887" cy="15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52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1" cy="10287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0285" cy="10287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D28780-640D-7708-31FB-A3FD51DD3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8692" y="251959"/>
            <a:ext cx="7307234" cy="1305666"/>
          </a:xfrm>
        </p:spPr>
        <p:txBody>
          <a:bodyPr anchor="ctr">
            <a:normAutofit/>
          </a:bodyPr>
          <a:lstStyle/>
          <a:p>
            <a:r>
              <a:rPr lang="ru-RU" sz="3200" spc="3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ВТОРИЧНАЯ ПРОФИЛАКТИКА РАКА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6487"/>
            <a:ext cx="192024" cy="9808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53" y="3293004"/>
            <a:ext cx="747522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F85480-EC82-90BE-B2D7-CD1650B445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6314" y="2019300"/>
            <a:ext cx="16522486" cy="6982968"/>
          </a:xfrm>
        </p:spPr>
        <p:txBody>
          <a:bodyPr anchor="t">
            <a:normAutofit fontScale="850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2000" spc="300" dirty="0">
                <a:solidFill>
                  <a:srgbClr val="002060"/>
                </a:solidFill>
                <a:latin typeface="+mn-lt"/>
                <a:cs typeface="Verdana"/>
              </a:rPr>
              <a:t>   </a:t>
            </a:r>
            <a:r>
              <a:rPr lang="ru-RU" sz="3900" spc="300" dirty="0">
                <a:solidFill>
                  <a:schemeClr val="tx2">
                    <a:lumMod val="75000"/>
                  </a:schemeClr>
                </a:solidFill>
                <a:latin typeface="+mn-lt"/>
                <a:cs typeface="Verdana"/>
              </a:rPr>
              <a:t>Это профилактические мероприятия включающие  различные виды обследований, направленные на раннюю  диагностику онкопатологии и предраков</a:t>
            </a:r>
            <a:r>
              <a:rPr lang="ru-RU" sz="3900" b="0" spc="300" dirty="0">
                <a:solidFill>
                  <a:schemeClr val="tx2">
                    <a:lumMod val="75000"/>
                  </a:schemeClr>
                </a:solidFill>
                <a:latin typeface="+mn-lt"/>
                <a:cs typeface="Verdana"/>
              </a:rPr>
              <a:t>,</a:t>
            </a:r>
            <a:r>
              <a:rPr lang="ru-RU" b="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3900" b="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наблюдение за лицами групп риска по развитию той или иной опухоли, а также лечении и своевременной диагностике предраковых состояний и ранних форм рака.</a:t>
            </a:r>
            <a:endParaRPr lang="ru-RU" sz="3900" spc="300" dirty="0">
              <a:solidFill>
                <a:schemeClr val="tx2">
                  <a:lumMod val="75000"/>
                </a:schemeClr>
              </a:solidFill>
              <a:latin typeface="+mn-lt"/>
              <a:cs typeface="Verdana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ru-RU" sz="3900" b="1" u="sng" spc="300" dirty="0">
              <a:solidFill>
                <a:schemeClr val="accent1">
                  <a:lumMod val="75000"/>
                </a:schemeClr>
              </a:solidFill>
              <a:latin typeface="+mn-lt"/>
              <a:cs typeface="Arial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3900" b="1" u="sng" spc="300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/>
              </a:rPr>
              <a:t>Методы обследования:</a:t>
            </a:r>
          </a:p>
          <a:p>
            <a:pPr marL="355600" marR="5080" lvl="0" indent="-34290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900" b="1" i="0" u="none" strike="noStrike" kern="1200" cap="none" spc="23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Маммография</a:t>
            </a:r>
            <a:r>
              <a:rPr kumimoji="0" lang="ru-RU" sz="3900" b="1" i="0" u="none" strike="noStrike" kern="1200" cap="none" spc="24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</a:t>
            </a:r>
            <a:r>
              <a:rPr kumimoji="0" lang="ru-RU" sz="3900" b="1" i="0" u="none" strike="noStrike" kern="1200" cap="none" spc="24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- </a:t>
            </a:r>
            <a:r>
              <a:rPr kumimoji="0" lang="ru-RU" sz="3900" b="1" i="0" u="none" strike="noStrike" kern="1200" cap="none" spc="185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обследование</a:t>
            </a:r>
            <a:r>
              <a:rPr kumimoji="0" lang="ru-RU" sz="3900" b="0" i="0" u="none" strike="noStrike" kern="1200" cap="none" spc="215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Microsoft Sans Serif"/>
              </a:rPr>
              <a:t>,</a:t>
            </a:r>
            <a:r>
              <a:rPr kumimoji="0" lang="ru-RU" sz="3900" b="0" i="0" u="none" strike="noStrike" kern="1200" cap="none" spc="985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Microsoft Sans Serif"/>
              </a:rPr>
              <a:t> </a:t>
            </a:r>
            <a:r>
              <a:rPr kumimoji="0" lang="ru-RU" sz="3900" b="1" i="0" u="none" strike="noStrike" kern="1200" cap="none" spc="18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выявляющее</a:t>
            </a:r>
            <a:r>
              <a:rPr kumimoji="0" lang="ru-RU" sz="3900" b="1" i="0" u="none" strike="noStrike" kern="1200" cap="none" spc="185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</a:t>
            </a:r>
            <a:r>
              <a:rPr kumimoji="0" lang="ru-RU" sz="3900" b="1" i="0" u="none" strike="noStrike" kern="1200" cap="none" spc="229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рак </a:t>
            </a:r>
            <a:r>
              <a:rPr kumimoji="0" lang="ru-RU" sz="3900" b="1" i="0" u="none" strike="noStrike" kern="1200" cap="none" spc="225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молочной</a:t>
            </a:r>
            <a:r>
              <a:rPr kumimoji="0" lang="ru-RU" sz="3900" b="1" i="0" u="none" strike="noStrike" kern="1200" cap="none" spc="13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</a:t>
            </a:r>
            <a:r>
              <a:rPr kumimoji="0" lang="ru-RU" sz="3900" b="1" i="0" u="none" strike="noStrike" kern="1200" cap="none" spc="21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железы</a:t>
            </a:r>
          </a:p>
          <a:p>
            <a:pPr marL="355600" marR="5080" lvl="0" indent="-34290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3900" b="1" i="0" u="none" strike="noStrike" kern="1200" cap="none" spc="3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Флюорография</a:t>
            </a:r>
            <a:r>
              <a:rPr kumimoji="0" lang="ru-RU" sz="3900" b="1" i="0" u="none" strike="noStrike" kern="1200" cap="none" spc="30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 - обследование, выявляющее рак легкого и средостения</a:t>
            </a:r>
          </a:p>
          <a:p>
            <a:pPr marL="355600" marR="5080" indent="-3429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3900" spc="300" dirty="0">
                <a:solidFill>
                  <a:srgbClr val="C00000"/>
                </a:solidFill>
                <a:latin typeface="+mn-lt"/>
                <a:cs typeface="Arial"/>
              </a:rPr>
              <a:t>Цитологическое исследование</a:t>
            </a:r>
            <a:r>
              <a:rPr lang="ru-RU" sz="3900" spc="300" dirty="0">
                <a:solidFill>
                  <a:srgbClr val="C00000"/>
                </a:solidFill>
                <a:latin typeface="+mn-lt"/>
              </a:rPr>
              <a:t> </a:t>
            </a:r>
            <a:r>
              <a:rPr lang="ru-RU" sz="3900" spc="300" dirty="0">
                <a:solidFill>
                  <a:srgbClr val="C00000"/>
                </a:solidFill>
                <a:latin typeface="+mn-lt"/>
                <a:cs typeface="Arial"/>
              </a:rPr>
              <a:t>из цервикальног</a:t>
            </a:r>
            <a:r>
              <a:rPr lang="ru-RU" sz="3900" spc="300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/>
              </a:rPr>
              <a:t>о канала с шейки матки - профилактика рака шейки матки</a:t>
            </a:r>
          </a:p>
          <a:p>
            <a:pPr marL="355600" marR="5080" indent="-3429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3900" spc="300" dirty="0">
                <a:solidFill>
                  <a:schemeClr val="accent1">
                    <a:lumMod val="75000"/>
                  </a:schemeClr>
                </a:solidFill>
                <a:latin typeface="+mn-lt"/>
                <a:cs typeface="Arial"/>
              </a:rPr>
              <a:t>Анализ крови на онкомаркеры</a:t>
            </a:r>
          </a:p>
          <a:p>
            <a:pPr marL="355600" marR="5080" indent="-342900" rtl="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3900" spc="3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Эндоскопические исследования:</a:t>
            </a:r>
          </a:p>
          <a:p>
            <a:pPr marL="469900" marR="5080" indent="-457200" rtl="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sz="3900" spc="300" dirty="0">
                <a:solidFill>
                  <a:srgbClr val="C00000"/>
                </a:solidFill>
                <a:latin typeface="+mn-lt"/>
              </a:rPr>
              <a:t>Колоноскопия</a:t>
            </a:r>
            <a:r>
              <a:rPr lang="ru-RU" sz="3900" spc="3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- выявление рака толстого кишечника на ранней стадии</a:t>
            </a:r>
          </a:p>
          <a:p>
            <a:pPr marL="469900" marR="5080" indent="-457200" rtl="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ru-RU" sz="3900" spc="300" dirty="0">
                <a:solidFill>
                  <a:srgbClr val="C00000"/>
                </a:solidFill>
                <a:latin typeface="+mn-lt"/>
              </a:rPr>
              <a:t>Бронхоскопия</a:t>
            </a:r>
            <a:r>
              <a:rPr lang="ru-RU" sz="3900" spc="3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- позволяет полностью исключить рак легкого и бронхов</a:t>
            </a:r>
            <a:endParaRPr lang="ru-RU" sz="3900" spc="300" dirty="0">
              <a:solidFill>
                <a:schemeClr val="accent1">
                  <a:lumMod val="75000"/>
                </a:schemeClr>
              </a:solidFill>
              <a:latin typeface="+mn-lt"/>
              <a:cs typeface="Arial"/>
            </a:endParaRPr>
          </a:p>
          <a:p>
            <a:pPr marL="12700" marR="5080" rtl="0">
              <a:lnSpc>
                <a:spcPct val="90000"/>
              </a:lnSpc>
              <a:spcAft>
                <a:spcPts val="600"/>
              </a:spcAft>
              <a:defRPr/>
            </a:pPr>
            <a:endParaRPr lang="ru-RU" sz="3900" spc="300" dirty="0">
              <a:solidFill>
                <a:srgbClr val="002060"/>
              </a:solidFill>
              <a:latin typeface="+mn-lt"/>
              <a:cs typeface="Microsoft Sans Serif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ru-RU" sz="3900" b="0" spc="300" dirty="0">
              <a:solidFill>
                <a:srgbClr val="002060"/>
              </a:solidFill>
              <a:latin typeface="+mn-lt"/>
              <a:cs typeface="Verdana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ru-RU" sz="17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89F3175-AF62-4C4C-95FE-810C4700BF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23097"/>
            <a:ext cx="4225887" cy="15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95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0D4320-2846-486C-BA06-29217FE04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9352023-A02A-4535-809C-AC383759A9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Профилактика и ранняя диагностика онкологических заболеваний - Ежегодно от  рака умирает в мире около 8 млн. человек. Одна из проблем в том, что многие  случаи диагностируются слишком поздно, на поздних стадиях, когда">
            <a:extLst>
              <a:ext uri="{FF2B5EF4-FFF2-40B4-BE49-F238E27FC236}">
                <a16:creationId xmlns:a16="http://schemas.microsoft.com/office/drawing/2014/main" id="{6C9DBADE-14A6-40D7-955C-56B3A4F20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649" y="1028700"/>
            <a:ext cx="11430000" cy="808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3EA893-D8D7-4DDC-B7FA-4A4753382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23097"/>
            <a:ext cx="4225887" cy="156339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1B9A915-5072-4F09-96FA-62548394F0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8239800"/>
            <a:ext cx="3159087" cy="116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59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7400" y="794624"/>
            <a:ext cx="10448926" cy="400110"/>
          </a:xfrm>
        </p:spPr>
        <p:txBody>
          <a:bodyPr/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ВТОРИЧНАЯ  ПРОФИЛАКТИКА РМЖ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1" y="2019300"/>
            <a:ext cx="16720502" cy="6645592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 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Химиопрофилактика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тамоксифеном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может снизить частоту рака, положительного на рецептор эстрогена (у 51% с высоким риском РМЖ),однако выявлены побочные эффекты применения препарата. В исследовании влияния приема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тамоксифена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в дозе 20 мг/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сут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. у женщин с высоким риском развития рака (&gt;1,7%) в течение 5 лет выявлено, что при приеме препарата частота случаев рака была в 1,7 раз ниже по сравнению с плацебо (24,8 и 42,5 случаев на 1 тыс. женщин в год соответственно) со снижением риска на 0,57 для инвазивного рака. Для женщин ≥50 лет статистически значимо при приеме препарата возрастают риски развития рака эндометрия и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тромэмболических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осложнений. </a:t>
            </a:r>
          </a:p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Риск рака эндометрия, инсульта, тромбоэмболии легочной артерии и тромбоза глубоких вен повышается у пациенток, получающих </a:t>
            </a:r>
            <a:r>
              <a:rPr lang="ru-RU" sz="2400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тамоксифен</a:t>
            </a: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, особенно среди женщин старше 50лет. </a:t>
            </a:r>
          </a:p>
          <a:p>
            <a:endParaRPr lang="ru-RU" sz="24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r>
              <a:rPr lang="ru-RU" sz="2400" u="sng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Вторичная  профилактика при мутации в генах </a:t>
            </a:r>
            <a:r>
              <a:rPr lang="en-US" sz="2400" u="sng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BRCA1</a:t>
            </a:r>
            <a:r>
              <a:rPr lang="ru-RU" sz="2400" u="sng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,2</a:t>
            </a:r>
          </a:p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Большинство наследственных опухолей МЖ чаще (в 1/3 случаев) возникают из-за мутаций в генах BRCA1 и BRCA2. Средний совокупный пожизненный риск РМЖ составляет примерно 72/69% у BRCA1/2 к 80 годам</a:t>
            </a:r>
          </a:p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Метод профилактики и первичной и вторичной - мастэктомия </a:t>
            </a:r>
          </a:p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хирургические методы профилактики РМЖ позволят дополнительно сохранить 9-88 лет жизни для 100 женщин с мутацией BRCA1/2</a:t>
            </a:r>
          </a:p>
          <a:p>
            <a:endParaRPr lang="ru-RU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175B995-D73E-494A-ADD9-5E6B20A0EE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23097"/>
            <a:ext cx="4225887" cy="15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7191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0400" y="603222"/>
            <a:ext cx="10144126" cy="958877"/>
          </a:xfrm>
        </p:spPr>
        <p:txBody>
          <a:bodyPr/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РАННЯЯ  ДИАГНОСТИКА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7301" y="2293145"/>
            <a:ext cx="11322845" cy="6972300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Метод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самообследования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молочных желез привлекателен своей доступностью. Чувствительность методики около 26%, что ниже эффективности клинического осмотра и маммографии. 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Внедрение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самообследования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молочных желез базируется на мотивации женщин на регулярные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самообследования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и обучении.</a:t>
            </a:r>
          </a:p>
          <a:p>
            <a:endParaRPr lang="ru-RU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К сожалению,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регулярные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ежемесячные самообследования проводят только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8%женщин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, а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36% – нерегулярные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5542" y="3014514"/>
            <a:ext cx="4877051" cy="577244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882BAB-3EC0-413A-9693-49BDE236F3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23097"/>
            <a:ext cx="4225887" cy="1563390"/>
          </a:xfrm>
          <a:prstGeom prst="rect">
            <a:avLst/>
          </a:prstGeom>
        </p:spPr>
      </p:pic>
      <p:pic>
        <p:nvPicPr>
          <p:cNvPr id="7" name="Объект 3">
            <a:extLst>
              <a:ext uri="{FF2B5EF4-FFF2-40B4-BE49-F238E27FC236}">
                <a16:creationId xmlns:a16="http://schemas.microsoft.com/office/drawing/2014/main" id="{0CBAF5DF-269D-4A50-B495-161E8ED3F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2632" y="4991100"/>
            <a:ext cx="6685722" cy="410353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F307B0B-18DC-4DA6-8614-9F9871F3C724}"/>
              </a:ext>
            </a:extLst>
          </p:cNvPr>
          <p:cNvSpPr/>
          <p:nvPr/>
        </p:nvSpPr>
        <p:spPr>
          <a:xfrm>
            <a:off x="1257301" y="9437538"/>
            <a:ext cx="446391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dirty="0"/>
              <a:t>Автор </a:t>
            </a:r>
            <a:r>
              <a:rPr lang="ru-RU" sz="2700" dirty="0" err="1"/>
              <a:t>Коринн</a:t>
            </a:r>
            <a:r>
              <a:rPr lang="ru-RU" sz="2700" dirty="0"/>
              <a:t> </a:t>
            </a:r>
            <a:r>
              <a:rPr lang="ru-RU" sz="2700" dirty="0" err="1"/>
              <a:t>Бомонт</a:t>
            </a:r>
            <a:r>
              <a:rPr lang="ru-RU" sz="2700" dirty="0"/>
              <a:t> 2003 г </a:t>
            </a:r>
          </a:p>
        </p:txBody>
      </p:sp>
    </p:spTree>
    <p:extLst>
      <p:ext uri="{BB962C8B-B14F-4D97-AF65-F5344CB8AC3E}">
        <p14:creationId xmlns:p14="http://schemas.microsoft.com/office/powerpoint/2010/main" val="4029357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3473" y="730245"/>
            <a:ext cx="16021053" cy="40011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973898"/>
            <a:ext cx="15773400" cy="2031325"/>
          </a:xfrm>
        </p:spPr>
        <p:txBody>
          <a:bodyPr/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В настоящее время безальтернативный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скрининговый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тест, приводящий к снижению смертности от РМЖ –маммография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По мнению экспертов ВОЗ, только государства с высоким уровнем экономического развития могут позволить себе проведение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маммографического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скрининга в масштабах страны.</a:t>
            </a:r>
          </a:p>
          <a:p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5–20 лет после начала скрининга.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Маммографический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скрининг способствовал увеличению частоты обнаружения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внутрипротоковой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карциномы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in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tx2">
                    <a:lumMod val="75000"/>
                  </a:schemeClr>
                </a:solidFill>
              </a:rPr>
              <a:t>situ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2152" y="5005223"/>
            <a:ext cx="7458090" cy="49817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30AE18-6803-461D-8C1C-9582140178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23097"/>
            <a:ext cx="4225887" cy="156339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8C37EA2-3634-440E-9484-1C659417E48B}"/>
              </a:ext>
            </a:extLst>
          </p:cNvPr>
          <p:cNvSpPr/>
          <p:nvPr/>
        </p:nvSpPr>
        <p:spPr>
          <a:xfrm>
            <a:off x="685800" y="5369304"/>
            <a:ext cx="9144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 России </a:t>
            </a:r>
            <a:r>
              <a:rPr lang="ru-RU" dirty="0" err="1"/>
              <a:t>маммографический</a:t>
            </a:r>
            <a:r>
              <a:rPr lang="ru-RU" dirty="0"/>
              <a:t> скрининг стал внедряться согласно приказу Минздравсоцразвития № 154 от 15.03.2006 г. “О мерах по совершенствованию оказания медицинской помощи женщинам с заболеваниями молочных желез”</a:t>
            </a:r>
          </a:p>
        </p:txBody>
      </p:sp>
    </p:spTree>
    <p:extLst>
      <p:ext uri="{BB962C8B-B14F-4D97-AF65-F5344CB8AC3E}">
        <p14:creationId xmlns:p14="http://schemas.microsoft.com/office/powerpoint/2010/main" val="481578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3473" y="730245"/>
            <a:ext cx="16021053" cy="40011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41" y="1020377"/>
            <a:ext cx="13121639" cy="852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782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3000" y="6970248"/>
            <a:ext cx="5638800" cy="326053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001122C-67E6-4FEE-9960-4E01EC13378B}"/>
              </a:ext>
            </a:extLst>
          </p:cNvPr>
          <p:cNvSpPr/>
          <p:nvPr/>
        </p:nvSpPr>
        <p:spPr>
          <a:xfrm>
            <a:off x="533400" y="1686487"/>
            <a:ext cx="131826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Качественно проведенный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</a:rPr>
              <a:t>маммографический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 скрининг приводит в конечном итоге к существенному (до 30%) сокращению смертности от РМЖ. Женщины, которые по различным причинам не принимают участия в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</a:rPr>
              <a:t>маммографическом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 скрининге, должны быть информированы о том, что такие методы скрининга, как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</a:rPr>
              <a:t>физикальное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 обследование, самообследование необходимы. Однако данные методы не позволяют эффективно распознавать самые начальные проявления болезни и выполнять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</a:rPr>
              <a:t>органосберегающее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 лечение, что не способствует улучшению качества жизни и увеличению ее продолжительности.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DE48B81-CA3F-4C62-8DBC-3B32DF45A6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23097"/>
            <a:ext cx="4225887" cy="15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391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1" cy="10287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30285" cy="10287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4234BE-A620-DFA0-9B53-152669A71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4600" y="406448"/>
            <a:ext cx="7488936" cy="1865376"/>
          </a:xfrm>
        </p:spPr>
        <p:txBody>
          <a:bodyPr anchor="ctr">
            <a:normAutofit/>
          </a:bodyPr>
          <a:lstStyle/>
          <a:p>
            <a:pPr algn="ctr"/>
            <a:r>
              <a:rPr kumimoji="0" lang="ru-RU" sz="3200" b="1" i="0" u="none" strike="noStrike" kern="0" cap="none" spc="30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ТРЕТИЧНАЯ ПРОФИЛАКТИКА</a:t>
            </a:r>
            <a:endParaRPr lang="ru-RU" sz="3200" spc="3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6487"/>
            <a:ext cx="192024" cy="9808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53" y="3293004"/>
            <a:ext cx="747522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5FCD7E-3CAA-757F-1A41-09DE06085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5810" y="2476501"/>
            <a:ext cx="16531590" cy="6124466"/>
          </a:xfrm>
        </p:spPr>
        <p:txBody>
          <a:bodyPr anchor="t">
            <a:normAutofit/>
          </a:bodyPr>
          <a:lstStyle/>
          <a:p>
            <a:r>
              <a:rPr lang="ru-RU" sz="3600" spc="300" dirty="0">
                <a:solidFill>
                  <a:srgbClr val="002060"/>
                </a:solidFill>
                <a:latin typeface="+mn-lt"/>
              </a:rPr>
              <a:t>Это профилактические мероприятия, позволяющие предотвратить рецидивы опухолей у пациентов, получивших лечение от рака и выявить метастазирование на ранних сроках</a:t>
            </a:r>
          </a:p>
          <a:p>
            <a:endParaRPr lang="ru-RU" sz="3600" spc="300" dirty="0">
              <a:solidFill>
                <a:srgbClr val="002060"/>
              </a:solidFill>
              <a:latin typeface="+mn-lt"/>
            </a:endParaRPr>
          </a:p>
          <a:p>
            <a:pPr marL="12700" marR="0" lvl="0" defTabSz="914400" rtl="0" eaLnBrk="1" fontAlgn="auto" latinLnBrk="0" hangingPunct="1">
              <a:spcBef>
                <a:spcPts val="1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600" i="0" u="sng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Регулярность осмотров</a:t>
            </a:r>
            <a:r>
              <a:rPr kumimoji="0" lang="ru-RU" sz="3600" i="0" u="sng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Microsoft Sans Serif"/>
              </a:rPr>
              <a:t>:</a:t>
            </a:r>
          </a:p>
          <a:p>
            <a:pPr marL="359410" marR="5080" lvl="0" indent="-3429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93520" algn="l"/>
                <a:tab pos="1955164" algn="l"/>
                <a:tab pos="2751455" algn="l"/>
                <a:tab pos="5427345" algn="l"/>
                <a:tab pos="6431915" algn="l"/>
              </a:tabLst>
              <a:defRPr/>
            </a:pPr>
            <a:r>
              <a:rPr kumimoji="0" lang="ru-RU" sz="36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Первый год - каждый квартал</a:t>
            </a:r>
            <a:r>
              <a:rPr kumimoji="0" lang="ru-RU" sz="36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Microsoft Sans Serif"/>
              </a:rPr>
              <a:t>  </a:t>
            </a:r>
          </a:p>
          <a:p>
            <a:pPr marL="359410" marR="5080" lvl="0" indent="-3429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93520" algn="l"/>
                <a:tab pos="1955164" algn="l"/>
                <a:tab pos="2751455" algn="l"/>
                <a:tab pos="5427345" algn="l"/>
                <a:tab pos="6431915" algn="l"/>
              </a:tabLst>
              <a:defRPr/>
            </a:pPr>
            <a:r>
              <a:rPr kumimoji="0" lang="ru-RU" sz="36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Второй год - один раз в полгода</a:t>
            </a:r>
            <a:r>
              <a:rPr kumimoji="0" lang="ru-RU" sz="36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Microsoft Sans Serif"/>
              </a:rPr>
              <a:t>  </a:t>
            </a:r>
          </a:p>
          <a:p>
            <a:pPr marL="359410" marR="5080" lvl="0" indent="-34290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493520" algn="l"/>
                <a:tab pos="1955164" algn="l"/>
                <a:tab pos="2751455" algn="l"/>
                <a:tab pos="5427345" algn="l"/>
                <a:tab pos="6431915" algn="l"/>
              </a:tabLst>
              <a:defRPr/>
            </a:pPr>
            <a:r>
              <a:rPr kumimoji="0" lang="ru-RU" sz="36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Третий и</a:t>
            </a:r>
            <a:r>
              <a:rPr lang="ru-RU" sz="3600" kern="1200" spc="300" dirty="0">
                <a:solidFill>
                  <a:srgbClr val="002060"/>
                </a:solidFill>
                <a:latin typeface="+mn-lt"/>
              </a:rPr>
              <a:t> </a:t>
            </a:r>
            <a:r>
              <a:rPr kumimoji="0" lang="ru-RU" sz="3600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</a:rPr>
              <a:t>все последующие года - один раз в год</a:t>
            </a:r>
            <a:endParaRPr kumimoji="0" lang="ru-RU" sz="3600" i="0" u="none" strike="noStrike" kern="1200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Microsoft Sans Serif"/>
            </a:endParaRPr>
          </a:p>
          <a:p>
            <a:endParaRPr lang="ru-RU" sz="2800" spc="300" dirty="0">
              <a:latin typeface="+mn-lt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A8126AB-8CCD-4024-8C89-CEAE142B56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23097"/>
            <a:ext cx="4225887" cy="15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608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б онкологии — L-med - Клиника хирургии и косметологии(проктология,  урология, онкология, эндоскопия, косметология)">
            <a:extLst>
              <a:ext uri="{FF2B5EF4-FFF2-40B4-BE49-F238E27FC236}">
                <a16:creationId xmlns:a16="http://schemas.microsoft.com/office/drawing/2014/main" id="{3AA8A5FA-A83E-47F5-A3C1-4D1C0AE39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668" y="2552700"/>
            <a:ext cx="10594380" cy="7734300"/>
          </a:xfrm>
          <a:prstGeom prst="rect">
            <a:avLst/>
          </a:prstGeom>
          <a:noFill/>
          <a:effectLst>
            <a:softEdge rad="660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F09B1-CBD6-73B9-A53C-4943553E8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0" y="2171700"/>
            <a:ext cx="7488936" cy="1865376"/>
          </a:xfrm>
        </p:spPr>
        <p:txBody>
          <a:bodyPr anchor="ctr">
            <a:normAutofit/>
          </a:bodyPr>
          <a:lstStyle/>
          <a:p>
            <a:pPr algn="ctr"/>
            <a:r>
              <a:rPr kumimoji="0" lang="ru-RU" sz="5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Спасибо за внимание!</a:t>
            </a:r>
            <a:endParaRPr lang="ru-RU" sz="5400" dirty="0">
              <a:latin typeface="+mj-lt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E47929-46F0-26A5-7521-4B5ACDA5FD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0" y="342901"/>
            <a:ext cx="8763000" cy="152399"/>
          </a:xfrm>
        </p:spPr>
        <p:txBody>
          <a:bodyPr anchor="t">
            <a:normAutofit fontScale="40000" lnSpcReduction="20000"/>
          </a:bodyPr>
          <a:lstStyle/>
          <a:p>
            <a:r>
              <a:rPr lang="ru-RU" sz="3000" dirty="0"/>
              <a:t>"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49AF13-AB76-9B5C-8DA8-06E9DCC2720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99" y="3771900"/>
            <a:ext cx="6626997" cy="53266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9D478F-625E-CFB6-D2BC-4C74FB4EB4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66700"/>
            <a:ext cx="4225887" cy="121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392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5410200" y="584418"/>
            <a:ext cx="10594181" cy="615553"/>
          </a:xfrm>
        </p:spPr>
        <p:txBody>
          <a:bodyPr/>
          <a:lstStyle/>
          <a:p>
            <a:pPr eaLnBrk="1" hangingPunct="1"/>
            <a:r>
              <a:rPr lang="ru-RU" altLang="ru-RU" sz="4000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ЧТО ВЛИЯЕТ НА ИММУНИТЕТ? </a:t>
            </a:r>
          </a:p>
        </p:txBody>
      </p:sp>
      <p:sp>
        <p:nvSpPr>
          <p:cNvPr id="12291" name="Объект 2"/>
          <p:cNvSpPr>
            <a:spLocks noGrp="1"/>
          </p:cNvSpPr>
          <p:nvPr>
            <p:ph idx="4294967295"/>
          </p:nvPr>
        </p:nvSpPr>
        <p:spPr>
          <a:xfrm>
            <a:off x="480654" y="2213624"/>
            <a:ext cx="6372225" cy="664797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pPr algn="ctr" eaLnBrk="1" hangingPunct="1">
              <a:defRPr/>
            </a:pPr>
            <a:endParaRPr lang="ru-RU" altLang="ru-RU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eaLnBrk="1" hangingPunct="1">
              <a:defRPr/>
            </a:pPr>
            <a:r>
              <a:rPr lang="ru-RU" altLang="ru-RU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Наличие хронических заболеваний </a:t>
            </a:r>
          </a:p>
          <a:p>
            <a:pPr algn="ctr" eaLnBrk="1" hangingPunct="1">
              <a:defRPr/>
            </a:pPr>
            <a:r>
              <a:rPr lang="ru-RU" altLang="ru-RU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Образ жизни </a:t>
            </a:r>
          </a:p>
          <a:p>
            <a:pPr algn="ctr" eaLnBrk="1" hangingPunct="1">
              <a:defRPr/>
            </a:pPr>
            <a:r>
              <a:rPr lang="ru-RU" altLang="ru-RU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Экология </a:t>
            </a:r>
          </a:p>
          <a:p>
            <a:pPr algn="ctr" eaLnBrk="1" hangingPunct="1">
              <a:defRPr/>
            </a:pPr>
            <a:r>
              <a:rPr lang="ru-RU" altLang="ru-RU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Инфекции</a:t>
            </a:r>
          </a:p>
          <a:p>
            <a:pPr algn="ctr" eaLnBrk="1" hangingPunct="1">
              <a:defRPr/>
            </a:pPr>
            <a:r>
              <a:rPr lang="ru-RU" altLang="ru-RU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Профессиональные вредности</a:t>
            </a:r>
          </a:p>
          <a:p>
            <a:pPr algn="ctr" eaLnBrk="1" hangingPunct="1">
              <a:defRPr/>
            </a:pPr>
            <a:r>
              <a:rPr lang="ru-RU" altLang="ru-RU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Курение и алкоголь</a:t>
            </a:r>
          </a:p>
          <a:p>
            <a:pPr algn="ctr" eaLnBrk="1" hangingPunct="1">
              <a:defRPr/>
            </a:pPr>
            <a:r>
              <a:rPr lang="ru-RU" altLang="ru-RU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Плохое питание </a:t>
            </a:r>
          </a:p>
          <a:p>
            <a:pPr algn="ctr" eaLnBrk="1" hangingPunct="1">
              <a:defRPr/>
            </a:pPr>
            <a:r>
              <a:rPr lang="ru-RU" altLang="ru-RU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дефицит отдельных пищевых веществ</a:t>
            </a:r>
            <a:endParaRPr lang="ru-RU" altLang="ru-RU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270" name="Rectangle 3"/>
          <p:cNvSpPr txBox="1">
            <a:spLocks noChangeArrowheads="1"/>
          </p:cNvSpPr>
          <p:nvPr/>
        </p:nvSpPr>
        <p:spPr bwMode="auto">
          <a:xfrm>
            <a:off x="7543800" y="1917349"/>
            <a:ext cx="9905999" cy="722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3200" b="1" dirty="0">
                <a:solidFill>
                  <a:srgbClr val="0070C0"/>
                </a:solidFill>
              </a:rPr>
              <a:t>90—95%</a:t>
            </a:r>
            <a:r>
              <a:rPr lang="ru-RU" altLang="ru-RU" sz="3200" dirty="0">
                <a:solidFill>
                  <a:srgbClr val="0070C0"/>
                </a:solidFill>
              </a:rPr>
              <a:t> злокачественных образований -это канцерогенные факторы окружающей среды и образа жизни:</a:t>
            </a:r>
          </a:p>
          <a:p>
            <a:pPr algn="ctr">
              <a:lnSpc>
                <a:spcPct val="80000"/>
              </a:lnSpc>
            </a:pP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</a:rPr>
              <a:t>курение </a:t>
            </a:r>
            <a:r>
              <a:rPr lang="ru-RU" altLang="ru-RU" sz="2400" dirty="0">
                <a:solidFill>
                  <a:schemeClr val="accent1">
                    <a:lumMod val="75000"/>
                  </a:schemeClr>
                </a:solidFill>
              </a:rPr>
              <a:t>служит причиной 30% всех злокачествен­ных опухолей, </a:t>
            </a:r>
          </a:p>
          <a:p>
            <a:pPr algn="ctr">
              <a:lnSpc>
                <a:spcPct val="80000"/>
              </a:lnSpc>
            </a:pP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</a:rPr>
              <a:t>особенности питания</a:t>
            </a:r>
            <a:r>
              <a:rPr lang="ru-RU" altLang="ru-RU" sz="2400" dirty="0">
                <a:solidFill>
                  <a:schemeClr val="accent1">
                    <a:lumMod val="75000"/>
                  </a:schemeClr>
                </a:solidFill>
              </a:rPr>
              <a:t> — 35%, </a:t>
            </a:r>
          </a:p>
          <a:p>
            <a:pPr algn="ctr">
              <a:lnSpc>
                <a:spcPct val="80000"/>
              </a:lnSpc>
            </a:pP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</a:rPr>
              <a:t>инфекционные агенты</a:t>
            </a:r>
            <a:r>
              <a:rPr lang="ru-RU" altLang="ru-RU" sz="2400" dirty="0">
                <a:solidFill>
                  <a:schemeClr val="accent1">
                    <a:lumMod val="75000"/>
                  </a:schemeClr>
                </a:solidFill>
              </a:rPr>
              <a:t> — 10%, </a:t>
            </a:r>
          </a:p>
          <a:p>
            <a:pPr algn="ctr">
              <a:lnSpc>
                <a:spcPct val="80000"/>
              </a:lnSpc>
            </a:pP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</a:rPr>
              <a:t>профессиональные канцерогены</a:t>
            </a:r>
            <a:r>
              <a:rPr lang="ru-RU" altLang="ru-RU" sz="2400" dirty="0">
                <a:solidFill>
                  <a:schemeClr val="accent1">
                    <a:lumMod val="75000"/>
                  </a:schemeClr>
                </a:solidFill>
              </a:rPr>
              <a:t> — 4—5%, </a:t>
            </a:r>
          </a:p>
          <a:p>
            <a:pPr algn="ctr">
              <a:lnSpc>
                <a:spcPct val="80000"/>
              </a:lnSpc>
            </a:pP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</a:rPr>
              <a:t>ионизирующее излучение</a:t>
            </a:r>
            <a:r>
              <a:rPr lang="ru-RU" altLang="ru-RU" sz="2400" dirty="0">
                <a:solidFill>
                  <a:schemeClr val="accent1">
                    <a:lumMod val="75000"/>
                  </a:schemeClr>
                </a:solidFill>
              </a:rPr>
              <a:t> — 4—5%, </a:t>
            </a:r>
          </a:p>
          <a:p>
            <a:pPr algn="ctr">
              <a:lnSpc>
                <a:spcPct val="80000"/>
              </a:lnSpc>
            </a:pP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</a:rPr>
              <a:t>УФ-излучение</a:t>
            </a:r>
            <a:r>
              <a:rPr lang="ru-RU" altLang="ru-RU" sz="2400" dirty="0">
                <a:solidFill>
                  <a:schemeClr val="accent1">
                    <a:lumMod val="75000"/>
                  </a:schemeClr>
                </a:solidFill>
              </a:rPr>
              <a:t> — 2—3%, </a:t>
            </a:r>
          </a:p>
          <a:p>
            <a:pPr algn="ctr">
              <a:lnSpc>
                <a:spcPct val="80000"/>
              </a:lnSpc>
            </a:pP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</a:rPr>
              <a:t>потребление алкогольных напитков</a:t>
            </a:r>
            <a:r>
              <a:rPr lang="ru-RU" altLang="ru-RU" sz="2400" dirty="0">
                <a:solidFill>
                  <a:schemeClr val="accent1">
                    <a:lumMod val="75000"/>
                  </a:schemeClr>
                </a:solidFill>
              </a:rPr>
              <a:t> - 2—3%, </a:t>
            </a:r>
          </a:p>
          <a:p>
            <a:pPr algn="ctr">
              <a:lnSpc>
                <a:spcPct val="80000"/>
              </a:lnSpc>
            </a:pP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</a:rPr>
              <a:t>загрязнение атмосферного воздуха</a:t>
            </a:r>
            <a:r>
              <a:rPr lang="ru-RU" altLang="ru-RU" sz="2400" dirty="0">
                <a:solidFill>
                  <a:schemeClr val="accent1">
                    <a:lumMod val="75000"/>
                  </a:schemeClr>
                </a:solidFill>
              </a:rPr>
              <a:t> — 1—2%, </a:t>
            </a:r>
          </a:p>
          <a:p>
            <a:pPr algn="ctr">
              <a:lnSpc>
                <a:spcPct val="80000"/>
              </a:lnSpc>
            </a:pP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</a:rPr>
              <a:t>репродуктивные факторы</a:t>
            </a:r>
            <a:r>
              <a:rPr lang="ru-RU" altLang="ru-RU" sz="2400" dirty="0">
                <a:solidFill>
                  <a:schemeClr val="accent1">
                    <a:lumMod val="75000"/>
                  </a:schemeClr>
                </a:solidFill>
              </a:rPr>
              <a:t> — 4—5%, </a:t>
            </a:r>
          </a:p>
          <a:p>
            <a:pPr algn="ctr">
              <a:lnSpc>
                <a:spcPct val="80000"/>
              </a:lnSpc>
            </a:pP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</a:rPr>
              <a:t>низкая физическая активность </a:t>
            </a:r>
            <a:r>
              <a:rPr lang="ru-RU" altLang="ru-RU" sz="2400" dirty="0">
                <a:solidFill>
                  <a:schemeClr val="accent1">
                    <a:lumMod val="75000"/>
                  </a:schemeClr>
                </a:solidFill>
              </a:rPr>
              <a:t>— 4—5% </a:t>
            </a:r>
            <a:endParaRPr lang="ru-RU" alt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B8307A-C3EE-71AA-A2F6-27F30559D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0" y="173557"/>
            <a:ext cx="4713520" cy="138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56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 noChangeArrowheads="1"/>
          </p:cNvSpPr>
          <p:nvPr>
            <p:ph type="title"/>
          </p:nvPr>
        </p:nvSpPr>
        <p:spPr>
          <a:xfrm>
            <a:off x="6226970" y="548641"/>
            <a:ext cx="11451430" cy="2215991"/>
          </a:xfrm>
        </p:spPr>
        <p:txBody>
          <a:bodyPr/>
          <a:lstStyle/>
          <a:p>
            <a:r>
              <a:rPr lang="ru-RU" altLang="ru-RU" sz="3600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Профилактика и лечение хронических заболеваний – важный фактор, способствующий укреплению иммунитета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23851" y="2847482"/>
            <a:ext cx="7519987" cy="590931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altLang="ru-RU" sz="3200" b="1" dirty="0">
                <a:solidFill>
                  <a:srgbClr val="FF0000"/>
                </a:solidFill>
              </a:rPr>
              <a:t>Какие хронические заболевания снижают иммунитет? </a:t>
            </a:r>
          </a:p>
          <a:p>
            <a:r>
              <a:rPr lang="ru-RU" altLang="ru-RU" sz="3200" b="1" dirty="0">
                <a:solidFill>
                  <a:schemeClr val="accent1">
                    <a:lumMod val="75000"/>
                  </a:schemeClr>
                </a:solidFill>
              </a:rPr>
              <a:t>Избыточная масса тела и ожирение</a:t>
            </a:r>
          </a:p>
          <a:p>
            <a:r>
              <a:rPr lang="ru-RU" altLang="ru-RU" sz="3200" b="1" dirty="0">
                <a:solidFill>
                  <a:schemeClr val="accent1">
                    <a:lumMod val="75000"/>
                  </a:schemeClr>
                </a:solidFill>
              </a:rPr>
              <a:t>Сахарный диабет</a:t>
            </a:r>
          </a:p>
          <a:p>
            <a:r>
              <a:rPr lang="ru-RU" altLang="ru-RU" sz="3200" b="1" dirty="0">
                <a:solidFill>
                  <a:schemeClr val="accent1">
                    <a:lumMod val="75000"/>
                  </a:schemeClr>
                </a:solidFill>
              </a:rPr>
              <a:t>Атеросклероз</a:t>
            </a:r>
          </a:p>
          <a:p>
            <a:r>
              <a:rPr lang="ru-RU" altLang="ru-RU" sz="3200" b="1" dirty="0">
                <a:solidFill>
                  <a:schemeClr val="accent1">
                    <a:lumMod val="75000"/>
                  </a:schemeClr>
                </a:solidFill>
              </a:rPr>
              <a:t>Заболевания печени и желчного пузыря</a:t>
            </a:r>
          </a:p>
          <a:p>
            <a:r>
              <a:rPr lang="ru-RU" altLang="ru-RU" sz="3200" b="1" dirty="0">
                <a:solidFill>
                  <a:schemeClr val="accent1">
                    <a:lumMod val="75000"/>
                  </a:schemeClr>
                </a:solidFill>
              </a:rPr>
              <a:t>Заболевания кишечника и т.д.</a:t>
            </a:r>
          </a:p>
          <a:p>
            <a:endParaRPr lang="ru-RU" altLang="ru-RU" sz="32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altLang="ru-RU" sz="3200" b="1" dirty="0">
                <a:solidFill>
                  <a:srgbClr val="C00000"/>
                </a:solidFill>
                <a:ea typeface="Aharoni" pitchFamily="2" charset="0"/>
                <a:cs typeface="Aharoni" pitchFamily="2" charset="0"/>
              </a:rPr>
              <a:t>Почему?</a:t>
            </a:r>
            <a:r>
              <a:rPr lang="ru-RU" altLang="ru-RU" sz="3200" dirty="0">
                <a:solidFill>
                  <a:srgbClr val="C00000"/>
                </a:solidFill>
              </a:rPr>
              <a:t> </a:t>
            </a:r>
            <a:r>
              <a:rPr lang="ru-RU" altLang="ru-RU" sz="3200" dirty="0">
                <a:solidFill>
                  <a:schemeClr val="accent1">
                    <a:lumMod val="75000"/>
                  </a:schemeClr>
                </a:solidFill>
              </a:rPr>
              <a:t>в основе этих заболеваний развитие хронического вялотекущего воспаления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725026" y="2628901"/>
            <a:ext cx="8160543" cy="44319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457200" indent="-457200" eaLnBrk="1" hangingPunct="1">
              <a:buFontTx/>
              <a:buChar char="-"/>
              <a:defRPr/>
            </a:pPr>
            <a:r>
              <a:rPr lang="ru-RU" altLang="ru-RU" sz="2700" dirty="0">
                <a:solidFill>
                  <a:schemeClr val="bg1"/>
                </a:solidFill>
              </a:rPr>
              <a:t>-</a:t>
            </a:r>
          </a:p>
          <a:p>
            <a:pPr marL="571500" indent="-571500" eaLnBrk="1" hangingPunct="1">
              <a:buFontTx/>
              <a:buChar char="-"/>
              <a:defRPr/>
            </a:pPr>
            <a:endParaRPr lang="ru-RU" altLang="ru-RU" sz="2700" b="1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r>
              <a:rPr lang="ru-RU" altLang="ru-RU" sz="3200" b="1" dirty="0">
                <a:solidFill>
                  <a:schemeClr val="accent1">
                    <a:lumMod val="75000"/>
                  </a:schemeClr>
                </a:solidFill>
              </a:rPr>
              <a:t>-Контроль массы тела- снижение массы </a:t>
            </a:r>
          </a:p>
          <a:p>
            <a:pPr eaLnBrk="1" hangingPunct="1">
              <a:defRPr/>
            </a:pPr>
            <a:r>
              <a:rPr lang="ru-RU" altLang="ru-RU" sz="3200" b="1" dirty="0">
                <a:solidFill>
                  <a:schemeClr val="accent1">
                    <a:lumMod val="75000"/>
                  </a:schemeClr>
                </a:solidFill>
              </a:rPr>
              <a:t>-  Контроль глюкозы крови</a:t>
            </a:r>
          </a:p>
          <a:p>
            <a:pPr marL="428625" indent="-428625">
              <a:buFontTx/>
              <a:buChar char="-"/>
              <a:defRPr/>
            </a:pPr>
            <a:r>
              <a:rPr lang="ru-RU" altLang="ru-RU" sz="3200" b="1" dirty="0">
                <a:solidFill>
                  <a:schemeClr val="accent1">
                    <a:lumMod val="75000"/>
                  </a:schemeClr>
                </a:solidFill>
              </a:rPr>
              <a:t>Контроль жирового обмена</a:t>
            </a:r>
          </a:p>
          <a:p>
            <a:pPr marL="428625" indent="-428625">
              <a:buFontTx/>
              <a:buChar char="-"/>
              <a:defRPr/>
            </a:pPr>
            <a:r>
              <a:rPr lang="ru-RU" altLang="ru-RU" sz="3200" b="1" dirty="0">
                <a:solidFill>
                  <a:schemeClr val="accent1">
                    <a:lumMod val="75000"/>
                  </a:schemeClr>
                </a:solidFill>
              </a:rPr>
              <a:t>Контроль белкового обмена</a:t>
            </a:r>
          </a:p>
          <a:p>
            <a:pPr eaLnBrk="1" hangingPunct="1">
              <a:defRPr/>
            </a:pPr>
            <a:r>
              <a:rPr lang="ru-RU" altLang="ru-RU" sz="3200" b="1" dirty="0">
                <a:solidFill>
                  <a:schemeClr val="accent1">
                    <a:lumMod val="75000"/>
                  </a:schemeClr>
                </a:solidFill>
              </a:rPr>
              <a:t>- Нормализация работы желудочно-кишечного тракта</a:t>
            </a:r>
          </a:p>
          <a:p>
            <a:pPr eaLnBrk="1" hangingPunct="1">
              <a:defRPr/>
            </a:pPr>
            <a:endParaRPr lang="ru-RU" altLang="ru-RU" sz="3600" dirty="0">
              <a:solidFill>
                <a:schemeClr val="accent1">
                  <a:lumMod val="75000"/>
                </a:schemeClr>
              </a:solidFill>
              <a:latin typeface="Arial" pitchFamily="34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7815263" y="2945696"/>
            <a:ext cx="1469231" cy="4310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700"/>
          </a:p>
        </p:txBody>
      </p:sp>
      <p:sp>
        <p:nvSpPr>
          <p:cNvPr id="10" name="Стрелка вправо 9"/>
          <p:cNvSpPr/>
          <p:nvPr/>
        </p:nvSpPr>
        <p:spPr>
          <a:xfrm>
            <a:off x="7815262" y="4419602"/>
            <a:ext cx="1469232" cy="3619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700"/>
          </a:p>
        </p:txBody>
      </p:sp>
      <p:sp>
        <p:nvSpPr>
          <p:cNvPr id="11" name="Стрелка вправо 10"/>
          <p:cNvSpPr/>
          <p:nvPr/>
        </p:nvSpPr>
        <p:spPr>
          <a:xfrm>
            <a:off x="7900988" y="5379988"/>
            <a:ext cx="1466850" cy="3643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700"/>
          </a:p>
        </p:txBody>
      </p:sp>
      <p:sp>
        <p:nvSpPr>
          <p:cNvPr id="12" name="Стрелка вправо 11"/>
          <p:cNvSpPr/>
          <p:nvPr/>
        </p:nvSpPr>
        <p:spPr>
          <a:xfrm>
            <a:off x="7890924" y="6015782"/>
            <a:ext cx="1466850" cy="4310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70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B8307A-C3EE-71AA-A2F6-27F30559D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0" y="173557"/>
            <a:ext cx="4713520" cy="135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511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внешний, рыба&#10;&#10;Автоматически созданное описание">
            <a:extLst>
              <a:ext uri="{FF2B5EF4-FFF2-40B4-BE49-F238E27FC236}">
                <a16:creationId xmlns:a16="http://schemas.microsoft.com/office/drawing/2014/main" id="{21F4941A-FF6C-49CC-DA4B-6F7794D875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180" r="17608" b="1"/>
          <a:stretch/>
        </p:blipFill>
        <p:spPr>
          <a:xfrm>
            <a:off x="13258800" y="5545298"/>
            <a:ext cx="4913262" cy="461010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  <a:effectLst>
            <a:softEdge rad="3048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F64AA9-C66A-EB30-C782-DC6378320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5400" y="977050"/>
            <a:ext cx="7488936" cy="1045795"/>
          </a:xfrm>
        </p:spPr>
        <p:txBody>
          <a:bodyPr anchor="ctr">
            <a:normAutofit/>
          </a:bodyPr>
          <a:lstStyle/>
          <a:p>
            <a:pPr algn="ctr"/>
            <a:r>
              <a:rPr lang="ru-RU" sz="3200" spc="3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ОСОБЕННОСТИ РАКА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6487"/>
            <a:ext cx="192024" cy="9808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53" y="3293004"/>
            <a:ext cx="747522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DB35A1B-A660-105E-933D-58E3509C9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2356" y="3784423"/>
            <a:ext cx="7598664" cy="5103545"/>
          </a:xfrm>
        </p:spPr>
        <p:txBody>
          <a:bodyPr anchor="t">
            <a:normAutofit/>
          </a:bodyPr>
          <a:lstStyle/>
          <a:p>
            <a:r>
              <a:rPr lang="ru-RU" sz="3000" dirty="0"/>
              <a:t>Ра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463506-718C-22E1-D4E0-D6BECBBAC6C3}"/>
              </a:ext>
            </a:extLst>
          </p:cNvPr>
          <p:cNvSpPr txBox="1"/>
          <p:nvPr/>
        </p:nvSpPr>
        <p:spPr>
          <a:xfrm>
            <a:off x="594947" y="3233154"/>
            <a:ext cx="1764167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spc="300" dirty="0">
                <a:solidFill>
                  <a:srgbClr val="002060"/>
                </a:solidFill>
              </a:rPr>
              <a:t>Рак – это злокачественная опухоль, произрастающая из внутренних клеток организма</a:t>
            </a:r>
          </a:p>
          <a:p>
            <a:endParaRPr lang="ru-RU" sz="3600" b="1" spc="300" dirty="0">
              <a:solidFill>
                <a:srgbClr val="002060"/>
              </a:solidFill>
            </a:endParaRPr>
          </a:p>
          <a:p>
            <a:r>
              <a:rPr lang="ru-RU" sz="3600" b="1" spc="300" dirty="0">
                <a:solidFill>
                  <a:srgbClr val="002060"/>
                </a:solidFill>
              </a:rPr>
              <a:t>В </a:t>
            </a:r>
            <a:r>
              <a:rPr lang="ru-RU" sz="3600" b="1" spc="300" dirty="0">
                <a:solidFill>
                  <a:srgbClr val="C00000"/>
                </a:solidFill>
              </a:rPr>
              <a:t>90% </a:t>
            </a:r>
            <a:r>
              <a:rPr lang="ru-RU" sz="3600" b="1" spc="300" dirty="0">
                <a:solidFill>
                  <a:srgbClr val="002060"/>
                </a:solidFill>
              </a:rPr>
              <a:t>случаев на поминает по внешнему виду раковую клешню (исключение – рак крови, при котором опухоль не образуется)</a:t>
            </a:r>
          </a:p>
          <a:p>
            <a:endParaRPr lang="ru-RU" sz="3600" b="1" spc="300" dirty="0">
              <a:solidFill>
                <a:srgbClr val="002060"/>
              </a:solidFill>
            </a:endParaRPr>
          </a:p>
          <a:p>
            <a:r>
              <a:rPr lang="ru-RU" sz="3600" b="1" spc="300" dirty="0">
                <a:solidFill>
                  <a:srgbClr val="C00000"/>
                </a:solidFill>
              </a:rPr>
              <a:t>Отличие раковых клеток от доброкачественных: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600" b="1" spc="300" dirty="0">
                <a:solidFill>
                  <a:srgbClr val="002060"/>
                </a:solidFill>
              </a:rPr>
              <a:t>Имеют неконтролируемый процесс роста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600" b="1" spc="300" dirty="0">
                <a:solidFill>
                  <a:srgbClr val="002060"/>
                </a:solidFill>
              </a:rPr>
              <a:t>Прорастают в соседние органы, поражая их функции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600" b="1" spc="300" dirty="0">
                <a:solidFill>
                  <a:srgbClr val="002060"/>
                </a:solidFill>
              </a:rPr>
              <a:t>Метастазируют в отдаленные клетки организма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3600" b="1" spc="300" dirty="0">
              <a:solidFill>
                <a:srgbClr val="002060"/>
              </a:solidFill>
            </a:endParaRPr>
          </a:p>
          <a:p>
            <a:endParaRPr lang="ru-RU" sz="2400" b="1" spc="3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B8307A-C3EE-71AA-A2F6-27F30559D4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23097"/>
            <a:ext cx="4225887" cy="15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141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77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83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6487"/>
            <a:ext cx="192024" cy="98085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2" name="Rectangle 85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6653" y="3293004"/>
            <a:ext cx="7475220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B9161C-BA71-8DB9-EBC2-A1DFF4B83B32}"/>
              </a:ext>
            </a:extLst>
          </p:cNvPr>
          <p:cNvSpPr txBox="1"/>
          <p:nvPr/>
        </p:nvSpPr>
        <p:spPr>
          <a:xfrm>
            <a:off x="841101" y="4129384"/>
            <a:ext cx="67818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b="1" spc="300" dirty="0">
                <a:solidFill>
                  <a:srgbClr val="002060"/>
                </a:solidFill>
              </a:rPr>
              <a:t>Рак легких и рак молочной железы </a:t>
            </a:r>
          </a:p>
          <a:p>
            <a:pPr lvl="0"/>
            <a:r>
              <a:rPr lang="ru-RU" sz="2400" b="1" i="1" spc="300" dirty="0">
                <a:solidFill>
                  <a:srgbClr val="002060"/>
                </a:solidFill>
              </a:rPr>
              <a:t>     </a:t>
            </a:r>
            <a:r>
              <a:rPr lang="ru-RU" sz="2400" b="1" i="1" spc="300" dirty="0">
                <a:solidFill>
                  <a:srgbClr val="C00000"/>
                </a:solidFill>
              </a:rPr>
              <a:t>(оба – 2,09 млн. случаев)</a:t>
            </a:r>
          </a:p>
          <a:p>
            <a:pPr lvl="0"/>
            <a:endParaRPr lang="en-US" sz="2400" b="1" i="1" spc="300" dirty="0">
              <a:solidFill>
                <a:srgbClr val="C0000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b="1" spc="300" dirty="0">
                <a:solidFill>
                  <a:srgbClr val="002060"/>
                </a:solidFill>
              </a:rPr>
              <a:t>Рак толстой и прямой кишки </a:t>
            </a:r>
          </a:p>
          <a:p>
            <a:pPr lvl="0"/>
            <a:r>
              <a:rPr lang="ru-RU" sz="2400" b="1" spc="300" dirty="0">
                <a:solidFill>
                  <a:srgbClr val="C00000"/>
                </a:solidFill>
              </a:rPr>
              <a:t>     </a:t>
            </a:r>
            <a:r>
              <a:rPr lang="ru-RU" sz="2400" b="1" i="1" spc="300" dirty="0">
                <a:solidFill>
                  <a:srgbClr val="C00000"/>
                </a:solidFill>
              </a:rPr>
              <a:t>(1,80 млн. случаев)</a:t>
            </a:r>
          </a:p>
          <a:p>
            <a:pPr lvl="0"/>
            <a:endParaRPr lang="en-US" sz="2400" b="1" spc="300" dirty="0">
              <a:solidFill>
                <a:srgbClr val="C0000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b="1" spc="300" dirty="0">
                <a:solidFill>
                  <a:srgbClr val="002060"/>
                </a:solidFill>
              </a:rPr>
              <a:t>Рак предстательной железы </a:t>
            </a:r>
          </a:p>
          <a:p>
            <a:pPr lvl="0"/>
            <a:r>
              <a:rPr lang="ru-RU" sz="2400" b="1" spc="300" dirty="0">
                <a:solidFill>
                  <a:srgbClr val="C00000"/>
                </a:solidFill>
              </a:rPr>
              <a:t>     </a:t>
            </a:r>
            <a:r>
              <a:rPr lang="ru-RU" sz="2400" b="1" i="1" spc="300" dirty="0">
                <a:solidFill>
                  <a:srgbClr val="C00000"/>
                </a:solidFill>
              </a:rPr>
              <a:t>(1,28 млн. случаев)</a:t>
            </a:r>
          </a:p>
          <a:p>
            <a:pPr lvl="0"/>
            <a:endParaRPr lang="en-US" sz="2400" b="1" spc="300" dirty="0">
              <a:solidFill>
                <a:srgbClr val="C00000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b="1" spc="300" dirty="0">
                <a:solidFill>
                  <a:srgbClr val="002060"/>
                </a:solidFill>
              </a:rPr>
              <a:t>Рак кожи </a:t>
            </a:r>
          </a:p>
          <a:p>
            <a:pPr lvl="0"/>
            <a:r>
              <a:rPr lang="ru-RU" sz="2400" b="1" i="1" spc="300" dirty="0">
                <a:solidFill>
                  <a:srgbClr val="002060"/>
                </a:solidFill>
              </a:rPr>
              <a:t>     </a:t>
            </a:r>
            <a:r>
              <a:rPr lang="ru-RU" sz="2400" b="1" i="1" spc="300" dirty="0">
                <a:solidFill>
                  <a:srgbClr val="C00000"/>
                </a:solidFill>
              </a:rPr>
              <a:t>(немеланомный 1,04 млн. случаев)</a:t>
            </a:r>
            <a:endParaRPr lang="en-US" sz="2400" i="1" spc="300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DA4E01-4E2C-8D1C-6346-243706F6B404}"/>
              </a:ext>
            </a:extLst>
          </p:cNvPr>
          <p:cNvSpPr txBox="1"/>
          <p:nvPr/>
        </p:nvSpPr>
        <p:spPr>
          <a:xfrm>
            <a:off x="1090585" y="1649825"/>
            <a:ext cx="62339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300" dirty="0">
                <a:solidFill>
                  <a:schemeClr val="accent3">
                    <a:lumMod val="50000"/>
                  </a:schemeClr>
                </a:solidFill>
                <a:latin typeface="+mj-lt"/>
              </a:rPr>
              <a:t>ЛИДИРУЮЩИЕ ПОЗИЦИИ  ОНКОЛОГИЧЕСКИХ ЗАБОЛЕВАНИЙ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5B8307A-C3EE-71AA-A2F6-27F30559D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4" y="123097"/>
            <a:ext cx="4225887" cy="1563390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E7CB2A8C-05E5-BD55-2E18-71DE1BBC9F12}"/>
              </a:ext>
            </a:extLst>
          </p:cNvPr>
          <p:cNvSpPr txBox="1"/>
          <p:nvPr/>
        </p:nvSpPr>
        <p:spPr>
          <a:xfrm>
            <a:off x="9636423" y="876300"/>
            <a:ext cx="8159155" cy="70890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sz="2400" b="1" i="0" u="none" strike="noStrike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В мире существует порядка 100 видов раковых заболеваний</a:t>
            </a:r>
          </a:p>
          <a:p>
            <a:pPr marL="34290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sz="2400" b="1" i="0" u="none" strike="noStrike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Ежедневно</a:t>
            </a:r>
            <a:r>
              <a:rPr lang="ru-RU" sz="2400" b="1" spc="300" dirty="0">
                <a:solidFill>
                  <a:srgbClr val="002060"/>
                </a:solidFill>
              </a:rPr>
              <a:t> до</a:t>
            </a:r>
            <a:r>
              <a:rPr kumimoji="0" lang="en-US" sz="2400" b="1" i="0" u="none" strike="noStrike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27 000 человек узнают о диагнозе</a:t>
            </a:r>
            <a:r>
              <a:rPr kumimoji="0" lang="ru-RU" sz="2400" b="1" i="0" u="none" strike="noStrike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рак</a:t>
            </a:r>
            <a:endParaRPr kumimoji="0" lang="en-US" sz="2400" b="1" i="0" u="none" strike="noStrike" cap="none" spc="30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34290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sz="2400" b="1" i="0" u="none" strike="noStrike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Каждый пятый из них обречён на гибель</a:t>
            </a:r>
          </a:p>
          <a:p>
            <a:pPr marL="34290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sz="2400" b="1" i="0" u="none" strike="noStrike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В России от онкологии ежегодно погибает порядка 300 000 человек</a:t>
            </a:r>
          </a:p>
          <a:p>
            <a:pPr marL="34290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sz="2400" b="1" i="0" u="none" strike="noStrike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Ещё 40–50 лет назад диагноз онкология считался заболеванием пожилого возраста</a:t>
            </a:r>
          </a:p>
          <a:p>
            <a:pPr marL="342900"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sz="2400" b="1" i="0" u="none" strike="noStrike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В последние годы рак стремительно молодеет</a:t>
            </a:r>
            <a:br>
              <a:rPr kumimoji="0" lang="en-US" sz="2400" b="1" i="0" u="none" strike="noStrike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</a:br>
            <a:r>
              <a:rPr kumimoji="0" lang="en-US" sz="2400" b="1" i="0" u="none" strike="noStrike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 </a:t>
            </a:r>
            <a:br>
              <a:rPr kumimoji="0" lang="en-US" sz="2400" b="1" i="0" u="none" strike="noStrike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</a:br>
            <a: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 </a:t>
            </a:r>
            <a:br>
              <a:rPr kumimoji="0" lang="en-US" sz="24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endParaRPr lang="en-US" sz="2400" dirty="0"/>
          </a:p>
        </p:txBody>
      </p:sp>
      <p:sp>
        <p:nvSpPr>
          <p:cNvPr id="21" name="Объект 2"/>
          <p:cNvSpPr txBox="1">
            <a:spLocks/>
          </p:cNvSpPr>
          <p:nvPr/>
        </p:nvSpPr>
        <p:spPr>
          <a:xfrm>
            <a:off x="7790599" y="6066607"/>
            <a:ext cx="10352706" cy="3797414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 marL="0">
              <a:defRPr sz="2200" b="1" i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endParaRPr lang="ru-RU" sz="3600" b="0" kern="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012501" y="6051341"/>
            <a:ext cx="9908901" cy="39749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kern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</a:t>
            </a:r>
            <a:r>
              <a:rPr lang="ru-RU" sz="3600" b="1" kern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ВОЗ- 1/3 всех онкологических заболеваний можно предотвратить </a:t>
            </a:r>
          </a:p>
          <a:p>
            <a:pPr algn="ctr"/>
            <a:endParaRPr lang="ru-RU" sz="3600" b="1" kern="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sz="3600" b="1" u="sng" kern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1-2 стадия- вероятность излечения 80%</a:t>
            </a:r>
          </a:p>
        </p:txBody>
      </p:sp>
    </p:spTree>
    <p:extLst>
      <p:ext uri="{BB962C8B-B14F-4D97-AF65-F5344CB8AC3E}">
        <p14:creationId xmlns:p14="http://schemas.microsoft.com/office/powerpoint/2010/main" val="2570371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817285"/>
            <a:ext cx="16021053" cy="400110"/>
          </a:xfrm>
        </p:spPr>
        <p:txBody>
          <a:bodyPr/>
          <a:lstStyle/>
          <a:p>
            <a:endParaRPr lang="ru-RU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0" y="1737503"/>
            <a:ext cx="16116300" cy="1015663"/>
          </a:xfrm>
        </p:spPr>
        <p:txBody>
          <a:bodyPr/>
          <a:lstStyle/>
          <a:p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На долю РМЖ в 2020 году приходится около 21,7% случаев рака у женщин. </a:t>
            </a:r>
          </a:p>
          <a:p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По уровню смертности РМЖ занимает у женщин 1-е место (15,9% всех случаев смерти от злокачественных новообразований).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109" y="3183477"/>
            <a:ext cx="10239902" cy="64201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950897" y="3324502"/>
            <a:ext cx="579891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dirty="0">
                <a:solidFill>
                  <a:schemeClr val="accent1">
                    <a:lumMod val="75000"/>
                  </a:schemeClr>
                </a:solidFill>
              </a:rPr>
              <a:t>Число впервые диагностированных случаев рака в России в 2021 году в разбивке по основным типам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81FCCEE-3733-48F7-874C-6F35DC0C6F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0504"/>
            <a:ext cx="4225887" cy="15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28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3473" y="730245"/>
            <a:ext cx="16021053" cy="40011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943100"/>
            <a:ext cx="4260654" cy="3725705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958" y="1562100"/>
            <a:ext cx="14656041" cy="850218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E0FBC6-522F-4C61-8305-F3BF76C00A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0504"/>
            <a:ext cx="4225887" cy="156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6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11610</TotalTime>
  <Words>3161</Words>
  <Application>Microsoft Office PowerPoint</Application>
  <PresentationFormat>Произвольный</PresentationFormat>
  <Paragraphs>411</Paragraphs>
  <Slides>39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7" baseType="lpstr">
      <vt:lpstr>Aharoni</vt:lpstr>
      <vt:lpstr>Arial</vt:lpstr>
      <vt:lpstr>Calibri</vt:lpstr>
      <vt:lpstr>Futura PT Medium</vt:lpstr>
      <vt:lpstr>Georgia</vt:lpstr>
      <vt:lpstr>Times New Roman</vt:lpstr>
      <vt:lpstr>Wingdings</vt:lpstr>
      <vt:lpstr>Office Theme</vt:lpstr>
      <vt:lpstr>Презентация PowerPoint</vt:lpstr>
      <vt:lpstr>История</vt:lpstr>
      <vt:lpstr>Презентация PowerPoint</vt:lpstr>
      <vt:lpstr>ЧТО ВЛИЯЕТ НА ИММУНИТЕТ? </vt:lpstr>
      <vt:lpstr>Профилактика и лечение хронических заболеваний – важный фактор, способствующий укреплению иммунитета</vt:lpstr>
      <vt:lpstr>ОСОБЕННОСТИ РАКА</vt:lpstr>
      <vt:lpstr>Презентация PowerPoint</vt:lpstr>
      <vt:lpstr>Презентация PowerPoint</vt:lpstr>
      <vt:lpstr>Презентация PowerPoint</vt:lpstr>
      <vt:lpstr>ПРИЧИНЫ ПОЗДНЕЙ  ДИАГНОСТИКИ РАКОВЫХ ЗАБОЛЕВАНИЙ</vt:lpstr>
      <vt:lpstr>ГРУППЫ ОНКОЛОГИЧЕСКОГО РИСКА</vt:lpstr>
      <vt:lpstr>ФАКТОРЫ РИСКА РАЗВИТИЯ ОНКОЛОГИИ (хронические соматические заболевания) </vt:lpstr>
      <vt:lpstr>ФАКТОРЫ РИСКА РАЗВИТИЯ ОНКОЛОГИИ (пищевые)</vt:lpstr>
      <vt:lpstr>ФАКТОРЫ РИСКАРАЗВИТИЯ ОНКОЛОГИИ (пищевые)</vt:lpstr>
      <vt:lpstr>ФАКТОРЫ РИСКАРАЗВИТИЯ ОНКОЛОГИИ (пищевые)</vt:lpstr>
      <vt:lpstr>ФАКТОРЫ РИСКА РАЗВИТИЯ ОНКОЛОГИИ (табакокурение, употребление вейпов, кальянных смесей)</vt:lpstr>
      <vt:lpstr> ЭЛЕКТРОННЫЕ СИГАРЕТЫ  </vt:lpstr>
      <vt:lpstr>ФАКТОРЫ РИСКА РАЗВИТИЯ ОНКОЛОГИИ (репродуктивные и гормональные нарушения) </vt:lpstr>
      <vt:lpstr>ФАКТОРЫ РИСКА РАЗВИТИЯ ОНКОЛОГИИ (патологическое воздействие) </vt:lpstr>
      <vt:lpstr>ФАКТОРЫ РИСКА РАЗВИТИЯ ОНКОЛОГИИ (наследственность, психология) </vt:lpstr>
      <vt:lpstr> СИМПТОМЫ РАКА</vt:lpstr>
      <vt:lpstr>ВИДЫ ДИАГНОСТИКИ РАКА (Иммуноферментный анализ крови на онкомаркеры) </vt:lpstr>
      <vt:lpstr>ВИДЫ ДИАГНОСТИКИ РАКА (методы лучевого исследования)</vt:lpstr>
      <vt:lpstr>ОСНОВНЫЕ ЭТАПЫ ПРОФИЛАКТИКИ  ОНКОЗАБОЛЕВАНИЙ</vt:lpstr>
      <vt:lpstr>ПЕРВИЧНАЯ ПРОФИЛАКТИКА </vt:lpstr>
      <vt:lpstr>ПЕРВИЧНАЯ ПРОФИЛАКТИКА </vt:lpstr>
      <vt:lpstr>ПЕРВИЧНАЯ ПРОФИЛАКТИКА </vt:lpstr>
      <vt:lpstr>Защита от повышенной  инсоляции</vt:lpstr>
      <vt:lpstr>ПЕРВИЧНАЯ ПРОФИЛАКТИКА Активный образ жизни</vt:lpstr>
      <vt:lpstr>ПЕРВИЧНАЯ ПРОФИЛАКТИКА  Полноценный сон</vt:lpstr>
      <vt:lpstr>ВТОРИЧНАЯ ПРОФИЛАКТИКА РАКА</vt:lpstr>
      <vt:lpstr>Презентация PowerPoint</vt:lpstr>
      <vt:lpstr>ВТОРИЧНАЯ  ПРОФИЛАКТИКА РМЖ</vt:lpstr>
      <vt:lpstr>РАННЯЯ  ДИАГНОСТИКА  </vt:lpstr>
      <vt:lpstr>Презентация PowerPoint</vt:lpstr>
      <vt:lpstr>Презентация PowerPoint</vt:lpstr>
      <vt:lpstr>Презентация PowerPoint</vt:lpstr>
      <vt:lpstr>ТРЕТИЧНАЯ ПРОФИЛАКТИКА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ЗАНЯТИЕ</dc:title>
  <dc:creator>User</dc:creator>
  <cp:lastModifiedBy>ОЦМП12</cp:lastModifiedBy>
  <cp:revision>192</cp:revision>
  <dcterms:created xsi:type="dcterms:W3CDTF">2023-01-18T06:53:22Z</dcterms:created>
  <dcterms:modified xsi:type="dcterms:W3CDTF">2024-01-25T03:19:23Z</dcterms:modified>
</cp:coreProperties>
</file>