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20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D70B3D06-B5FD-41FC-AFBE-516B5B8DB6A6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105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928D5CD-2FD6-4E23-B346-BC80785F07F9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3429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7A79F4B-B0D9-4780-A33B-A51CA565A466}" type="slidenum">
              <a:rPr lang="ru-RU" sz="1200" b="0" strike="noStrike" spc="-1">
                <a:latin typeface="Times New Roman"/>
              </a:r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799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6CA999A-DF3F-47EF-9F13-6522AC687317}" type="slidenum">
              <a:rPr lang="ru-RU" sz="1200" b="0" strike="noStrike" spc="-1">
                <a:latin typeface="Times New Roman"/>
              </a:rPr>
              <a:t>13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634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93CB5D3-8054-474D-B2E2-2827322D2DD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0F72E59-72A9-4CC8-B88A-83AEA43AFC7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3F51DF-065F-4350-AD44-864B4565F7D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E19AA1E-C712-49EC-A184-13CDD47100E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8E35559-0163-4C0A-9CC8-ABA964F61FC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337280F-B277-494A-B488-13B37CEFA16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F3EC371-3040-4D38-9CA3-8991BF40103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2A2D682-4549-4DE8-A116-C43C4B0E95C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6F53908-580A-4678-83B2-D5FB15453E5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2F31194-F288-49EB-8893-835D0B2791E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0AEA324-0273-4149-B2CC-D2C6B584CFC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E5E0C84-224F-42CA-AF3A-A57D993269C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0908570-FDD1-4EE0-8984-22B05FFE2C6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F445E57-C07B-4ADA-BA81-A7E391ED6BB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7B3649C-2555-4357-9C5E-52A8A5B0AB2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3F7B2D5-A602-42AF-85BC-0BCD0D72905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27B7E63-8D5F-46A5-8F58-54A331DEFA9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2E62AC9-5470-4AAB-B27B-C7FDB14F75B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338C79B-BB80-40EA-957D-9135109C2AB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DE44177-3837-4D55-BDDA-F86E5891AE7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EBBE377-D797-417A-BFDA-9FDC6ACA054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DEFBDA2-A133-4088-B90A-FA6D1E02604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56076A-396E-4131-BE55-738102E4C01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13E1B64-7801-433D-A12E-DD8D9CD09DA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7DEBA98-F778-4B86-A728-54E36565903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03C7EFA-3830-41B8-A7D6-990A0F1EF64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https://static.ohga.it/wp-content/uploads/sites/24/2018/09/istock-494639164.jpg"/>
          <p:cNvPicPr/>
          <p:nvPr/>
        </p:nvPicPr>
        <p:blipFill>
          <a:blip r:embed="rId3"/>
          <a:srcRect l="17723"/>
          <a:stretch/>
        </p:blipFill>
        <p:spPr>
          <a:xfrm flipH="1">
            <a:off x="4336200" y="0"/>
            <a:ext cx="7855920" cy="6857640"/>
          </a:xfrm>
          <a:prstGeom prst="rect">
            <a:avLst/>
          </a:prstGeom>
          <a:ln w="0">
            <a:noFill/>
          </a:ln>
        </p:spPr>
      </p:pic>
      <p:sp>
        <p:nvSpPr>
          <p:cNvPr id="130" name="Прямоугольник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gradFill rotWithShape="0">
            <a:gsLst>
              <a:gs pos="42000">
                <a:srgbClr val="FFFFFF"/>
              </a:gs>
              <a:gs pos="100000">
                <a:srgbClr val="FFFFFF">
                  <a:alpha val="2000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TextBox 4"/>
          <p:cNvSpPr/>
          <p:nvPr/>
        </p:nvSpPr>
        <p:spPr>
          <a:xfrm>
            <a:off x="2171520" y="2342880"/>
            <a:ext cx="3485520" cy="82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Прямоугольник 1"/>
          <p:cNvSpPr/>
          <p:nvPr/>
        </p:nvSpPr>
        <p:spPr>
          <a:xfrm>
            <a:off x="2171520" y="2400840"/>
            <a:ext cx="3399840" cy="82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TextBox 7"/>
          <p:cNvSpPr/>
          <p:nvPr/>
        </p:nvSpPr>
        <p:spPr>
          <a:xfrm>
            <a:off x="1061280" y="1622520"/>
            <a:ext cx="10847160" cy="252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4400" b="1" strike="noStrike" spc="-1">
                <a:solidFill>
                  <a:srgbClr val="1F4E79"/>
                </a:solidFill>
                <a:latin typeface="Arial"/>
              </a:rPr>
              <a:t>Неделя профилактики </a:t>
            </a:r>
            <a:endParaRPr lang="ru-RU" sz="4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4400" b="1" strike="noStrike" spc="-1">
                <a:solidFill>
                  <a:srgbClr val="1F4E79"/>
                </a:solidFill>
                <a:latin typeface="Arial"/>
              </a:rPr>
              <a:t>рака легких</a:t>
            </a:r>
            <a:endParaRPr lang="ru-RU" sz="4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1F4E79"/>
                </a:solidFill>
                <a:latin typeface="Arial"/>
              </a:rPr>
              <a:t>с 19  по 25 августа 2024 года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34" name="Рисунок 2"/>
          <p:cNvPicPr/>
          <p:nvPr/>
        </p:nvPicPr>
        <p:blipFill>
          <a:blip r:embed="rId4"/>
          <a:stretch/>
        </p:blipFill>
        <p:spPr>
          <a:xfrm>
            <a:off x="2055960" y="383760"/>
            <a:ext cx="2631240" cy="739080"/>
          </a:xfrm>
          <a:prstGeom prst="rect">
            <a:avLst/>
          </a:prstGeom>
          <a:ln w="0">
            <a:noFill/>
          </a:ln>
        </p:spPr>
      </p:pic>
      <p:sp>
        <p:nvSpPr>
          <p:cNvPr id="135" name="Прямая соединительная линия 8"/>
          <p:cNvSpPr/>
          <p:nvPr/>
        </p:nvSpPr>
        <p:spPr>
          <a:xfrm>
            <a:off x="0" y="4778280"/>
            <a:ext cx="8595360" cy="360"/>
          </a:xfrm>
          <a:prstGeom prst="line">
            <a:avLst/>
          </a:prstGeom>
          <a:ln w="57150">
            <a:solidFill>
              <a:srgbClr val="76C5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6" name="Picture 2" descr="C:\Users\user\Downloads\photo1709547805.jpeg"/>
          <p:cNvPicPr/>
          <p:nvPr/>
        </p:nvPicPr>
        <p:blipFill>
          <a:blip r:embed="rId5"/>
          <a:srcRect l="26961" t="18583" r="26373" b="17405"/>
          <a:stretch/>
        </p:blipFill>
        <p:spPr>
          <a:xfrm>
            <a:off x="270000" y="136800"/>
            <a:ext cx="1582920" cy="1221120"/>
          </a:xfrm>
          <a:prstGeom prst="rect">
            <a:avLst/>
          </a:prstGeom>
          <a:ln w="0">
            <a:noFill/>
          </a:ln>
        </p:spPr>
      </p:pic>
      <p:sp>
        <p:nvSpPr>
          <p:cNvPr id="137" name="Заголовок 1"/>
          <p:cNvSpPr/>
          <p:nvPr/>
        </p:nvSpPr>
        <p:spPr>
          <a:xfrm>
            <a:off x="407520" y="5466600"/>
            <a:ext cx="6243480" cy="109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6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500" b="1" strike="noStrike" spc="-1">
                <a:solidFill>
                  <a:srgbClr val="2B71B7"/>
                </a:solidFill>
                <a:latin typeface="Arial"/>
              </a:rPr>
              <a:t>Светоносов Константин Владимирович</a:t>
            </a:r>
            <a:r>
              <a:rPr sz="1600"/>
              <a:t/>
            </a:r>
            <a:br>
              <a:rPr sz="1600"/>
            </a:br>
            <a:endParaRPr lang="ru-RU" sz="2500" b="0" strike="noStrike" spc="-1">
              <a:latin typeface="Arial"/>
            </a:endParaRPr>
          </a:p>
          <a:p>
            <a:pPr>
              <a:lnSpc>
                <a:spcPct val="90000"/>
              </a:lnSpc>
              <a:buNone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</a:rPr>
              <a:t>заведующий отделом стратегического планирования</a:t>
            </a:r>
            <a:r>
              <a:rPr sz="1600"/>
              <a:t/>
            </a:r>
            <a:br>
              <a:rPr sz="1600"/>
            </a:b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Calibri"/>
              </a:rPr>
              <a:t>ГБУЗ «Кузбасский центр общественного здоровья и медицинской профилактики»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70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4" name="Рисунок 4"/>
          <p:cNvPicPr/>
          <p:nvPr/>
        </p:nvPicPr>
        <p:blipFill>
          <a:blip r:embed="rId2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000" b="1" strike="noStrike" spc="-1">
                <a:solidFill>
                  <a:srgbClr val="2F5597"/>
                </a:solidFill>
                <a:latin typeface="Calibri Light"/>
              </a:rPr>
              <a:t>                         Лечение РЛ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897840" y="1756440"/>
            <a:ext cx="997560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4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Выбор лечения зависит от: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i="1" strike="noStrike" spc="-1">
                <a:solidFill>
                  <a:srgbClr val="000000"/>
                </a:solidFill>
                <a:latin typeface="Calibri"/>
              </a:rPr>
              <a:t>стадии заболевания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i="1" strike="noStrike" spc="-1">
                <a:solidFill>
                  <a:srgbClr val="000000"/>
                </a:solidFill>
                <a:latin typeface="Calibri"/>
              </a:rPr>
              <a:t>гистологической структуры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i="1" strike="noStrike" spc="-1">
                <a:solidFill>
                  <a:srgbClr val="000000"/>
                </a:solidFill>
                <a:latin typeface="Calibri"/>
              </a:rPr>
              <a:t>сопутствующей патологии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i="1" strike="noStrike" spc="-1">
                <a:solidFill>
                  <a:srgbClr val="000000"/>
                </a:solidFill>
                <a:latin typeface="Calibri"/>
              </a:rPr>
              <a:t>сочетание вышеописанных факторов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Существует несколько методов лечения РЛ: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i="1" strike="noStrike" spc="-1">
                <a:solidFill>
                  <a:srgbClr val="000000"/>
                </a:solidFill>
                <a:latin typeface="Calibri"/>
              </a:rPr>
              <a:t>хирургический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i="1" strike="noStrike" spc="-1">
                <a:solidFill>
                  <a:srgbClr val="000000"/>
                </a:solidFill>
                <a:latin typeface="Calibri"/>
              </a:rPr>
              <a:t>лучевая терапия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i="1" strike="noStrike" spc="-1">
                <a:solidFill>
                  <a:srgbClr val="000000"/>
                </a:solidFill>
                <a:latin typeface="Calibri"/>
              </a:rPr>
              <a:t>химиотерапия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70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8" name="Рисунок 4"/>
          <p:cNvPicPr/>
          <p:nvPr/>
        </p:nvPicPr>
        <p:blipFill>
          <a:blip r:embed="rId2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2961000" y="282600"/>
            <a:ext cx="49939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000" b="1" strike="noStrike" spc="-1">
                <a:solidFill>
                  <a:srgbClr val="2F5597"/>
                </a:solidFill>
                <a:latin typeface="Calibri Light"/>
              </a:rPr>
              <a:t>Прогноз лечения РЛ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36828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Как правило, к благополучному исходу приводит сочетание различных методов лечения: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при отсутствии лечения 90% больных после выявления болезни не проживают более 2-5 лет;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при хирургическом лечении 30% больных имеют шанс прожить более 5 лет;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при сочетании хирургической, лучевой и химиотерапии шанс прожить более 5 лет появляется еще у 40 % больных.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70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2" name="Рисунок 4"/>
          <p:cNvPicPr/>
          <p:nvPr/>
        </p:nvPicPr>
        <p:blipFill>
          <a:blip r:embed="rId2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000" b="1" strike="noStrike" spc="-1">
                <a:solidFill>
                  <a:srgbClr val="2F5597"/>
                </a:solidFill>
                <a:latin typeface="Calibri Light"/>
              </a:rPr>
              <a:t>Диагностика РЛ: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936828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4500" lnSpcReduction="20000"/>
          </a:bodyPr>
          <a:lstStyle/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До 60% онкологических поражений легких выявляются во время профилактической флюорографии: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на 1 стадии регистрируется 5-15% пациентов;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на 2 — 20-35%;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на 3 — 50-75%;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на 4 — более 10%.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Диагностика при подозрении на рак легкого включает в себя:</a:t>
            </a:r>
          </a:p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КТ органов грудной клетки, бронхоскопию (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фибробронхоскопию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), УЗИ надключичных областей, органов брюшной полости, забрюшинного пространства, плевральную пункцию,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трансторакальную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пункционную биопсию.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060703" y="840789"/>
            <a:ext cx="7713000" cy="787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4000" b="1" strike="noStrike" spc="-1" dirty="0">
                <a:solidFill>
                  <a:srgbClr val="2F5597"/>
                </a:solidFill>
                <a:latin typeface="Calibri Light"/>
              </a:rPr>
              <a:t>Профилактика РЛ</a:t>
            </a:r>
            <a:r>
              <a:rPr sz="2400" dirty="0"/>
              <a:t/>
            </a:r>
            <a:br>
              <a:rPr sz="2400" dirty="0"/>
            </a:br>
            <a:endParaRPr lang="ru-RU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63680" y="1443240"/>
            <a:ext cx="6645240" cy="442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sng" strike="noStrike" spc="-1" dirty="0">
                <a:solidFill>
                  <a:srgbClr val="000000"/>
                </a:solidFill>
                <a:uFillTx/>
                <a:latin typeface="Bahnschrift"/>
              </a:rPr>
              <a:t>Первичная профилактика: </a:t>
            </a:r>
            <a:r>
              <a:rPr lang="ru-RU" sz="2000" b="0" strike="noStrike" spc="-1" dirty="0">
                <a:solidFill>
                  <a:srgbClr val="000000"/>
                </a:solidFill>
                <a:latin typeface="Bahnschrift"/>
              </a:rPr>
              <a:t>подразумевает ведение здорового образа жизни, исключив вредные привычки.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sng" strike="noStrike" spc="-1" dirty="0">
                <a:solidFill>
                  <a:srgbClr val="000000"/>
                </a:solidFill>
                <a:uFillTx/>
                <a:latin typeface="Bahnschrift"/>
              </a:rPr>
              <a:t>Вторичная профилактика: </a:t>
            </a:r>
            <a:r>
              <a:rPr lang="ru-RU" sz="2000" b="0" strike="noStrike" spc="-1" dirty="0">
                <a:solidFill>
                  <a:srgbClr val="000000"/>
                </a:solidFill>
                <a:latin typeface="Bahnschrift"/>
              </a:rPr>
              <a:t>это регулярные обследования, которые нужно проходить, чтобы выявить онкологию на ранней стадии, если она появится.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sng" strike="noStrike" spc="-1" dirty="0">
                <a:solidFill>
                  <a:srgbClr val="000000"/>
                </a:solidFill>
                <a:uFillTx/>
                <a:latin typeface="Bahnschrift"/>
              </a:rPr>
              <a:t>Третичная профилактика:</a:t>
            </a:r>
            <a:r>
              <a:rPr lang="ru-RU" sz="2000" b="0" strike="noStrike" spc="-1" dirty="0">
                <a:solidFill>
                  <a:srgbClr val="000000"/>
                </a:solidFill>
                <a:latin typeface="Bahnschrift"/>
              </a:rPr>
              <a:t> это меры профилактики рецидива и прогрессирования рака легких для тех, кто уже перенес это заболевание.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7" name="Рисунок 8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912" t="7653" r="20696" b="9798"/>
          <a:stretch/>
        </p:blipFill>
        <p:spPr>
          <a:xfrm>
            <a:off x="7096551" y="2063229"/>
            <a:ext cx="3601800" cy="24102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33700" cy="737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8351" y="0"/>
            <a:ext cx="1493649" cy="685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70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9" name="Рисунок 4"/>
          <p:cNvPicPr/>
          <p:nvPr/>
        </p:nvPicPr>
        <p:blipFill>
          <a:blip r:embed="rId2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000" b="1" strike="noStrike" spc="-1">
                <a:solidFill>
                  <a:srgbClr val="2F5597"/>
                </a:solidFill>
                <a:latin typeface="Calibri Light"/>
              </a:rPr>
              <a:t>       Первичная профилактика РЛ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91040" y="1388880"/>
            <a:ext cx="9806040" cy="4896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1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Это общие рекомендации, которые ориентированы на устранение внешних негативных факторов. Их нужно соблюдать всем людям, чтобы снизить риск онкологии: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Не начинайте курить, старайтесь не находиться рядом с другими курильщиками.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Если вы курите, постарайтесь бросить. При любом стаже курения отказ от него снижает риск рака.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При наличии фактора риска, связанного с профессией, соблюдайте технику безопасности, используйте средства защиты органов дыхания.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Укрепляйте иммунитет — контролируйте состояние здоровья, чаще бывайте на свежем воздухе, закаляйтесь.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Вовремя лечите инфекционные заболевания бронхо-легочной системы, старайтесь не допускать появления хронических болезней. Проходите вакцинацию для профилактики инфекций.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Принимайте любые лекарства и витамины только по назначению врача.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Питайтесь правильно, контролируйте вес, старайтесь вести здоровый образ жизни и уделять достаточно времени физической активности.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Ежегодно проходите профилактический медицинский осмотр и диспансеризацию.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70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3" name="Рисунок 4"/>
          <p:cNvPicPr/>
          <p:nvPr/>
        </p:nvPicPr>
        <p:blipFill>
          <a:blip r:embed="rId2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000" b="1" strike="noStrike" spc="-1">
                <a:solidFill>
                  <a:srgbClr val="2F5597"/>
                </a:solidFill>
                <a:latin typeface="Calibri Light"/>
              </a:rPr>
              <a:t>     Вторичная профилактика РЛ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648720" y="1454760"/>
            <a:ext cx="9368280" cy="5291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2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Она необходима всем, для кого риск заболеть раком легких повышен.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Ежегодно проходить обследование необходимо: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Тем, кто курит. Если человек выкуривает до 1 пачки сигарет в день, ежегодный скрининг нужен при стаже курения в 20 лет. Если в день курильщик выкуривает больше 2 пачек сигарет, он попадает в группу риска уже после 15 лет курения.</a:t>
            </a: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Людям старше 55 лет. Особенно важно регулярно обследоваться тем, у кого есть хронические заболевания органов дыхания или хронические инфекции.</a:t>
            </a: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Работникам вредных производств. При стаже работы больше 10 лет угроза для здоровья возрастает. Необходимо контролировать состояние легких.</a:t>
            </a: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Тем, кто долго живет в районах с экологически неблагоприятной обстановкой, с сильно загрязненным воздухом.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 В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России все взрослые люди ежегодно должны делать флюорографию. Это исследование проверяет состояние легких, но оно не выявляет рак на ранней стадии. Поэтому тем, кто находится в группе риска, нужно проходить дополнительное обследование (рентгенографию или компьютерную томографию). Его можно спланировать, обратившись к пульмонологу или к онкологу.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70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7" name="Рисунок 4"/>
          <p:cNvPicPr/>
          <p:nvPr/>
        </p:nvPicPr>
        <p:blipFill>
          <a:blip r:embed="rId2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000" b="1" strike="noStrike" spc="-1">
                <a:solidFill>
                  <a:srgbClr val="2F5597"/>
                </a:solidFill>
                <a:latin typeface="Calibri Light"/>
              </a:rPr>
              <a:t>       Третичная профилактика РЛ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36828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4500" lnSpcReduction="20000"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Рецидивы рака легкого встречаются значительно реже, чем прогрессирование заболевания. Чем больше времени прошло после завершения терапии, тем меньше вероятность рецидива или прогрессирования онкологического заболевания.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График осмотров зависит от стадии онкологического заболевания, от состояния здоровья пациента. В первые 1-2 года после операции посещать онколога нужно каждые 3-6 месяцев, затем ежегодно.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Если рак был выявлен на III или IV стадии, пациенту может быть назначена адъювантная терапия — «профилактическая» химиотерапия или лечение другими методами. Пока эта терапия не будет завершена, посещать онколога нужно будет регулярно.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70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1" name="Рисунок 4"/>
          <p:cNvPicPr/>
          <p:nvPr/>
        </p:nvPicPr>
        <p:blipFill>
          <a:blip r:embed="rId2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212" name="PlaceHolder 1"/>
          <p:cNvSpPr>
            <a:spLocks noGrp="1"/>
          </p:cNvSpPr>
          <p:nvPr>
            <p:ph/>
          </p:nvPr>
        </p:nvSpPr>
        <p:spPr>
          <a:xfrm>
            <a:off x="821880" y="1388880"/>
            <a:ext cx="936828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4500" lnSpcReduction="20000"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Рак легкого является ведущей причиной смерти от онкологических заболеваний во всем мире, на долю которой приходятся самые высокие показатели смертности среди как мужчин, так и женщин.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Ведущей причиной развития рака легкого является курение, вызывающее примерно 85% всех случаев заболевания.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Рак легкого нередко диагностируется на поздних стадиях, когда диапазон вариантов лечения ограничен.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Скрининг представителей групп высокого риска способствует своевременному выявлению заболевания и значительному повышению выживаемости пациентов.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Первичная профилактика (в частности, меры по борьбе против табака и снижение воздействия экологических факторов риска) помогает уменьшить заболеваемость раком легкого и сохранить жизнь людей.</a:t>
            </a:r>
          </a:p>
        </p:txBody>
      </p:sp>
      <p:sp>
        <p:nvSpPr>
          <p:cNvPr id="213" name="Прямоугольник 1"/>
          <p:cNvSpPr/>
          <p:nvPr/>
        </p:nvSpPr>
        <p:spPr>
          <a:xfrm>
            <a:off x="3608640" y="552960"/>
            <a:ext cx="34714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1" strike="noStrike" spc="-1">
                <a:solidFill>
                  <a:srgbClr val="2F5597"/>
                </a:solidFill>
                <a:latin typeface="Calibri Light"/>
              </a:rPr>
              <a:t>Заключение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70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9" name="Рисунок 4"/>
          <p:cNvPicPr/>
          <p:nvPr/>
        </p:nvPicPr>
        <p:blipFill>
          <a:blip r:embed="rId2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150" name="PlaceHolder 1"/>
          <p:cNvSpPr>
            <a:spLocks noGrp="1"/>
          </p:cNvSpPr>
          <p:nvPr>
            <p:ph/>
          </p:nvPr>
        </p:nvSpPr>
        <p:spPr>
          <a:xfrm>
            <a:off x="722880" y="1253160"/>
            <a:ext cx="936828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70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Рак - одна из ведущих причин смерти в мире, которая ежегодно уносит жизни почти 10 млн человек. 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 2020 г. наиболее распространенными видами рака были: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рак молочной железы (2,26 млн случаев);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рак легких (2,21 млн случаев);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рак толстой и прямой кишки (1,93 млн случаев);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рак предстательной железы (1,41 млн случаев);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рак кожи (немеланомный) (1,20 млн случаев);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рак желудка (1,09 млн случаев).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70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2" name="Рисунок 4"/>
          <p:cNvPicPr/>
          <p:nvPr/>
        </p:nvPicPr>
        <p:blipFill>
          <a:blip r:embed="rId2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82160" y="9252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4000" b="1" strike="noStrike" spc="-1">
                <a:solidFill>
                  <a:srgbClr val="2F5597"/>
                </a:solidFill>
                <a:latin typeface="Calibri Light"/>
              </a:rPr>
              <a:t>Наиболее распространенные причины смерти от онкологических заболеваний в 2020 г. (ВОЗ):</a:t>
            </a:r>
            <a:r>
              <a:rPr sz="4000"/>
              <a:t/>
            </a:r>
            <a:br>
              <a:rPr sz="4000"/>
            </a:b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525240" y="2250720"/>
            <a:ext cx="936828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рак легких (1,8 млн случаев смерти);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рак толстой и прямой кишки (916 000 случаев смерти);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рак печени (830 000 случаев смерти);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рак желудка (769 000 случаев смерти);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рак молочной железы (685 000 случаев смерти).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70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6" name="Рисунок 4"/>
          <p:cNvPicPr/>
          <p:nvPr/>
        </p:nvPicPr>
        <p:blipFill>
          <a:blip r:embed="rId2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000" b="1" strike="noStrike" spc="-1">
                <a:solidFill>
                  <a:srgbClr val="2F5597"/>
                </a:solidFill>
                <a:latin typeface="Calibri Light"/>
              </a:rPr>
              <a:t>Рак легкого (РЛ) - 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81840" y="1594800"/>
            <a:ext cx="936828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злокачественное новообразование эпителиального происхождения, развивающееся из слизистых оболочек бронхиального дерева, бронхиальных желез (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бронхогенный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рак) или альвеолярной ткани (легочный или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пневмогенный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рак).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лидирует в структуре смертности населения от злокачественных опухолей.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летальность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составляет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85% от общего числа заболевших, несмотря на успехи современной медицины.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70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0" name="Рисунок 4"/>
          <p:cNvPicPr/>
          <p:nvPr/>
        </p:nvPicPr>
        <p:blipFill>
          <a:blip r:embed="rId2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161" name="PlaceHolder 1"/>
          <p:cNvSpPr>
            <a:spLocks noGrp="1"/>
          </p:cNvSpPr>
          <p:nvPr>
            <p:ph/>
          </p:nvPr>
        </p:nvSpPr>
        <p:spPr>
          <a:xfrm>
            <a:off x="426240" y="1243800"/>
            <a:ext cx="6114240" cy="494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lnSpcReduction="10000"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Основная группа заболевших – длительно курящие мужчины в возрасте от 50 до 80 лет, эта категория составляет 60-70% всех случаев РЛ,  а летальность до 90%.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 настоящее время наблюдается увеличение заболеваемости женщин и снижение возраста первичного выявления болезни.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Чаще опухоль возникает в правом легком - в 52%, в левом легком – в 48% случаев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2" name="Рисунок 3"/>
          <p:cNvPicPr/>
          <p:nvPr/>
        </p:nvPicPr>
        <p:blipFill>
          <a:blip r:embed="rId3"/>
          <a:stretch/>
        </p:blipFill>
        <p:spPr>
          <a:xfrm>
            <a:off x="7206120" y="1461600"/>
            <a:ext cx="3023640" cy="2962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70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4" name="Рисунок 4"/>
          <p:cNvPicPr/>
          <p:nvPr/>
        </p:nvPicPr>
        <p:blipFill>
          <a:blip r:embed="rId2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000" b="1" strike="noStrike" spc="-1">
                <a:solidFill>
                  <a:srgbClr val="2F5597"/>
                </a:solidFill>
                <a:latin typeface="Calibri Light"/>
              </a:rPr>
              <a:t> 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649296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Развитие РЛ неодинаково при опухолях разной гистологической структуры. 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дифференцированного плоскоклеточного рака характерно медленное течение. 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Недифференцированный рак развивается быстро и дает обширные метастазы. 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Наиболее злокачественным течением обладает мелкоклеточный рак легкого: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развивается скрытно и быстро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рано метастазирует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имеет плохой прогноз 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7" name="Рисунок 2"/>
          <p:cNvPicPr/>
          <p:nvPr/>
        </p:nvPicPr>
        <p:blipFill>
          <a:blip r:embed="rId3"/>
          <a:stretch/>
        </p:blipFill>
        <p:spPr>
          <a:xfrm>
            <a:off x="8038440" y="2628360"/>
            <a:ext cx="1560240" cy="2194560"/>
          </a:xfrm>
          <a:prstGeom prst="rect">
            <a:avLst/>
          </a:prstGeom>
          <a:ln w="0">
            <a:noFill/>
          </a:ln>
        </p:spPr>
      </p:pic>
      <p:sp>
        <p:nvSpPr>
          <p:cNvPr id="168" name="Прямоугольник 3"/>
          <p:cNvSpPr/>
          <p:nvPr/>
        </p:nvSpPr>
        <p:spPr>
          <a:xfrm>
            <a:off x="8089200" y="4822920"/>
            <a:ext cx="145836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</a:rPr>
              <a:t>Мелкоклеточный рак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69" name="Прямоугольник 7"/>
          <p:cNvSpPr/>
          <p:nvPr/>
        </p:nvSpPr>
        <p:spPr>
          <a:xfrm>
            <a:off x="7998840" y="2366640"/>
            <a:ext cx="239544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</a:rPr>
              <a:t>Немелкоклеточный рак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70" name="Прямоугольник 8"/>
          <p:cNvSpPr/>
          <p:nvPr/>
        </p:nvSpPr>
        <p:spPr>
          <a:xfrm>
            <a:off x="9558720" y="3594600"/>
            <a:ext cx="61560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</a:rPr>
              <a:t>Бронхи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71" name="Прямоугольник 9"/>
          <p:cNvSpPr/>
          <p:nvPr/>
        </p:nvSpPr>
        <p:spPr>
          <a:xfrm>
            <a:off x="7378920" y="3524400"/>
            <a:ext cx="67788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</a:rPr>
              <a:t>Опухоль</a:t>
            </a:r>
            <a:endParaRPr lang="ru-RU" sz="1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2211789" y="553917"/>
            <a:ext cx="7017840" cy="787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000" b="1" strike="noStrike" spc="-1" dirty="0">
                <a:solidFill>
                  <a:srgbClr val="2F5597"/>
                </a:solidFill>
                <a:latin typeface="Calibri Light"/>
              </a:rPr>
              <a:t>Факторы риска развития РЛ</a:t>
            </a:r>
            <a:endParaRPr lang="ru-RU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63680" y="1147320"/>
            <a:ext cx="9396720" cy="5426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35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Bahnschrift"/>
              </a:rPr>
              <a:t>Внешние: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Bahnschrift"/>
              </a:rPr>
              <a:t>курение, в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ahnschrift"/>
              </a:rPr>
              <a:t>т.ч</a:t>
            </a:r>
            <a:r>
              <a:rPr lang="ru-RU" sz="2400" b="0" strike="noStrike" spc="-1" dirty="0">
                <a:solidFill>
                  <a:srgbClr val="000000"/>
                </a:solidFill>
                <a:latin typeface="Bahnschrift"/>
              </a:rPr>
              <a:t>. пассивное;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Bahnschrift"/>
              </a:rPr>
              <a:t>проживание в районах с неблагополучной экологией </a:t>
            </a:r>
            <a:r>
              <a:rPr lang="ru-RU" sz="2400" b="0" i="1" strike="noStrike" spc="-1" dirty="0">
                <a:solidFill>
                  <a:srgbClr val="000000"/>
                </a:solidFill>
                <a:latin typeface="Bahnschrift"/>
              </a:rPr>
              <a:t>(промышленные загрязнения, выхлопные газы и т. д.);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Bahnschrift"/>
              </a:rPr>
              <a:t>вредные условия производства </a:t>
            </a:r>
            <a:r>
              <a:rPr lang="ru-RU" sz="2400" b="0" i="1" strike="noStrike" spc="-1" dirty="0">
                <a:solidFill>
                  <a:srgbClr val="000000"/>
                </a:solidFill>
                <a:latin typeface="Bahnschrift"/>
              </a:rPr>
              <a:t>(работа на угледобывающих, асбоцементных предприятиях, постоянные контакты с тяжелыми металлами, силикатами, мышьяком, химическими препаратами из группы пестицидов, с повышенным количеством радона);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Bahnschrift"/>
              </a:rPr>
              <a:t>пребывание в зонах повышенного радиационного излучения.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Bahnschrift"/>
              </a:rPr>
              <a:t>Внутренние: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Bahnschrift"/>
              </a:rPr>
              <a:t>наследственный анамнез </a:t>
            </a:r>
            <a:r>
              <a:rPr lang="ru-RU" sz="2400" b="0" i="1" strike="noStrike" spc="-1" dirty="0">
                <a:solidFill>
                  <a:srgbClr val="000000"/>
                </a:solidFill>
                <a:latin typeface="Bahnschrift"/>
              </a:rPr>
              <a:t>(если ближайшие родственники болели или умерли от РЛ, то у человека повышен риск развития заболевания);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Bahnschrift"/>
              </a:rPr>
              <a:t>хронические легочные заболевания </a:t>
            </a:r>
            <a:r>
              <a:rPr lang="ru-RU" sz="2400" b="0" i="1" strike="noStrike" spc="-1" dirty="0">
                <a:solidFill>
                  <a:srgbClr val="000000"/>
                </a:solidFill>
                <a:latin typeface="Bahnschrift"/>
              </a:rPr>
              <a:t>(туберкулез, пневмосклероз, ХОБЛ).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Bahnschrift"/>
              </a:rPr>
              <a:t>При сочетании факторов риск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Bahnschrift"/>
              </a:rPr>
              <a:t>озлокачествления</a:t>
            </a:r>
            <a:r>
              <a:rPr lang="ru-RU" sz="2400" b="0" strike="noStrike" spc="-1" dirty="0">
                <a:solidFill>
                  <a:srgbClr val="000000"/>
                </a:solidFill>
                <a:latin typeface="Bahnschrift"/>
              </a:rPr>
              <a:t> клеток легочной паренхимы после 35 лет возрастает в 30 раз у мужчин и в 70-90 раз у женщин!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7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7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7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7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Рисунок 4"/>
          <p:cNvPicPr/>
          <p:nvPr/>
        </p:nvPicPr>
        <p:blipFill>
          <a:blip r:embed="rId3"/>
          <a:stretch/>
        </p:blipFill>
        <p:spPr>
          <a:xfrm>
            <a:off x="10698480" y="0"/>
            <a:ext cx="1493280" cy="685836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280"/>
            <a:ext cx="2633700" cy="737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70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6" name="Рисунок 4"/>
          <p:cNvPicPr/>
          <p:nvPr/>
        </p:nvPicPr>
        <p:blipFill>
          <a:blip r:embed="rId2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3268440" y="369000"/>
            <a:ext cx="35028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000" b="1" strike="noStrike" spc="-1">
                <a:solidFill>
                  <a:srgbClr val="2F5597"/>
                </a:solidFill>
                <a:latin typeface="Calibri Light"/>
              </a:rPr>
              <a:t>Симптомы РЛ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936828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500" lnSpcReduction="10000"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субфебрильная температура;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слабость и усталость сразу после пробуждения;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кожный зуд с развитием дерматита и появлением наростов на коже;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слабость мышц и повышенная отечность;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нарушение работы центральной нервной системы: головокружение (вплоть до обморока), нарушение координации движений или потеря чувствительности;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специфические симптомы (кашель с «ржавой» мокротой, одышка, кровохарканье, боль) чаще возникают при распространенной форме заболевания.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70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0" name="Рисунок 4"/>
          <p:cNvPicPr/>
          <p:nvPr/>
        </p:nvPicPr>
        <p:blipFill>
          <a:blip r:embed="rId2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334320" y="369000"/>
            <a:ext cx="3749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000" b="1" strike="noStrike" spc="-1">
                <a:solidFill>
                  <a:srgbClr val="2F5597"/>
                </a:solidFill>
                <a:latin typeface="Calibri Light"/>
              </a:rPr>
              <a:t>Стадии РЛ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838080" y="1690560"/>
            <a:ext cx="936828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I стадия — опухоль меньше 3 см, метастазы отсутствуют, симптомов нет.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II стадия — опухоль до 6 см, находится в границах сегмента легкого или бронха.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Единичные метастазы в отдельных лимфоузлах (ограничены грудной клеткой на стороне поражения). Симптомы более выражены, появляется кровохарканье, боль, слабость, потеря аппетоита.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III стадия — опухоль превышает 6 см, проникает в другие части легкого или соседние бронхи. Средостенные лимфатические узлы могут быть поражены метастазами.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IV стадия — опухоль дает метастазы в другие органы.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9443</TotalTime>
  <Words>1366</Words>
  <Application>Microsoft Office PowerPoint</Application>
  <PresentationFormat>Широкоэкранный</PresentationFormat>
  <Paragraphs>141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Bahnschrift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Наиболее распространенные причины смерти от онкологических заболеваний в 2020 г. (ВОЗ): </vt:lpstr>
      <vt:lpstr>Рак легкого (РЛ) - </vt:lpstr>
      <vt:lpstr>Презентация PowerPoint</vt:lpstr>
      <vt:lpstr> </vt:lpstr>
      <vt:lpstr>Факторы риска развития РЛ</vt:lpstr>
      <vt:lpstr>Симптомы РЛ</vt:lpstr>
      <vt:lpstr>Стадии РЛ</vt:lpstr>
      <vt:lpstr>                         Лечение РЛ</vt:lpstr>
      <vt:lpstr>Прогноз лечения РЛ</vt:lpstr>
      <vt:lpstr>Диагностика РЛ:</vt:lpstr>
      <vt:lpstr>Профилактика РЛ </vt:lpstr>
      <vt:lpstr>       Первичная профилактика РЛ</vt:lpstr>
      <vt:lpstr>     Вторичная профилактика РЛ</vt:lpstr>
      <vt:lpstr>       Третичная профилактика РЛ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«Репродуктивное здоровье. Профилактика вредных зависимостей»</dc:title>
  <dc:subject/>
  <dc:creator>Eva</dc:creator>
  <dc:description/>
  <cp:lastModifiedBy>Пользователь</cp:lastModifiedBy>
  <cp:revision>189</cp:revision>
  <dcterms:created xsi:type="dcterms:W3CDTF">2023-04-25T02:20:22Z</dcterms:created>
  <dcterms:modified xsi:type="dcterms:W3CDTF">2024-08-14T01:40:27Z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24</vt:i4>
  </property>
</Properties>
</file>