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8" r:id="rId4"/>
    <p:sldMasterId id="2147483900" r:id="rId5"/>
  </p:sldMasterIdLst>
  <p:notesMasterIdLst>
    <p:notesMasterId r:id="rId35"/>
  </p:notesMasterIdLst>
  <p:handoutMasterIdLst>
    <p:handoutMasterId r:id="rId36"/>
  </p:handoutMasterIdLst>
  <p:sldIdLst>
    <p:sldId id="418" r:id="rId6"/>
    <p:sldId id="388" r:id="rId7"/>
    <p:sldId id="389" r:id="rId8"/>
    <p:sldId id="390" r:id="rId9"/>
    <p:sldId id="391" r:id="rId10"/>
    <p:sldId id="392" r:id="rId11"/>
    <p:sldId id="393" r:id="rId12"/>
    <p:sldId id="394" r:id="rId13"/>
    <p:sldId id="396" r:id="rId14"/>
    <p:sldId id="395" r:id="rId15"/>
    <p:sldId id="400" r:id="rId16"/>
    <p:sldId id="404" r:id="rId17"/>
    <p:sldId id="397" r:id="rId18"/>
    <p:sldId id="399" r:id="rId19"/>
    <p:sldId id="398" r:id="rId20"/>
    <p:sldId id="401" r:id="rId21"/>
    <p:sldId id="403" r:id="rId22"/>
    <p:sldId id="405" r:id="rId23"/>
    <p:sldId id="407" r:id="rId24"/>
    <p:sldId id="408" r:id="rId25"/>
    <p:sldId id="410" r:id="rId26"/>
    <p:sldId id="406" r:id="rId27"/>
    <p:sldId id="409" r:id="rId28"/>
    <p:sldId id="411" r:id="rId29"/>
    <p:sldId id="412" r:id="rId30"/>
    <p:sldId id="414" r:id="rId31"/>
    <p:sldId id="417" r:id="rId32"/>
    <p:sldId id="419" r:id="rId33"/>
    <p:sldId id="260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1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07F5E8A-7644-4F50-8F72-65ACF32117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9DCDCD0-354A-49BC-A226-7D5CC21010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16812-4D2D-4760-866C-F892236C4F47}" type="datetimeFigureOut">
              <a:rPr lang="ru-RU" smtClean="0"/>
              <a:t>30.07.2024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1336EB4-ECFE-49E4-9287-BE0DE1E26C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166A689-4E7C-4F2C-B9D4-329FC84CBD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A7011-838B-4A9D-BF4C-3344F3C5A49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9614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9992A-4692-44E1-A0C3-98762478A495}" type="datetimeFigureOut">
              <a:rPr lang="ru-RU" smtClean="0"/>
              <a:t>30.07.2024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0113A-B59B-4D8C-B30C-BFAF7453006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7412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0113A-B59B-4D8C-B30C-BFAF7453006C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579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C621F53-42F1-4162-B336-26DCEE8C78C6}" type="datetime1">
              <a:rPr lang="ru-RU" noProof="0" smtClean="0"/>
              <a:t>30.07.2024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602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CB4E175-9C2C-4C83-9CCB-1EE79023B6BD}" type="datetime1">
              <a:rPr lang="ru-RU" noProof="0" smtClean="0"/>
              <a:t>30.07.2024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28879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7517F1C-F724-4DFD-84E7-B0A8A15DA9AC}" type="datetime1">
              <a:rPr lang="ru-RU" noProof="0" smtClean="0"/>
              <a:t>30.07.2024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06980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B17DC-814E-D65B-150B-6FFE369DEF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65BC66-C989-A383-A656-CDB4CE99A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E791DB-6A10-DC85-4C3D-7D22E0CDA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C042D-F8EB-4DA6-8CD5-A9FBB18C02C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86D523-BDF3-C480-0BFF-E788E586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0C40F0-C1D9-F9BD-925A-73E056499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B0A3-A229-4D1A-B329-BB95B751A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904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F1EC3-9A74-E64A-7E15-01DED3A35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583BF1-533F-3C14-925E-FB7A33FA8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0DC33F-1353-5EC8-A764-625824B79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C042D-F8EB-4DA6-8CD5-A9FBB18C02C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A7272D-B2AF-3446-87B0-1F035775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778CEC-640E-8A67-92D8-543A13F3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B0A3-A229-4D1A-B329-BB95B751A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453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21BD92-9419-84BE-BDB5-CC17BC23A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D600E0-711D-430D-FC4A-62C2E1C8D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2ED736-C811-EFF4-E5B2-CF9A9896B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C042D-F8EB-4DA6-8CD5-A9FBB18C02C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111F45-33F9-390A-48E3-7AB222EC7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0912ED-F8FA-1646-0B55-A24CFC6B9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B0A3-A229-4D1A-B329-BB95B751A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183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D7FE8-C0CB-E84B-3438-F3324DE7A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0EA5CE-16B4-0A1F-61D9-A8C61F8B7E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DD9C34-339C-C446-46CA-C1AFCEB0B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912A17-2746-EDEF-D69B-38FA03D43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C042D-F8EB-4DA6-8CD5-A9FBB18C02C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ED2A93-1FBE-4840-F889-2D201F21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ADE8E2-EFF8-B251-8D9B-AB0C0ED56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B0A3-A229-4D1A-B329-BB95B751A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079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D8235-8755-91E0-034A-01A2667C8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57651E-9582-8141-A621-1A03C0574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4FE91D-C817-13E9-75B7-750D9391D7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1924702-C66D-8E47-951E-6BCF1965B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A71999-F8C5-4D00-0338-DC9CB9245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BF173C-7264-2EA7-104B-560F09D72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C042D-F8EB-4DA6-8CD5-A9FBB18C02C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9B37735-714C-530D-C410-D8FB20EFC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C0E5107-E910-D8BA-5632-D55C06978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B0A3-A229-4D1A-B329-BB95B751A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814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B5ED4-0B14-512D-A853-95CBC9911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39C217-F5B8-F532-B671-3F8E5307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C042D-F8EB-4DA6-8CD5-A9FBB18C02C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AEA091-A1CB-ACAD-F0C7-E44B9B6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EB0AB3-6CB2-6617-1AF9-779DA3E5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B0A3-A229-4D1A-B329-BB95B751A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048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4DF629E-CB46-0048-2275-2C58DDD4F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C042D-F8EB-4DA6-8CD5-A9FBB18C02C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3F0571-1960-9350-9B3F-DEC870AE9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67A612-0CAC-5627-5907-4C3A7BBC0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B0A3-A229-4D1A-B329-BB95B751A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710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11FE4C-6E2C-3EE8-59A6-8A59BEC25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F8A36B-8651-034C-4245-1022AFE0B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AAE549-4538-6129-7C57-9BAEE261E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AD3C40-76E4-8E9B-B5F0-7354B7A0D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C042D-F8EB-4DA6-8CD5-A9FBB18C02C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0FC6E1-A8C2-771C-3563-CB389678A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5C5870-4D19-18BC-7791-5984E604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B0A3-A229-4D1A-B329-BB95B751A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450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55E9043-9D87-468C-B209-BBE6FB22E4FD}" type="datetime1">
              <a:rPr lang="ru-RU" noProof="0" smtClean="0"/>
              <a:t>30.07.2024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82572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74AFED-D381-EA39-E785-73DCB2B68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9733FB-AF6F-923B-8F85-AFE33ACE09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1215C6-7A29-1C65-AF5B-E24534E7A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7D4B85-DCF0-601F-7111-B2BDD0E59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C042D-F8EB-4DA6-8CD5-A9FBB18C02C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AB9F85-B115-45E0-95D8-AF32DC19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A5F469-984D-8333-EF10-D24728DA3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B0A3-A229-4D1A-B329-BB95B751A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015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B51B9A-E8EA-1093-B556-27FBD1C42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7BBF1E-D0B1-0724-622B-AD4400E299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1A1185-E92A-0CDB-CA03-7B16BB805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C042D-F8EB-4DA6-8CD5-A9FBB18C02C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A380FC-C589-FBF2-7DCE-FD6883ACC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306676-4D48-FF38-8EDD-FFCE088E9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B0A3-A229-4D1A-B329-BB95B751A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144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1C054A9-0893-1F92-94F0-C5A5B0DE64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B0BD8B-00AD-609F-C7DA-D82B62E01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A0526B-BEBD-23E9-F06A-2415F3DA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C042D-F8EB-4DA6-8CD5-A9FBB18C02C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3AF83D-7B08-E527-38CC-7998F4C2F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D0FE68-7CCA-ECEA-560A-BFC9AE51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B0A3-A229-4D1A-B329-BB95B751A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803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F90436A-6E7E-4CBA-928F-75534163B5FD}" type="datetime1">
              <a:rPr lang="ru-RU" noProof="0" smtClean="0"/>
              <a:t>30.07.2024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619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E0918B6-8CEE-40C7-BF07-9AA0BD63B15D}" type="datetime1">
              <a:rPr lang="ru-RU" noProof="0" smtClean="0"/>
              <a:t>30.07.2024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5839770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B3476CB-37AE-42E0-B083-5844E8E2A47B}" type="datetime1">
              <a:rPr lang="ru-RU" noProof="0" smtClean="0"/>
              <a:t>30.07.2024</a:t>
            </a:fld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59162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A9BFC6D-26C7-447B-A29C-1CD48A44E0FC}" type="datetime1">
              <a:rPr lang="ru-RU" noProof="0" smtClean="0"/>
              <a:t>30.07.2024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90833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CF42ED9-3285-47FB-AD0C-01B700C3CF44}" type="datetime1">
              <a:rPr lang="ru-RU" noProof="0" smtClean="0"/>
              <a:t>30.07.2024</a:t>
            </a:fld>
            <a:endParaRPr lang="ru-RU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32239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ABA011B-8444-433D-95F0-78252DAA1FDD}" type="datetime1">
              <a:rPr lang="ru-RU" noProof="0" smtClean="0"/>
              <a:t>30.07.2024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08502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739BAAB-466B-435A-A753-FB026011CC84}" type="datetime1">
              <a:rPr lang="ru-RU" noProof="0" smtClean="0"/>
              <a:t>30.07.2024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56242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8E0918B6-8CEE-40C7-BF07-9AA0BD63B15D}" type="datetime1">
              <a:rPr lang="ru-RU" noProof="0" smtClean="0"/>
              <a:t>30.07.2024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4751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F10127-483F-A6F8-C4F2-E2AC22307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6BD41-62F8-E566-740A-089DE2DC4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39107A-7235-21ED-B3D6-324B5DC4C1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C042D-F8EB-4DA6-8CD5-A9FBB18C02C3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B44D1-5023-979C-07E6-04A934B98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6F1A9E-8F4E-9B00-1715-D7A93717F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1B0A3-A229-4D1A-B329-BB95B751A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78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5.wdp"/><Relationship Id="rId5" Type="http://schemas.openxmlformats.org/officeDocument/2006/relationships/image" Target="../media/image33.png"/><Relationship Id="rId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7.wdp"/><Relationship Id="rId5" Type="http://schemas.openxmlformats.org/officeDocument/2006/relationships/image" Target="../media/image35.png"/><Relationship Id="rId4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9.wdp"/><Relationship Id="rId5" Type="http://schemas.openxmlformats.org/officeDocument/2006/relationships/image" Target="../media/image37.png"/><Relationship Id="rId4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1.wdp"/><Relationship Id="rId5" Type="http://schemas.openxmlformats.org/officeDocument/2006/relationships/image" Target="../media/image39.png"/><Relationship Id="rId4" Type="http://schemas.microsoft.com/office/2007/relationships/hdphoto" Target="../media/hdphoto2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microsoft.com/office/2007/relationships/hdphoto" Target="../media/hdphoto23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5.wdp"/><Relationship Id="rId5" Type="http://schemas.openxmlformats.org/officeDocument/2006/relationships/image" Target="../media/image44.png"/><Relationship Id="rId4" Type="http://schemas.microsoft.com/office/2007/relationships/hdphoto" Target="../media/hdphoto2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microsoft.com/office/2007/relationships/hdphoto" Target="../media/hdphoto2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9.wdp"/><Relationship Id="rId5" Type="http://schemas.openxmlformats.org/officeDocument/2006/relationships/image" Target="../media/image50.png"/><Relationship Id="rId4" Type="http://schemas.microsoft.com/office/2007/relationships/hdphoto" Target="../media/hdphoto2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0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microsoft.com/office/2007/relationships/hdphoto" Target="../media/hdphoto3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3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5.wdp"/><Relationship Id="rId5" Type="http://schemas.openxmlformats.org/officeDocument/2006/relationships/image" Target="../media/image59.png"/><Relationship Id="rId4" Type="http://schemas.microsoft.com/office/2007/relationships/hdphoto" Target="../media/hdphoto3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microsoft.com/office/2007/relationships/hdphoto" Target="../media/hdphoto3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microsoft.com/office/2007/relationships/hdphoto" Target="../media/hdphoto37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9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28.png"/><Relationship Id="rId14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A8FA9A-9654-3994-D7C5-A44C1861F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02" y="250552"/>
            <a:ext cx="1585097" cy="12193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3B094E-7565-EB04-7281-AE95A9A31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783" y="341537"/>
            <a:ext cx="2633700" cy="7376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73B19F-3A13-34B1-E62F-A72112B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95019"/>
            <a:ext cx="5783998" cy="486796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F56268-EFE5-CEBB-CF31-9396B852D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2" y="2353496"/>
            <a:ext cx="5862295" cy="273823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" panose="020F0502020204030204" pitchFamily="34" charset="0"/>
                <a:cs typeface="Calibri" panose="020F0502020204030204" pitchFamily="34" charset="0"/>
              </a:rPr>
              <a:t>НЕДЕЛЯ ПРОФИЛАКТИКИ </a:t>
            </a:r>
            <a:br>
              <a:rPr lang="ru-RU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600" b="1" dirty="0">
                <a:latin typeface="Calibri" panose="020F0502020204030204" pitchFamily="34" charset="0"/>
                <a:cs typeface="Calibri" panose="020F0502020204030204" pitchFamily="34" charset="0"/>
              </a:rPr>
              <a:t>СЕРДЕЧНО - СОСУДИСТЫХ ЗАБОЛЕВАНИЙ</a:t>
            </a:r>
            <a:br>
              <a:rPr lang="ru-RU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600" b="1" dirty="0">
                <a:latin typeface="Calibri" panose="020F0502020204030204" pitchFamily="34" charset="0"/>
                <a:cs typeface="Calibri" panose="020F0502020204030204" pitchFamily="34" charset="0"/>
              </a:rPr>
              <a:t>(05.08. – 11.08.)</a:t>
            </a:r>
            <a:br>
              <a:rPr lang="ru-RU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90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9BDF5-7D55-8EAD-607E-3A86E82F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1829" y="137947"/>
            <a:ext cx="5566130" cy="508148"/>
          </a:xfr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ВОЗРАСТ И ПОЛ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3FD68E-03CD-25E6-9525-E740DAFF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5131"/>
            <a:ext cx="5566130" cy="37028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786F73-12FC-415B-31AC-C96A36BD0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9306" y="711066"/>
            <a:ext cx="2957305" cy="29523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6DED8A-C659-DFA0-86A1-581C50F24E40}"/>
              </a:ext>
            </a:extLst>
          </p:cNvPr>
          <p:cNvSpPr txBox="1"/>
          <p:nvPr/>
        </p:nvSpPr>
        <p:spPr>
          <a:xfrm>
            <a:off x="330053" y="872170"/>
            <a:ext cx="6565697" cy="2904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У женщин в </a:t>
            </a:r>
            <a:r>
              <a:rPr lang="ru-RU" sz="1600" b="1" kern="0" dirty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отличие от мужчин:</a:t>
            </a:r>
          </a:p>
          <a:p>
            <a:pPr marL="298450" marR="5080" lvl="0" indent="-285750" defTabSz="914400" eaLnBrk="1" fontAlgn="auto" latinLnBrk="0" hangingPunct="1">
              <a:lnSpc>
                <a:spcPct val="115599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Сердечные приступы до 50 лет явление довольно редкое</a:t>
            </a:r>
          </a:p>
          <a:p>
            <a:pPr marL="298450" marR="1047115" lvl="0" indent="-285750" defTabSz="914400" eaLnBrk="1" fontAlgn="auto" latinLnBrk="0" hangingPunct="1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Признаки стенокардии появляются примерно лет на 10 позже</a:t>
            </a:r>
          </a:p>
          <a:p>
            <a:pPr marL="298450" marR="1047115" lvl="0" indent="-285750" defTabSz="914400" eaLnBrk="1" fontAlgn="auto" latinLnBrk="0" hangingPunct="1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 достижением климактерического периода 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Roboto"/>
              </a:rPr>
              <a:t>риск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возникновения сердечного приступа возрастает</a:t>
            </a:r>
          </a:p>
          <a:p>
            <a:pPr marL="298450" marR="1047115" lvl="0" indent="-285750" defTabSz="914400" eaLnBrk="1" fontAlgn="auto" latinLnBrk="0" hangingPunct="1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Степень риска 65 - летней женщины равна шансам 50 – летнего мужчины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(при</a:t>
            </a:r>
            <a:r>
              <a:rPr lang="ru-RU" sz="16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i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отсутствии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врожденного порока сердца, диабета, АГ, не поддающейся лечению)</a:t>
            </a:r>
            <a:endParaRPr kumimoji="0" lang="ru-RU" sz="1600" b="0" i="0" u="none" strike="noStrike" kern="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1047115" lvl="0" defTabSz="914400" eaLnBrk="1" fontAlgn="auto" latinLnBrk="0" hangingPunct="1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endParaRPr kumimoji="0" lang="ru-RU" sz="1600" b="0" i="0" u="none" strike="noStrike" kern="0" cap="none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396211-7774-4B76-6F67-7EC048FCC7D7}"/>
              </a:ext>
            </a:extLst>
          </p:cNvPr>
          <p:cNvSpPr txBox="1"/>
          <p:nvPr/>
        </p:nvSpPr>
        <p:spPr>
          <a:xfrm>
            <a:off x="5900582" y="3997957"/>
            <a:ext cx="5662054" cy="266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Наличие женских гормонов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(эстрогенов):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Поднимает</a:t>
            </a:r>
            <a:r>
              <a:rPr kumimoji="0" lang="ru-RU" sz="1600" b="1" u="none" strike="noStrike" kern="0" cap="none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уровень ЛПВП</a:t>
            </a:r>
          </a:p>
          <a:p>
            <a:pPr marL="12700" marR="0" lvl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(липопротеидов высокой плотности)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Понижает</a:t>
            </a:r>
            <a:r>
              <a:rPr kumimoji="0" lang="ru-RU" sz="1600" b="1" u="none" strike="noStrike" kern="0" cap="none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уровень ЛПНП</a:t>
            </a:r>
          </a:p>
          <a:p>
            <a:pPr marL="12700" marR="0" lvl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(липопротеидов низкой плотности)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Очищает</a:t>
            </a:r>
            <a:r>
              <a:rPr kumimoji="0" lang="ru-RU" sz="1600" b="1" u="none" strike="noStrike" kern="0" cap="none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сосуды от жировых полос и кровяных пластинок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Регулирует</a:t>
            </a:r>
            <a:r>
              <a:rPr kumimoji="0" lang="ru-RU" sz="1600" b="1" u="none" strike="noStrike" kern="0" cap="none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уровень холестерина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Поддерживает</a:t>
            </a:r>
            <a:r>
              <a:rPr kumimoji="0" lang="ru-RU" sz="1600" b="1" u="none" strike="noStrike" kern="0" cap="none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здоровье сердца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Препятствует</a:t>
            </a:r>
            <a:r>
              <a:rPr kumimoji="0" lang="ru-RU" sz="1600" b="1" u="none" strike="noStrike" kern="0" cap="none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соединению тромбоцитов</a:t>
            </a:r>
          </a:p>
          <a:p>
            <a:pPr marL="12700" marR="0" lvl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endParaRPr kumimoji="0" lang="ru-RU" sz="1600" b="1" u="none" strike="noStrike" kern="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8C4A70-7AC8-4E81-18BB-7B105022B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949" y="3879746"/>
            <a:ext cx="3394569" cy="23197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" name="Стрелка: влево 14">
            <a:extLst>
              <a:ext uri="{FF2B5EF4-FFF2-40B4-BE49-F238E27FC236}">
                <a16:creationId xmlns:a16="http://schemas.microsoft.com/office/drawing/2014/main" id="{6AAB9F8B-7E27-F15B-F486-31E3FD7759CB}"/>
              </a:ext>
            </a:extLst>
          </p:cNvPr>
          <p:cNvSpPr/>
          <p:nvPr/>
        </p:nvSpPr>
        <p:spPr>
          <a:xfrm rot="10800000">
            <a:off x="4423768" y="4521933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045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9BDF5-7D55-8EAD-607E-3A86E82F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113" y="97669"/>
            <a:ext cx="7215231" cy="885420"/>
          </a:xfr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txBody>
          <a:bodyPr/>
          <a:lstStyle/>
          <a:p>
            <a:pPr algn="ctr"/>
            <a:r>
              <a:rPr kumimoji="0" lang="ru-RU" sz="2400" b="1" i="0" u="none" strike="noStrike" kern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+mn-lt"/>
                <a:ea typeface="+mj-ea"/>
                <a:cs typeface="Roboto"/>
              </a:rPr>
              <a:t>МАЛОПОДВИЖНЫЙ ОБРАЗ ЖИЗНИ (ГИПОДИНАМИЯ)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3FD68E-03CD-25E6-9525-E740DAFF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1573"/>
            <a:ext cx="5566130" cy="3816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D864D4-6B85-B1FF-A82D-C7B4DF3A00C3}"/>
              </a:ext>
            </a:extLst>
          </p:cNvPr>
          <p:cNvSpPr txBox="1"/>
          <p:nvPr/>
        </p:nvSpPr>
        <p:spPr>
          <a:xfrm>
            <a:off x="678079" y="1196686"/>
            <a:ext cx="5947793" cy="2566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defTabSz="914400" eaLnBrk="1" fontAlgn="auto" latinLnBrk="0" hangingPunct="1">
              <a:lnSpc>
                <a:spcPct val="115599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У людей с низкой физической активностью сердечно сосудистые заболевания развиваются в 1,5 - 2,5 раза чаще</a:t>
            </a:r>
          </a:p>
          <a:p>
            <a:pPr marL="12065" marR="1403350" lvl="0" defTabSz="914400" eaLnBrk="1" fontAlgn="auto" latinLnBrk="0" hangingPunct="1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В повседневной деятельности используется около 35% функциональных возможностей тела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Незадействованные функции без тренировки постепенно </a:t>
            </a:r>
            <a:r>
              <a:rPr lang="ru-RU" sz="1600" b="1" kern="0" dirty="0">
                <a:solidFill>
                  <a:sysClr val="windowText" lastClr="000000"/>
                </a:solidFill>
                <a:cs typeface="Roboto"/>
              </a:rPr>
              <a:t>атрофируются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</a:t>
            </a:r>
          </a:p>
          <a:p>
            <a:pPr marL="298450" marR="121285" lvl="0" indent="-285750" defTabSz="914400" eaLnBrk="1" fontAlgn="auto" latinLnBrk="0" hangingPunct="1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>
                <a:tab pos="2312670" algn="l"/>
                <a:tab pos="6350000" algn="l"/>
              </a:tabLst>
              <a:defRPr/>
            </a:pPr>
            <a:r>
              <a:rPr lang="ru-RU" sz="1600" b="1" kern="0" dirty="0">
                <a:solidFill>
                  <a:sysClr val="windowText" lastClr="000000"/>
                </a:solidFill>
                <a:cs typeface="Roboto"/>
              </a:rPr>
              <a:t>Резервы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тела истощаются</a:t>
            </a:r>
          </a:p>
          <a:p>
            <a:pPr marL="298450" marR="121285" lvl="0" indent="-285750" defTabSz="914400" eaLnBrk="1" fontAlgn="auto" latinLnBrk="0" hangingPunct="1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>
                <a:tab pos="2312670" algn="l"/>
                <a:tab pos="6350000" algn="l"/>
              </a:tabLst>
              <a:defRPr/>
            </a:pPr>
            <a:r>
              <a:rPr lang="ru-RU" sz="1600" b="1" kern="0" dirty="0">
                <a:solidFill>
                  <a:sysClr val="windowText" lastClr="000000"/>
                </a:solidFill>
                <a:cs typeface="Roboto"/>
              </a:rPr>
              <a:t>Утрачивается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способность адаптироваться к изменяющимся условиям жизни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FA7DA3-3EBE-1B57-EABC-F6C33387100F}"/>
              </a:ext>
            </a:extLst>
          </p:cNvPr>
          <p:cNvSpPr txBox="1"/>
          <p:nvPr/>
        </p:nvSpPr>
        <p:spPr>
          <a:xfrm>
            <a:off x="5916508" y="3994384"/>
            <a:ext cx="6047605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cs typeface="Roboto"/>
              </a:rPr>
              <a:t>Вред гиподинамии:</a:t>
            </a:r>
            <a:endParaRPr lang="ru-RU" sz="1600" b="1" u="sng" kern="0" dirty="0">
              <a:solidFill>
                <a:sysClr val="windowText" lastClr="000000"/>
              </a:solidFill>
              <a:cs typeface="Roboto"/>
            </a:endParaRP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475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Снижается эффективность работы сердца 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475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600" b="1" kern="0" dirty="0">
                <a:solidFill>
                  <a:sysClr val="windowText" lastClr="000000"/>
                </a:solidFill>
                <a:cs typeface="Roboto"/>
              </a:rPr>
              <a:t>Уменьшается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венозный возврат крови и сердечный выброс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475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Увеличивается частота сердечных сокращений 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475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600" b="1" kern="0" dirty="0">
                <a:solidFill>
                  <a:sysClr val="windowText" lastClr="000000"/>
                </a:solidFill>
                <a:cs typeface="Roboto"/>
              </a:rPr>
              <a:t>Снижается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эластичность сосудов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475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Ухудшается питание миокарда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(приводит к ИБС)</a:t>
            </a:r>
            <a:endParaRPr lang="ru-RU" sz="1600" b="1" kern="0" dirty="0">
              <a:solidFill>
                <a:srgbClr val="C00000"/>
              </a:solidFill>
              <a:cs typeface="Roboto Cn"/>
            </a:endParaRP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475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Снижается устойчивость к экстремальным воздействиям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(кислородному голоданию, резкой смене атмосферного давления, холоду, жаре)</a:t>
            </a:r>
            <a:endParaRPr kumimoji="0" lang="ru-RU" sz="1600" b="1" i="0" u="none" strike="noStrike" kern="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Roboto Cn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20EFBA-015B-54BB-46A6-CBEDDCF18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7244" y="1210968"/>
            <a:ext cx="3719137" cy="25253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EDA9855-AAC7-F82D-7749-700B76E8ED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716" y="3899030"/>
            <a:ext cx="3428914" cy="275239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AAE4A61F-E48F-B133-5764-1E31DF9AF079}"/>
              </a:ext>
            </a:extLst>
          </p:cNvPr>
          <p:cNvSpPr/>
          <p:nvPr/>
        </p:nvSpPr>
        <p:spPr>
          <a:xfrm>
            <a:off x="4563958" y="470747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278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9BDF5-7D55-8EAD-607E-3A86E82F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286" y="172919"/>
            <a:ext cx="10000376" cy="784166"/>
          </a:xfr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txBody>
          <a:bodyPr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2400" b="1" i="0" u="none" strike="noStrike" kern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Roboto"/>
              </a:rPr>
              <a:t>ДВИГАТЕЛЬНАЯ АКТИВНОСТЬ – БИОЛОГИЧЕСКИ ОБУСЛОВЛЕННАЯ НЕОБХОДИМОСТЬ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3FD68E-03CD-25E6-9525-E740DAFF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1573"/>
            <a:ext cx="5566130" cy="3816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B97C64-D302-FCB5-022B-999E56E566AD}"/>
              </a:ext>
            </a:extLst>
          </p:cNvPr>
          <p:cNvSpPr txBox="1"/>
          <p:nvPr/>
        </p:nvSpPr>
        <p:spPr>
          <a:xfrm>
            <a:off x="185243" y="1151856"/>
            <a:ext cx="6215557" cy="2816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3540" marR="5080" lvl="0" indent="-285750" defTabSz="914400" eaLnBrk="1" fontAlgn="auto" latinLnBrk="0" hangingPunct="1">
              <a:lnSpc>
                <a:spcPct val="1155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Любое повышение физической активности дает положительный эффект</a:t>
            </a:r>
            <a:r>
              <a:rPr lang="ru-RU" sz="1600" b="1" kern="0" noProof="0" dirty="0">
                <a:solidFill>
                  <a:sysClr val="windowText" lastClr="000000"/>
                </a:solidFill>
                <a:cs typeface="Roboto"/>
              </a:rPr>
              <a:t>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(ходить по ступенькам вместо лифта, пройти 1 – 2 остановки быстрым шагом)</a:t>
            </a:r>
          </a:p>
          <a:p>
            <a:pPr marL="383540" marR="5080" lvl="0" indent="-285750" defTabSz="914400" eaLnBrk="1" fontAlgn="auto" latinLnBrk="0" hangingPunct="1">
              <a:lnSpc>
                <a:spcPct val="1155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600" b="1" kern="0" dirty="0">
                <a:solidFill>
                  <a:sysClr val="windowText" lastClr="000000"/>
                </a:solidFill>
                <a:cs typeface="Roboto Cn"/>
              </a:rPr>
              <a:t>Выделить 15 - 20 минут для упражнений утром и вечером</a:t>
            </a:r>
            <a:endParaRPr lang="ru-RU" sz="1600" kern="0" dirty="0">
              <a:solidFill>
                <a:sysClr val="windowText" lastClr="000000"/>
              </a:solidFill>
              <a:cs typeface="Roboto Cn"/>
            </a:endParaRPr>
          </a:p>
          <a:p>
            <a:pPr marL="383540" marR="5080" lvl="0" indent="-285750" defTabSz="914400" eaLnBrk="1" fontAlgn="auto" latinLnBrk="0" hangingPunct="1">
              <a:lnSpc>
                <a:spcPct val="1155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Выбрать приемлемый для себя вид физической активности</a:t>
            </a:r>
            <a:r>
              <a:rPr lang="ru-RU" sz="1600" kern="0" dirty="0">
                <a:solidFill>
                  <a:sysClr val="windowText" lastClr="000000"/>
                </a:solidFill>
                <a:cs typeface="Roboto"/>
              </a:rPr>
              <a:t> </a:t>
            </a:r>
            <a:r>
              <a:rPr lang="ru-RU" sz="1600" b="1" kern="0" dirty="0">
                <a:solidFill>
                  <a:sysClr val="windowText" lastClr="000000"/>
                </a:solidFill>
                <a:cs typeface="Roboto Cn"/>
              </a:rPr>
              <a:t>п</a:t>
            </a:r>
            <a:r>
              <a:rPr kumimoji="0" lang="ru-RU" sz="1600" b="1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 Cn"/>
              </a:rPr>
              <a:t>о 30 минут средней интенсивности нагрузок 4 - 5 раз в неделю</a:t>
            </a:r>
            <a:endParaRPr kumimoji="0" lang="ru-RU" sz="1600" b="0" u="none" strike="noStrike" kern="0" cap="none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Roboto Cn"/>
            </a:endParaRPr>
          </a:p>
          <a:p>
            <a:pPr marL="383540" marR="0" lvl="0" indent="-28575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rebuchet MS"/>
              </a:rPr>
              <a:t>Значительные физические нагрузки могут быть вне занятий физкультурой или спортом </a:t>
            </a:r>
            <a:r>
              <a:rPr kumimoji="0" lang="ru-RU" sz="1600" b="1" i="1" u="none" strike="noStrike" kern="120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Trebuchet MS"/>
              </a:rPr>
              <a:t>(генеральная уборка  квартиры, ремонт, работа в саду, огороде)</a:t>
            </a:r>
            <a:endParaRPr kumimoji="0" lang="ru-RU" sz="1600" b="0" i="0" u="none" strike="noStrike" kern="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Roboto"/>
            </a:endParaRPr>
          </a:p>
          <a:p>
            <a:endParaRPr lang="ru-RU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E945FF-6A5B-5DB1-E557-FA154B10053B}"/>
              </a:ext>
            </a:extLst>
          </p:cNvPr>
          <p:cNvSpPr txBox="1"/>
          <p:nvPr/>
        </p:nvSpPr>
        <p:spPr>
          <a:xfrm>
            <a:off x="6007474" y="4947205"/>
            <a:ext cx="5563741" cy="931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155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Кардионагрузки: 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бег, ходьба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"/>
              </a:rPr>
              <a:t>(скандинавская, на беговой дорожке)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, занятия на степпере, плавание, бокс, гребля, теннис, велосипедная езда, прыжки со скакалкой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"/>
              </a:rPr>
              <a:t>(или без)</a:t>
            </a:r>
            <a:endParaRPr kumimoji="0" lang="ru-RU" sz="1600" b="0" i="0" u="none" strike="noStrike" kern="0" cap="none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Roboto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BCA146-D9AC-9DB9-9D6D-8A9D84A2C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747" y="3968268"/>
            <a:ext cx="3729734" cy="245560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454D8B0B-2053-970B-F063-D894D58358EE}"/>
              </a:ext>
            </a:extLst>
          </p:cNvPr>
          <p:cNvSpPr/>
          <p:nvPr/>
        </p:nvSpPr>
        <p:spPr>
          <a:xfrm>
            <a:off x="4791863" y="50567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0A2AD4-4652-B5E2-6571-118574FA64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6953" y="1260913"/>
            <a:ext cx="3729734" cy="244078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33139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9BDF5-7D55-8EAD-607E-3A86E82F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949" y="138623"/>
            <a:ext cx="5822659" cy="725443"/>
          </a:xfr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txBody>
          <a:bodyPr/>
          <a:lstStyle/>
          <a:p>
            <a:pPr algn="ctr"/>
            <a:r>
              <a:rPr kumimoji="0" lang="ru-RU" sz="2400" b="1" i="0" u="none" strike="noStrike" kern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+mn-lt"/>
                <a:ea typeface="+mj-ea"/>
                <a:cs typeface="Roboto"/>
              </a:rPr>
              <a:t>НАСЛЕДСТВЕННЫЙ ФАКТОР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3FD68E-03CD-25E6-9525-E740DAFF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1573"/>
            <a:ext cx="5566130" cy="3816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894B50-062C-6C8F-80AE-96469F7E86B5}"/>
              </a:ext>
            </a:extLst>
          </p:cNvPr>
          <p:cNvSpPr txBox="1"/>
          <p:nvPr/>
        </p:nvSpPr>
        <p:spPr>
          <a:xfrm>
            <a:off x="296773" y="1118694"/>
            <a:ext cx="6602835" cy="2971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515" marR="483234" lvl="0" indent="0" defTabSz="914400" eaLnBrk="1" fontAlgn="auto" latinLnBrk="0" hangingPunct="1">
              <a:lnSpc>
                <a:spcPct val="1155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По данным « Европейского общества атеросклероза»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"/>
              </a:rPr>
              <a:t>(EAS) 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распространенность генетической предрасположенности составляет примерно 1 :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effectLst/>
                <a:uLnTx/>
                <a:uFillTx/>
                <a:cs typeface="Roboto"/>
              </a:rPr>
              <a:t> 200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(около 14 - 34 млн. человек в мире)</a:t>
            </a:r>
          </a:p>
          <a:p>
            <a:pPr marL="56515" marR="483234" lvl="0" indent="0" defTabSz="914400" eaLnBrk="1" fontAlgn="auto" latinLnBrk="0" hangingPunct="1">
              <a:lnSpc>
                <a:spcPct val="1155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Roboto Cn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Особое внимание пациентам: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Если у близких родственников подтверждена генетическая склонность к нарастанию холестерина, атеросклероз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Сердечно- сосудистые заболевания появились в молодом возрасте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(до 30 лет, особенно в детстве)</a:t>
            </a:r>
            <a:endParaRPr lang="ru-RU" sz="1600" b="1" kern="0" dirty="0">
              <a:solidFill>
                <a:srgbClr val="C00000"/>
              </a:solidFill>
              <a:cs typeface="Roboto Cn"/>
            </a:endParaRP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Если в семье имелись случаи ранней смерти от ишемической болезни сердца, артериальной гипертензии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B0049C-E347-EA1B-881F-27F033ED6194}"/>
              </a:ext>
            </a:extLst>
          </p:cNvPr>
          <p:cNvSpPr txBox="1"/>
          <p:nvPr/>
        </p:nvSpPr>
        <p:spPr>
          <a:xfrm>
            <a:off x="6096000" y="4423594"/>
            <a:ext cx="5260574" cy="2100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Что предпринять: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Регулярный анализ крови на холестерин и его фракции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(«липидный профиль»)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 Cn"/>
              </a:rPr>
              <a:t>для всех 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категорий пациентов, не реже 1 раза в год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Контроль артериального давления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"/>
              </a:rPr>
              <a:t>(соблюдение рекомендаций врача, регулярный приём препаратов, измерение давления)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Соблюдение правил здорового образа жизни</a:t>
            </a: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1A875D75-D0E1-8489-A690-0B52B8E1E4CE}"/>
              </a:ext>
            </a:extLst>
          </p:cNvPr>
          <p:cNvSpPr/>
          <p:nvPr/>
        </p:nvSpPr>
        <p:spPr>
          <a:xfrm>
            <a:off x="4852657" y="523156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150EC8-C4E8-A087-4497-25F6A1CD9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519" y="4309013"/>
            <a:ext cx="3574676" cy="24103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FD186C6-F3A6-179C-1340-52645FA94D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7813" y="1118694"/>
            <a:ext cx="3574725" cy="269555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78120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9BDF5-7D55-8EAD-607E-3A86E82F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088" y="163789"/>
            <a:ext cx="7103028" cy="767389"/>
          </a:xfr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txBody>
          <a:bodyPr/>
          <a:lstStyle/>
          <a:p>
            <a:pPr algn="ctr"/>
            <a:r>
              <a:rPr kumimoji="0" lang="ru-RU" sz="2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РЕКОМЕНДАЦИИ ПЕРЕД ИЗМЕРЕНИЕМ ДАВЛЕНИЯ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3FD68E-03CD-25E6-9525-E740DAFF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1573"/>
            <a:ext cx="5566130" cy="3816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700139-68AC-0041-27AD-DF6D2E63EE51}"/>
              </a:ext>
            </a:extLst>
          </p:cNvPr>
          <p:cNvSpPr txBox="1"/>
          <p:nvPr/>
        </p:nvSpPr>
        <p:spPr>
          <a:xfrm>
            <a:off x="250970" y="1542106"/>
            <a:ext cx="6485389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Размер манжеты должен соответствовать размеру руки: раздуваемая часть манжеты должна охватывать не менее 80% окружности руки </a:t>
            </a:r>
            <a:r>
              <a:rPr kumimoji="0" lang="ru-RU" sz="1600" b="1" i="1" u="none" strike="noStrike" kern="120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(манжета среднего размера шириной 12 – 13 см, и длиной 30 – 35 см.) </a:t>
            </a:r>
          </a:p>
          <a:p>
            <a:pPr marL="285750" marR="0" lvl="0" indent="-28575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Измерять давление в промежутках с 7 до 9 утра и с 19 до 21 вечера </a:t>
            </a:r>
          </a:p>
          <a:p>
            <a:pPr marL="285750" marR="0" lvl="0" indent="-28575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/>
              </a:rPr>
              <a:t>Исключить</a:t>
            </a: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прием медикаментов, крепкий кофе и черный чай за 30 минут </a:t>
            </a:r>
          </a:p>
          <a:p>
            <a:pPr marL="285750" marR="0" lvl="0" indent="-28575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Воздержаться от курения до измерения </a:t>
            </a:r>
            <a:r>
              <a:rPr kumimoji="0" lang="ru-RU" sz="1600" b="1" i="1" u="none" strike="noStrike" kern="120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(лучше выждать 1-1,5 часа) </a:t>
            </a:r>
          </a:p>
          <a:p>
            <a:pPr marL="285750" marR="0" lvl="0" indent="-28575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Посетить туалет </a:t>
            </a:r>
            <a:r>
              <a:rPr kumimoji="0" lang="ru-RU" sz="1600" b="1" i="1" u="none" strike="noStrike" kern="120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(переполненный мочевой пузырь завышает показатели артериального давления, вплоть до 20 мм. рт. ст.) </a:t>
            </a:r>
          </a:p>
          <a:p>
            <a:pPr marL="285750" marR="0" lvl="0" indent="-28575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Избегать физической нагрузки </a:t>
            </a:r>
          </a:p>
          <a:p>
            <a:pPr marL="285750" marR="0" lvl="0" indent="-28575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Выдержать интервал по времени  </a:t>
            </a:r>
            <a:r>
              <a:rPr kumimoji="0" lang="ru-RU" sz="1600" b="1" i="1" u="none" strike="noStrike" kern="120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(1-1,5 часа до и после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/>
              </a:rPr>
              <a:t>еды</a:t>
            </a:r>
            <a:r>
              <a:rPr kumimoji="0" lang="ru-RU" sz="1600" b="1" i="1" u="none" strike="noStrike" kern="120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 аритмии провести 3 измерения подряд и вывести средний показатель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0FF702-59C4-0016-F8CC-8B4223575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7754" y="1832097"/>
            <a:ext cx="4253488" cy="255624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206971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9BDF5-7D55-8EAD-607E-3A86E82F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424" y="172178"/>
            <a:ext cx="5982050" cy="691887"/>
          </a:xfr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КОНТРОЛЬ АРТЕРИАЛЬНОГО ДАВЛЕНИЯ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3FD68E-03CD-25E6-9525-E740DAFF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1573"/>
            <a:ext cx="5566130" cy="3816427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05DBF79-B8C8-0147-6878-C339681D7F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331873"/>
              </p:ext>
            </p:extLst>
          </p:nvPr>
        </p:nvGraphicFramePr>
        <p:xfrm>
          <a:off x="6005502" y="1701760"/>
          <a:ext cx="5623602" cy="4243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7066">
                  <a:extLst>
                    <a:ext uri="{9D8B030D-6E8A-4147-A177-3AD203B41FA5}">
                      <a16:colId xmlns:a16="http://schemas.microsoft.com/office/drawing/2014/main" val="2546591125"/>
                    </a:ext>
                  </a:extLst>
                </a:gridCol>
                <a:gridCol w="1543028">
                  <a:extLst>
                    <a:ext uri="{9D8B030D-6E8A-4147-A177-3AD203B41FA5}">
                      <a16:colId xmlns:a16="http://schemas.microsoft.com/office/drawing/2014/main" val="1782321866"/>
                    </a:ext>
                  </a:extLst>
                </a:gridCol>
                <a:gridCol w="1643508">
                  <a:extLst>
                    <a:ext uri="{9D8B030D-6E8A-4147-A177-3AD203B41FA5}">
                      <a16:colId xmlns:a16="http://schemas.microsoft.com/office/drawing/2014/main" val="763971348"/>
                    </a:ext>
                  </a:extLst>
                </a:gridCol>
              </a:tblGrid>
              <a:tr h="6639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600" dirty="0"/>
                        <a:t>Возраст, период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600" dirty="0"/>
                        <a:t>Систолическое</a:t>
                      </a:r>
                    </a:p>
                    <a:p>
                      <a:pPr algn="ctr"/>
                      <a:r>
                        <a:rPr lang="ru-RU" sz="1600" dirty="0"/>
                        <a:t>давление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600" dirty="0"/>
                        <a:t>Диастолическое</a:t>
                      </a:r>
                    </a:p>
                    <a:p>
                      <a:pPr algn="ctr"/>
                      <a:r>
                        <a:rPr lang="ru-RU" sz="1600" dirty="0"/>
                        <a:t>давление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243728"/>
                  </a:ext>
                </a:extLst>
              </a:tr>
              <a:tr h="5354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400" b="1" dirty="0"/>
                        <a:t>Мужчины среднего возраста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400" b="1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400" b="1" dirty="0"/>
                        <a:t>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57110"/>
                  </a:ext>
                </a:extLst>
              </a:tr>
              <a:tr h="4454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Женщины среднего возраста</a:t>
                      </a:r>
                    </a:p>
                    <a:p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400" b="1" dirty="0"/>
                        <a:t>124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400" b="1" dirty="0"/>
                        <a:t>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233987"/>
                  </a:ext>
                </a:extLst>
              </a:tr>
              <a:tr h="3607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400" b="1" dirty="0"/>
                        <a:t>20 - 30 лет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400" b="1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400" b="1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93943"/>
                  </a:ext>
                </a:extLst>
              </a:tr>
              <a:tr h="3607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400" b="1" dirty="0"/>
                        <a:t>30 – 40 лет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400" b="1" dirty="0"/>
                        <a:t>122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400" b="1" dirty="0"/>
                        <a:t>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120"/>
                  </a:ext>
                </a:extLst>
              </a:tr>
              <a:tr h="3607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400" b="1" dirty="0"/>
                        <a:t>40 – 50 лет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400" b="1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400" b="1" dirty="0"/>
                        <a:t>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414347"/>
                  </a:ext>
                </a:extLst>
              </a:tr>
              <a:tr h="3607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400" b="1" dirty="0"/>
                        <a:t>50 – 60 лет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400" b="1" dirty="0"/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400" b="1" dirty="0"/>
                        <a:t>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688871"/>
                  </a:ext>
                </a:extLst>
              </a:tr>
              <a:tr h="3607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400" b="1" dirty="0"/>
                        <a:t>60 +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400" b="1" dirty="0"/>
                        <a:t>136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400" b="1" dirty="0"/>
                        <a:t>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623209"/>
                  </a:ext>
                </a:extLst>
              </a:tr>
              <a:tr h="3607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400" b="1" dirty="0"/>
                        <a:t>Утро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400" b="1" dirty="0"/>
                        <a:t>120 -150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400" b="1" dirty="0"/>
                        <a:t>80 - 85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605059"/>
                  </a:ext>
                </a:extLst>
              </a:tr>
              <a:tr h="3607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ru-RU" sz="1400" b="1" dirty="0"/>
                        <a:t>Вечер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400" b="1" dirty="0"/>
                        <a:t>120 - 130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1400" b="1" dirty="0"/>
                        <a:t>80 - 85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9651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CCCAB6E-3C9A-8D82-ABBA-18D5C6A032F8}"/>
              </a:ext>
            </a:extLst>
          </p:cNvPr>
          <p:cNvSpPr txBox="1"/>
          <p:nvPr/>
        </p:nvSpPr>
        <p:spPr>
          <a:xfrm>
            <a:off x="369949" y="1118775"/>
            <a:ext cx="538587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600" b="1" u="sng" dirty="0"/>
              <a:t>1. Удобно расположиться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Займите удобное положение тела, присев на стул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Освободите руку от одежды и расположите ее на уровне сердца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Важно, чтобы рукав не давил и не пережимал артерию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Обе ступни должны стоять на полу</a:t>
            </a:r>
          </a:p>
          <a:p>
            <a:pPr marL="0" indent="0">
              <a:buNone/>
            </a:pPr>
            <a:r>
              <a:rPr lang="ru-RU" sz="1600" b="1" u="sng" dirty="0"/>
              <a:t>2. Найти правильное место для манжеты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Манжету тонометра разместите на 3 см. выше сгиба локтя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Трубка должна находиться посередине руки с внутренней стороны</a:t>
            </a:r>
          </a:p>
          <a:p>
            <a:pPr marL="0" indent="0">
              <a:buNone/>
            </a:pPr>
            <a:r>
              <a:rPr lang="ru-RU" sz="1600" b="1" u="sng" dirty="0"/>
              <a:t>3. Плотно затянуть манжету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Манжету наложите плотно, не пережимая руку</a:t>
            </a:r>
          </a:p>
          <a:p>
            <a:pPr marL="0" indent="0">
              <a:buNone/>
            </a:pPr>
            <a:r>
              <a:rPr lang="ru-RU" sz="1600" b="1" u="sng" dirty="0"/>
              <a:t>4. Немного отдохнуть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Отдохните в течение 5 мин.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Это важно, чтобы показатели не были повышенными из-за предыдущей физической активности</a:t>
            </a:r>
          </a:p>
          <a:p>
            <a:pPr marL="0" indent="0">
              <a:buNone/>
            </a:pPr>
            <a:r>
              <a:rPr lang="ru-RU" sz="1600" b="1" u="sng" dirty="0"/>
              <a:t>5. Включить тонометр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Включите тонометр и измерьте давление согласно инструкции</a:t>
            </a:r>
          </a:p>
        </p:txBody>
      </p:sp>
    </p:spTree>
    <p:extLst>
      <p:ext uri="{BB962C8B-B14F-4D97-AF65-F5344CB8AC3E}">
        <p14:creationId xmlns:p14="http://schemas.microsoft.com/office/powerpoint/2010/main" val="1558017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9BDF5-7D55-8EAD-607E-3A86E82F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0949" y="172178"/>
            <a:ext cx="6728670" cy="675110"/>
          </a:xfr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txBody>
          <a:bodyPr>
            <a:norm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tabLst>
                <a:tab pos="2466975" algn="l"/>
                <a:tab pos="3786504" algn="l"/>
                <a:tab pos="4885055" algn="l"/>
              </a:tabLst>
              <a:defRPr/>
            </a:pPr>
            <a:r>
              <a:rPr kumimoji="0" lang="ru-RU" sz="2400" b="1" i="0" u="none" strike="noStrike" kern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+mn-lt"/>
                <a:cs typeface="Roboto"/>
              </a:rPr>
              <a:t>ИЗБЫТОЧНАЯ</a:t>
            </a:r>
            <a:r>
              <a:rPr lang="ru-RU" sz="2400" b="1" kern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Roboto"/>
              </a:rPr>
              <a:t> </a:t>
            </a:r>
            <a:r>
              <a:rPr kumimoji="0" lang="ru-RU" sz="2400" b="1" i="0" u="none" strike="noStrike" kern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+mn-lt"/>
                <a:cs typeface="Roboto"/>
              </a:rPr>
              <a:t>МАССА</a:t>
            </a:r>
            <a:r>
              <a:rPr lang="ru-RU" sz="2400" b="1" kern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Roboto"/>
              </a:rPr>
              <a:t> </a:t>
            </a:r>
            <a:r>
              <a:rPr kumimoji="0" lang="ru-RU" sz="2400" b="1" i="0" u="none" strike="noStrike" kern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+mn-lt"/>
                <a:cs typeface="Roboto"/>
              </a:rPr>
              <a:t>ТЕЛА,</a:t>
            </a:r>
            <a:r>
              <a:rPr lang="ru-RU" sz="2400" b="1" kern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Roboto"/>
              </a:rPr>
              <a:t> </a:t>
            </a:r>
            <a:r>
              <a:rPr kumimoji="0" lang="ru-RU" sz="2400" b="1" i="0" u="none" strike="noStrike" kern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+mn-lt"/>
                <a:cs typeface="Roboto"/>
              </a:rPr>
              <a:t>ОЖИРЕНИЕ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3FD68E-03CD-25E6-9525-E740DAFF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2" y="3013572"/>
            <a:ext cx="5566130" cy="3816427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EB382A35-A1FD-3750-3228-43F6DCE81A52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417" y1="35556" x2="1417" y2="35556"/>
                        <a14:foregroundMark x1="1732" y1="23704" x2="1732" y2="23704"/>
                        <a14:foregroundMark x1="16220" y1="3704" x2="16220" y2="3704"/>
                        <a14:foregroundMark x1="22047" y1="2963" x2="22047" y2="2963"/>
                        <a14:foregroundMark x1="9134" y1="42222" x2="46299" y2="46667"/>
                        <a14:foregroundMark x1="54961" y1="34815" x2="77323" y2="37037"/>
                        <a14:foregroundMark x1="42047" y1="65185" x2="92441" y2="65185"/>
                        <a14:foregroundMark x1="1260" y1="45185" x2="1260" y2="45185"/>
                        <a14:foregroundMark x1="1260" y1="65926" x2="1260" y2="65926"/>
                        <a14:foregroundMark x1="10079" y1="94815" x2="10079" y2="94815"/>
                        <a14:foregroundMark x1="20787" y1="97037" x2="20787" y2="97037"/>
                        <a14:foregroundMark x1="41732" y1="95556" x2="41732" y2="95556"/>
                        <a14:foregroundMark x1="68189" y1="97037" x2="68189" y2="97037"/>
                        <a14:foregroundMark x1="98583" y1="77037" x2="98583" y2="77037"/>
                        <a14:foregroundMark x1="98898" y1="37037" x2="98898" y2="37037"/>
                        <a14:foregroundMark x1="93228" y1="9630" x2="93228" y2="9630"/>
                        <a14:foregroundMark x1="91496" y1="2222" x2="91496" y2="2222"/>
                        <a14:foregroundMark x1="83150" y1="2963" x2="83150" y2="2963"/>
                        <a14:foregroundMark x1="76063" y1="3704" x2="75276" y2="3704"/>
                        <a14:foregroundMark x1="54173" y1="3704" x2="54173" y2="3704"/>
                        <a14:foregroundMark x1="44252" y1="5185" x2="44252" y2="5185"/>
                        <a14:foregroundMark x1="38583" y1="5185" x2="38583" y2="5185"/>
                        <a14:foregroundMark x1="34488" y1="2963" x2="34488" y2="2963"/>
                        <a14:foregroundMark x1="65039" y1="3704" x2="65039" y2="3704"/>
                        <a14:foregroundMark x1="63307" y1="96296" x2="63307" y2="96296"/>
                        <a14:foregroundMark x1="75748" y1="97037" x2="75748" y2="97037"/>
                        <a14:backgroundMark x1="1890" y1="3704" x2="1890" y2="3704"/>
                        <a14:backgroundMark x1="1732" y1="94815" x2="1732" y2="94815"/>
                        <a14:backgroundMark x1="97953" y1="5926" x2="97953" y2="5926"/>
                        <a14:backgroundMark x1="98583" y1="96296" x2="98583" y2="962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121" y="2132228"/>
            <a:ext cx="3850335" cy="909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B3C826-15D1-60E7-0607-EA69A1EC59EF}"/>
              </a:ext>
            </a:extLst>
          </p:cNvPr>
          <p:cNvSpPr txBox="1"/>
          <p:nvPr/>
        </p:nvSpPr>
        <p:spPr>
          <a:xfrm>
            <a:off x="586214" y="1597661"/>
            <a:ext cx="44917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8765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2326005" algn="l"/>
                <a:tab pos="3631565" algn="l"/>
                <a:tab pos="4839970" algn="l"/>
                <a:tab pos="5712460" algn="l"/>
              </a:tabLst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Рассчитать</a:t>
            </a:r>
            <a:r>
              <a:rPr lang="ru-RU" sz="1600" b="1" kern="0" dirty="0">
                <a:solidFill>
                  <a:sysClr val="windowText" lastClr="000000"/>
                </a:solidFill>
                <a:cs typeface="Roboto"/>
              </a:rPr>
              <a:t> 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индекс</a:t>
            </a:r>
            <a:r>
              <a:rPr lang="ru-RU" sz="1600" b="1" kern="0" dirty="0">
                <a:solidFill>
                  <a:sysClr val="windowText" lastClr="000000"/>
                </a:solidFill>
                <a:cs typeface="Roboto"/>
              </a:rPr>
              <a:t> 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массы</a:t>
            </a:r>
            <a:r>
              <a:rPr lang="ru-RU" sz="1600" b="1" kern="0" dirty="0">
                <a:solidFill>
                  <a:sysClr val="windowText" lastClr="000000"/>
                </a:solidFill>
                <a:cs typeface="Roboto"/>
              </a:rPr>
              <a:t> 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тела</a:t>
            </a:r>
            <a:r>
              <a:rPr lang="ru-RU" sz="1600" b="1" kern="0" dirty="0">
                <a:solidFill>
                  <a:sysClr val="windowText" lastClr="000000"/>
                </a:solidFill>
                <a:cs typeface="Roboto"/>
              </a:rPr>
              <a:t>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"/>
              </a:rPr>
              <a:t>( ИМТ)</a:t>
            </a:r>
            <a:endParaRPr kumimoji="0" lang="ru-RU" sz="1600" b="0" i="1" u="none" strike="noStrike" kern="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Robo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9060E6-4895-511B-480D-2F8257942480}"/>
              </a:ext>
            </a:extLst>
          </p:cNvPr>
          <p:cNvSpPr txBox="1"/>
          <p:nvPr/>
        </p:nvSpPr>
        <p:spPr>
          <a:xfrm>
            <a:off x="822121" y="3970690"/>
            <a:ext cx="4667308" cy="2399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64155" algn="l"/>
                <a:tab pos="3620770" algn="l"/>
              </a:tabLst>
              <a:defRPr/>
            </a:pP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cs typeface="Roboto"/>
              </a:rPr>
              <a:t>Классиф</a:t>
            </a: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икация</a:t>
            </a:r>
            <a:r>
              <a:rPr lang="ru-RU" sz="1600" b="1" u="sng" kern="0" dirty="0">
                <a:solidFill>
                  <a:sysClr val="windowText" lastClr="000000"/>
                </a:solidFill>
                <a:cs typeface="Roboto"/>
              </a:rPr>
              <a:t> </a:t>
            </a: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ИМТ</a:t>
            </a:r>
            <a:r>
              <a:rPr lang="ru-RU" sz="1600" b="1" u="sng" kern="0" dirty="0">
                <a:solidFill>
                  <a:sysClr val="windowText" lastClr="000000"/>
                </a:solidFill>
                <a:cs typeface="Roboto"/>
              </a:rPr>
              <a:t> </a:t>
            </a:r>
            <a:r>
              <a:rPr kumimoji="0" lang="ru-RU" sz="1600" b="1" i="1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"/>
              </a:rPr>
              <a:t>( кг/ м 2 )</a:t>
            </a:r>
            <a:endParaRPr kumimoji="0" lang="ru-RU" sz="1600" b="1" i="0" u="sng" strike="noStrike" kern="0" cap="none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Roboto"/>
            </a:endParaRPr>
          </a:p>
          <a:p>
            <a:pPr marL="298450" marR="5080" lvl="0" indent="-285750" defTabSz="914400" eaLnBrk="1" fontAlgn="auto" latinLnBrk="0" hangingPunct="1">
              <a:lnSpc>
                <a:spcPct val="115599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Недостаточная масса тела -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"/>
              </a:rPr>
              <a:t>(16 — 18,5) </a:t>
            </a:r>
          </a:p>
          <a:p>
            <a:pPr marL="298450" marR="5080" lvl="0" indent="-285750" defTabSz="914400" eaLnBrk="1" fontAlgn="auto" latinLnBrk="0" hangingPunct="1">
              <a:lnSpc>
                <a:spcPct val="115599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600" b="1" kern="0" dirty="0">
                <a:solidFill>
                  <a:sysClr val="windowText" lastClr="000000"/>
                </a:solidFill>
                <a:cs typeface="Roboto"/>
              </a:rPr>
              <a:t>Норма -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"/>
              </a:rPr>
              <a:t>(18,5 — 24,9)</a:t>
            </a:r>
          </a:p>
          <a:p>
            <a:pPr marL="298450" marR="638810" lvl="0" indent="-285750" defTabSz="914400" eaLnBrk="1" fontAlgn="auto" latinLnBrk="0" hangingPunct="1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Избыточная масса тела -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"/>
              </a:rPr>
              <a:t>(25 — 29,9) </a:t>
            </a:r>
          </a:p>
          <a:p>
            <a:pPr marL="298450" marR="638810" lvl="0" indent="-285750" defTabSz="914400" eaLnBrk="1" fontAlgn="auto" latinLnBrk="0" hangingPunct="1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600" b="1" kern="0" dirty="0">
                <a:solidFill>
                  <a:sysClr val="windowText" lastClr="000000"/>
                </a:solidFill>
                <a:cs typeface="Roboto"/>
              </a:rPr>
              <a:t>Ожирение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первой степени  -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"/>
              </a:rPr>
              <a:t>(30 — 34,9)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Ожирение второй степени - 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"/>
              </a:rPr>
              <a:t>(35 — 39,9)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Ожирение третьей степени - 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"/>
              </a:rPr>
              <a:t>(40 и более)</a:t>
            </a:r>
          </a:p>
          <a:p>
            <a:pPr marL="12700" marR="0" lvl="0" defTabSz="91440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endParaRPr kumimoji="0" lang="ru-RU" sz="1600" b="1" i="1" u="none" strike="noStrike" kern="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Robo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1A1C7C-E4FA-2462-4A6D-49D23B570B7C}"/>
              </a:ext>
            </a:extLst>
          </p:cNvPr>
          <p:cNvSpPr txBox="1"/>
          <p:nvPr/>
        </p:nvSpPr>
        <p:spPr>
          <a:xfrm>
            <a:off x="5774654" y="3970690"/>
            <a:ext cx="6037159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4180" marR="0" lvl="0" indent="0" defTabSz="91440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None/>
              <a:tabLst>
                <a:tab pos="1339850" algn="l"/>
                <a:tab pos="4109085" algn="l"/>
              </a:tabLst>
              <a:defRPr/>
            </a:pP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cs typeface="Roboto"/>
              </a:rPr>
              <a:t>Риск соп</a:t>
            </a: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у</a:t>
            </a: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cs typeface="Roboto"/>
              </a:rPr>
              <a:t>тствующих заболеваний:</a:t>
            </a:r>
            <a:endParaRPr lang="ru-RU" sz="1600" b="1" u="sng" kern="0" dirty="0">
              <a:solidFill>
                <a:sysClr val="windowText" lastClr="000000"/>
              </a:solidFill>
              <a:cs typeface="Roboto"/>
            </a:endParaRPr>
          </a:p>
          <a:p>
            <a:pPr marL="709930" marR="0" lvl="0" indent="-285750" defTabSz="91440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>
                <a:tab pos="1339850" algn="l"/>
                <a:tab pos="4109085" algn="l"/>
              </a:tabLst>
              <a:defRPr/>
            </a:pPr>
            <a:r>
              <a:rPr kumimoji="0" lang="ru-RU" sz="1600" b="1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 Cn"/>
              </a:rPr>
              <a:t>Низкий для сердечных </a:t>
            </a:r>
            <a:r>
              <a:rPr kumimoji="0" lang="ru-RU" sz="1600" b="1" i="1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(риск других НИЗ возрастает) </a:t>
            </a:r>
          </a:p>
          <a:p>
            <a:pPr marL="709930" marR="0" lvl="0" indent="-285750" defTabSz="91440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>
                <a:tab pos="1339850" algn="l"/>
                <a:tab pos="4109085" algn="l"/>
              </a:tabLst>
              <a:defRPr/>
            </a:pPr>
            <a:r>
              <a:rPr lang="ru-RU" sz="1600" b="1" kern="0" dirty="0">
                <a:solidFill>
                  <a:sysClr val="windowText" lastClr="000000"/>
                </a:solidFill>
                <a:cs typeface="Roboto Cn"/>
              </a:rPr>
              <a:t>Обычный</a:t>
            </a:r>
          </a:p>
          <a:p>
            <a:pPr marL="709930" marR="0" lvl="0" indent="-285750" defTabSz="91440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>
                <a:tab pos="1339850" algn="l"/>
                <a:tab pos="4109085" algn="l"/>
              </a:tabLst>
              <a:defRPr/>
            </a:pPr>
            <a:r>
              <a:rPr kumimoji="0" lang="ru-RU" sz="1600" b="1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 Cn"/>
              </a:rPr>
              <a:t>Повышенный</a:t>
            </a:r>
            <a:endParaRPr lang="ru-RU" sz="1600" b="1" kern="0" noProof="0" dirty="0">
              <a:solidFill>
                <a:sysClr val="windowText" lastClr="000000"/>
              </a:solidFill>
              <a:cs typeface="Roboto Cn"/>
            </a:endParaRPr>
          </a:p>
          <a:p>
            <a:pPr marL="709930" marR="0" lvl="0" indent="-285750" defTabSz="91440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>
                <a:tab pos="1339850" algn="l"/>
                <a:tab pos="4109085" algn="l"/>
              </a:tabLst>
              <a:defRPr/>
            </a:pPr>
            <a:r>
              <a:rPr kumimoji="0" lang="ru-RU" sz="1600" b="1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 Cn"/>
              </a:rPr>
              <a:t>Высокий</a:t>
            </a:r>
            <a:endParaRPr lang="ru-RU" sz="1600" b="1" kern="0" noProof="0" dirty="0">
              <a:solidFill>
                <a:sysClr val="windowText" lastClr="000000"/>
              </a:solidFill>
              <a:cs typeface="Roboto Cn"/>
            </a:endParaRPr>
          </a:p>
          <a:p>
            <a:pPr marL="709930" marR="0" lvl="0" indent="-285750" defTabSz="91440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>
                <a:tab pos="1339850" algn="l"/>
                <a:tab pos="4109085" algn="l"/>
              </a:tabLst>
              <a:defRPr/>
            </a:pPr>
            <a:r>
              <a:rPr kumimoji="0" lang="ru-RU" sz="1600" b="1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 Cn"/>
              </a:rPr>
              <a:t>Очень высокий</a:t>
            </a:r>
            <a:endParaRPr lang="ru-RU" sz="1600" b="1" kern="0" noProof="0" dirty="0">
              <a:solidFill>
                <a:sysClr val="windowText" lastClr="000000"/>
              </a:solidFill>
              <a:cs typeface="Roboto Cn"/>
            </a:endParaRPr>
          </a:p>
          <a:p>
            <a:pPr marL="709930" marR="0" lvl="0" indent="-285750" defTabSz="91440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>
                <a:tab pos="1339850" algn="l"/>
                <a:tab pos="4109085" algn="l"/>
              </a:tabLst>
              <a:defRPr/>
            </a:pPr>
            <a:r>
              <a:rPr kumimoji="0" lang="ru-RU" sz="1600" b="1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 Cn"/>
              </a:rPr>
              <a:t>Чрезвычайно высокий</a:t>
            </a: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21553B7B-066B-0C53-C91D-DB270149FE9C}"/>
              </a:ext>
            </a:extLst>
          </p:cNvPr>
          <p:cNvSpPr/>
          <p:nvPr/>
        </p:nvSpPr>
        <p:spPr>
          <a:xfrm>
            <a:off x="5077953" y="477315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CB24A51-8533-1395-C973-79AD16BF3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934" y="1452862"/>
            <a:ext cx="3756940" cy="226807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85358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9BDF5-7D55-8EAD-607E-3A86E82F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016" y="78349"/>
            <a:ext cx="6932801" cy="624776"/>
          </a:xfr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ПРАВИЛЬНОЕ СНИЖЕНИЕ МАССЫ ТЕЛА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3FD68E-03CD-25E6-9525-E740DAFF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1573"/>
            <a:ext cx="5566130" cy="3816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C0F30D-50B4-E842-8738-9709201ACF40}"/>
              </a:ext>
            </a:extLst>
          </p:cNvPr>
          <p:cNvSpPr txBox="1"/>
          <p:nvPr/>
        </p:nvSpPr>
        <p:spPr>
          <a:xfrm>
            <a:off x="294691" y="999643"/>
            <a:ext cx="580130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Roboto"/>
              </a:rPr>
              <a:t>Главное правило снижения веса – соблюдение баланса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Roboto Cn"/>
              </a:rPr>
              <a:t>(в питании, тренировках, косметологических процедурах)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Roboto Cn"/>
            </a:endParaRPr>
          </a:p>
          <a:p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ea typeface="+mj-ea"/>
                <a:cs typeface="Roboto"/>
              </a:rPr>
              <a:t>Основные</a:t>
            </a:r>
            <a:r>
              <a:rPr lang="ru-RU" sz="1600" b="1" u="sng" kern="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ea typeface="+mj-ea"/>
                <a:cs typeface="Roboto"/>
              </a:rPr>
              <a:t> </a:t>
            </a: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ea typeface="+mj-ea"/>
                <a:cs typeface="Roboto"/>
              </a:rPr>
              <a:t>ошибки, снижающих</a:t>
            </a:r>
            <a:r>
              <a:rPr lang="ru-RU" sz="1600" b="1" u="sng" kern="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ea typeface="+mj-ea"/>
                <a:cs typeface="Roboto"/>
              </a:rPr>
              <a:t> </a:t>
            </a: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00000"/>
                  </a:solidFill>
                </a:uFill>
                <a:ea typeface="+mj-ea"/>
                <a:cs typeface="Roboto"/>
              </a:rPr>
              <a:t>вес: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Чрезмерное урезание калорийности рациона</a:t>
            </a:r>
          </a:p>
          <a:p>
            <a:pPr>
              <a:buClr>
                <a:srgbClr val="C00000"/>
              </a:buClr>
            </a:pPr>
            <a:r>
              <a:rPr lang="ru-RU" sz="1600" b="1" i="1" dirty="0">
                <a:solidFill>
                  <a:srgbClr val="C00000"/>
                </a:solidFill>
              </a:rPr>
              <a:t>(для снижения веса достаточно снизить потребление на 10 - 15 %, наиболее мягкая потеря - 1 кг в неделю)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Отказ от завтрака или ужина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Приверженность к разным диетам </a:t>
            </a:r>
          </a:p>
          <a:p>
            <a:pPr>
              <a:buClr>
                <a:srgbClr val="C00000"/>
              </a:buClr>
            </a:pPr>
            <a:r>
              <a:rPr lang="ru-RU" sz="1600" b="1" i="1" dirty="0">
                <a:solidFill>
                  <a:srgbClr val="C00000"/>
                </a:solidFill>
              </a:rPr>
              <a:t>(особенно высокобелковым или низкоуглеводным)</a:t>
            </a:r>
          </a:p>
          <a:p>
            <a:endParaRPr lang="ru-RU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9DC3B7-794F-94CE-FDC7-CD0E51B1E493}"/>
              </a:ext>
            </a:extLst>
          </p:cNvPr>
          <p:cNvSpPr txBox="1"/>
          <p:nvPr/>
        </p:nvSpPr>
        <p:spPr>
          <a:xfrm>
            <a:off x="6046704" y="4022389"/>
            <a:ext cx="55661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u="sng" dirty="0"/>
              <a:t>Исключить из рациона:	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Покупные консервы </a:t>
            </a:r>
            <a:r>
              <a:rPr lang="ru-RU" sz="1600" b="1" i="1" dirty="0">
                <a:solidFill>
                  <a:srgbClr val="C00000"/>
                </a:solidFill>
              </a:rPr>
              <a:t>(красители, консерванты, избыток соли, уксус)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Соусы на основе майонеза копчености </a:t>
            </a:r>
            <a:r>
              <a:rPr lang="ru-RU" sz="1600" b="1" i="1" dirty="0">
                <a:solidFill>
                  <a:srgbClr val="C00000"/>
                </a:solidFill>
              </a:rPr>
              <a:t>(избыток соли)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Жареные продукты </a:t>
            </a:r>
            <a:r>
              <a:rPr lang="ru-RU" sz="1600" b="1" i="1" dirty="0">
                <a:solidFill>
                  <a:srgbClr val="C00000"/>
                </a:solidFill>
              </a:rPr>
              <a:t>(некачественное масло повышает риск онкологии)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Сладкие газированные напитки </a:t>
            </a:r>
            <a:r>
              <a:rPr lang="ru-RU" sz="1600" b="1" i="1" dirty="0">
                <a:solidFill>
                  <a:srgbClr val="C00000"/>
                </a:solidFill>
              </a:rPr>
              <a:t>(высокое содержание сахара)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«Быстрые» углеводы: сладости, фастфуд </a:t>
            </a:r>
            <a:r>
              <a:rPr lang="ru-RU" sz="1600" b="1" i="1" dirty="0">
                <a:solidFill>
                  <a:srgbClr val="C00000"/>
                </a:solidFill>
              </a:rPr>
              <a:t>(способствуют лишнему весу)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AF77700-107C-D76A-9CA6-CE51A14C1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574" y="3936547"/>
            <a:ext cx="3937261" cy="26298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325F83E-57C9-D92D-34AE-A0CBE7599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8579" y="1020958"/>
            <a:ext cx="2375713" cy="23621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2296122-25BC-12DD-6DDE-15266548E0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499" t="11073" r="36979" b="14082"/>
          <a:stretch/>
        </p:blipFill>
        <p:spPr>
          <a:xfrm>
            <a:off x="8829769" y="1060518"/>
            <a:ext cx="2146550" cy="225032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C20A31AB-D29D-FC8C-58C7-5D0328B4C715}"/>
              </a:ext>
            </a:extLst>
          </p:cNvPr>
          <p:cNvSpPr/>
          <p:nvPr/>
        </p:nvSpPr>
        <p:spPr>
          <a:xfrm>
            <a:off x="4828009" y="482552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106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9BDF5-7D55-8EAD-607E-3A86E82F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576" y="120379"/>
            <a:ext cx="9261231" cy="672366"/>
          </a:xfr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МАКРО – И МИКРОЭЛЕМЕНТЫ, НУЖНЫЕ ДЛЯ РАБОТЫ СЕРДЦА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3FD68E-03CD-25E6-9525-E740DAFF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1137"/>
            <a:ext cx="5566130" cy="3816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5CF44D-A3FE-4A5F-A36B-EA859AC5188C}"/>
              </a:ext>
            </a:extLst>
          </p:cNvPr>
          <p:cNvSpPr txBox="1"/>
          <p:nvPr/>
        </p:nvSpPr>
        <p:spPr>
          <a:xfrm>
            <a:off x="762000" y="836353"/>
            <a:ext cx="542192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>
                <a:solidFill>
                  <a:sysClr val="windowText" lastClr="000000"/>
                </a:solidFill>
                <a:cs typeface="Roboto"/>
              </a:rPr>
              <a:t>Основные сердечные макроэлементы:</a:t>
            </a:r>
            <a:endParaRPr kumimoji="0" lang="ru-RU" sz="1600" b="1" i="0" strike="noStrike" kern="0" cap="none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Roboto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Кальций</a:t>
            </a:r>
            <a:endParaRPr lang="ru-RU" sz="1600" u="sng" kern="0" dirty="0">
              <a:solidFill>
                <a:sysClr val="windowText" lastClr="000000"/>
              </a:solidFill>
              <a:cs typeface="Roboto"/>
            </a:endParaRP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Необходим для нормального сокращения и полноценного перехода импульса с нервных окончаний на сердечную мышечную ткань</a:t>
            </a:r>
          </a:p>
          <a:p>
            <a:pPr marL="12700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Натрий, калий, хлор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Имеют непосредственное отношение к обеспечению организма кислородом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Баланс между натрием, калием и хлором – залог правильного ритма сердца</a:t>
            </a:r>
          </a:p>
          <a:p>
            <a:pPr marL="12700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Магний и</a:t>
            </a:r>
            <a:r>
              <a:rPr lang="ru-RU" sz="1600" b="1" u="sng" kern="0" dirty="0">
                <a:solidFill>
                  <a:sysClr val="windowText" lastClr="000000"/>
                </a:solidFill>
                <a:cs typeface="Roboto"/>
              </a:rPr>
              <a:t> </a:t>
            </a: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фосфор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Участвуют в обеспечении сердца энергией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ru-RU" sz="1600" b="1" i="0" u="none" strike="noStrike" kern="0" cap="none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Roboto"/>
            </a:endParaRPr>
          </a:p>
          <a:p>
            <a:pPr marL="12700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endParaRPr kumimoji="0" lang="ru-RU" sz="1600" b="0" i="0" u="none" strike="noStrike" kern="0" cap="none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Robot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8C7165-E728-F692-D4F9-2DD4DDC2A021}"/>
              </a:ext>
            </a:extLst>
          </p:cNvPr>
          <p:cNvSpPr txBox="1"/>
          <p:nvPr/>
        </p:nvSpPr>
        <p:spPr>
          <a:xfrm>
            <a:off x="5709138" y="3801151"/>
            <a:ext cx="6206770" cy="2916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22475" algn="l"/>
                <a:tab pos="4569460" algn="l"/>
              </a:tabLst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Основные «сердечные» микроэлементы: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22475" algn="l"/>
                <a:tab pos="4569460" algn="l"/>
              </a:tabLst>
              <a:defRPr/>
            </a:pP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Железо, селен, хром, медь</a:t>
            </a:r>
          </a:p>
          <a:p>
            <a:pPr marL="298450" marR="5080" lvl="0" indent="-285750" defTabSz="914400" eaLnBrk="1" fontAlgn="auto" latinLnBrk="0" hangingPunct="1">
              <a:lnSpc>
                <a:spcPct val="115599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Обеспечивают нормальную сократимость сердца, энергообеспечение и питание</a:t>
            </a:r>
          </a:p>
          <a:p>
            <a:pPr marL="12700" marR="5080" lvl="0" defTabSz="914400" eaLnBrk="1" fontAlgn="auto" latinLnBrk="0" hangingPunct="1">
              <a:lnSpc>
                <a:spcPct val="115599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endParaRPr kumimoji="0" lang="ru-RU" sz="1600" b="1" i="0" u="none" strike="noStrike" kern="0" cap="none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Roboto"/>
            </a:endParaRPr>
          </a:p>
          <a:p>
            <a:pPr marL="12700" marR="5080" lvl="0" defTabSz="914400" eaLnBrk="1" fontAlgn="auto" latinLnBrk="0" hangingPunct="1">
              <a:lnSpc>
                <a:spcPct val="115599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r>
              <a:rPr lang="ru-RU" sz="1600" b="1" kern="0" dirty="0">
                <a:solidFill>
                  <a:sysClr val="windowText" lastClr="000000"/>
                </a:solidFill>
                <a:cs typeface="Roboto"/>
              </a:rPr>
              <a:t>Стандартное 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биохимическое исследование выявляет все макроэлементы и железо</a:t>
            </a:r>
          </a:p>
          <a:p>
            <a:pPr marL="12700" marR="5080" lvl="0" defTabSz="914400" eaLnBrk="1" fontAlgn="auto" latinLnBrk="0" hangingPunct="1">
              <a:lnSpc>
                <a:spcPct val="115599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Для самоконтроля и с целью профилактики сердечно- сосудистых заболеваний достаточно ежегодно контролировать содержание в крови кальция, натрия, калия и хлора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"/>
              </a:rPr>
              <a:t>(в виде хлоридов)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BAC145-91DE-A96A-770A-8D4F44E2F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7418" y="4142774"/>
            <a:ext cx="2792975" cy="25747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E431E0E-969A-337A-923C-99DD5DAEB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486" y="1031376"/>
            <a:ext cx="3910073" cy="257475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B2E84562-7062-3321-B7D6-E2EC7E20C1EC}"/>
              </a:ext>
            </a:extLst>
          </p:cNvPr>
          <p:cNvSpPr/>
          <p:nvPr/>
        </p:nvSpPr>
        <p:spPr>
          <a:xfrm>
            <a:off x="4404946" y="554046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465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9BDF5-7D55-8EAD-607E-3A86E82F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046" y="165453"/>
            <a:ext cx="6942992" cy="583616"/>
          </a:xfr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ЧЕМ ОПАСЕН ПЕРЕИЗБЫТОК СОЛИ?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3FD68E-03CD-25E6-9525-E740DAFF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6" y="2998909"/>
            <a:ext cx="5566130" cy="381642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72198E6-E05B-D83B-812B-AD510F39A453}"/>
              </a:ext>
            </a:extLst>
          </p:cNvPr>
          <p:cNvSpPr/>
          <p:nvPr/>
        </p:nvSpPr>
        <p:spPr>
          <a:xfrm>
            <a:off x="8225949" y="2128169"/>
            <a:ext cx="1472245" cy="523221"/>
          </a:xfrm>
          <a:prstGeom prst="round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55E761D-5795-9C53-1ABF-FF5A109BCE8E}"/>
              </a:ext>
            </a:extLst>
          </p:cNvPr>
          <p:cNvSpPr/>
          <p:nvPr/>
        </p:nvSpPr>
        <p:spPr>
          <a:xfrm>
            <a:off x="8249675" y="5875135"/>
            <a:ext cx="1462550" cy="523220"/>
          </a:xfrm>
          <a:prstGeom prst="round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C1107A-EEE4-B6D8-EE5B-DC595EC38661}"/>
              </a:ext>
            </a:extLst>
          </p:cNvPr>
          <p:cNvSpPr/>
          <p:nvPr/>
        </p:nvSpPr>
        <p:spPr>
          <a:xfrm>
            <a:off x="10153084" y="5008203"/>
            <a:ext cx="1493208" cy="523222"/>
          </a:xfrm>
          <a:prstGeom prst="round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AB7F551-6FB5-9F55-9EB3-3D8F02740A0A}"/>
              </a:ext>
            </a:extLst>
          </p:cNvPr>
          <p:cNvSpPr/>
          <p:nvPr/>
        </p:nvSpPr>
        <p:spPr>
          <a:xfrm>
            <a:off x="6159684" y="4902423"/>
            <a:ext cx="1484794" cy="523221"/>
          </a:xfrm>
          <a:prstGeom prst="round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6D71AA3-3C4E-5392-C475-96A48C3403DB}"/>
              </a:ext>
            </a:extLst>
          </p:cNvPr>
          <p:cNvSpPr/>
          <p:nvPr/>
        </p:nvSpPr>
        <p:spPr>
          <a:xfrm>
            <a:off x="6151270" y="2851377"/>
            <a:ext cx="1493208" cy="523221"/>
          </a:xfrm>
          <a:prstGeom prst="round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C40D437-A32B-8C72-28ED-328627D23C25}"/>
              </a:ext>
            </a:extLst>
          </p:cNvPr>
          <p:cNvSpPr/>
          <p:nvPr/>
        </p:nvSpPr>
        <p:spPr>
          <a:xfrm>
            <a:off x="10153084" y="2846338"/>
            <a:ext cx="1493208" cy="523220"/>
          </a:xfrm>
          <a:prstGeom prst="round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5C740CAF-3F77-DA3E-44FE-E67C14BD29D0}"/>
              </a:ext>
            </a:extLst>
          </p:cNvPr>
          <p:cNvSpPr/>
          <p:nvPr/>
        </p:nvSpPr>
        <p:spPr>
          <a:xfrm>
            <a:off x="7587910" y="3449138"/>
            <a:ext cx="2756743" cy="1601130"/>
          </a:xfrm>
          <a:prstGeom prst="ellipse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5D00C8D-43E2-DD84-D04A-EBEEF8A54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746" y="3567280"/>
            <a:ext cx="2247069" cy="13398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100AC20-4C77-6472-05D5-3C87B24F73B3}"/>
              </a:ext>
            </a:extLst>
          </p:cNvPr>
          <p:cNvSpPr txBox="1"/>
          <p:nvPr/>
        </p:nvSpPr>
        <p:spPr>
          <a:xfrm>
            <a:off x="8249675" y="2128169"/>
            <a:ext cx="1472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АРТЕРИАЛЬНАЯ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ГИПЕРТЕНЗИЯ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5D7F5E-BE21-C6BB-BF57-FDAAB92C817F}"/>
              </a:ext>
            </a:extLst>
          </p:cNvPr>
          <p:cNvSpPr txBox="1"/>
          <p:nvPr/>
        </p:nvSpPr>
        <p:spPr>
          <a:xfrm>
            <a:off x="10282532" y="5103695"/>
            <a:ext cx="1234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ОСТЕОПОРОЗ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7E0199-2296-675C-E9C9-C2122E12E300}"/>
              </a:ext>
            </a:extLst>
          </p:cNvPr>
          <p:cNvSpPr txBox="1"/>
          <p:nvPr/>
        </p:nvSpPr>
        <p:spPr>
          <a:xfrm>
            <a:off x="6290032" y="5033951"/>
            <a:ext cx="1283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РАК ЖЕЛУДКА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2690FA-E99D-5F08-D5FE-7B5EC6C94572}"/>
              </a:ext>
            </a:extLst>
          </p:cNvPr>
          <p:cNvSpPr txBox="1"/>
          <p:nvPr/>
        </p:nvSpPr>
        <p:spPr>
          <a:xfrm>
            <a:off x="6364961" y="2964717"/>
            <a:ext cx="1073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ИНФАРКТЫ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7BE194-857E-948B-B3F0-7D4BCEE3AD75}"/>
              </a:ext>
            </a:extLst>
          </p:cNvPr>
          <p:cNvSpPr txBox="1"/>
          <p:nvPr/>
        </p:nvSpPr>
        <p:spPr>
          <a:xfrm>
            <a:off x="10444484" y="2959875"/>
            <a:ext cx="1023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ИНСУЛЬТЫ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55B884-8C1A-C603-7DC3-B44EF2858F90}"/>
              </a:ext>
            </a:extLst>
          </p:cNvPr>
          <p:cNvSpPr txBox="1"/>
          <p:nvPr/>
        </p:nvSpPr>
        <p:spPr>
          <a:xfrm>
            <a:off x="8427753" y="5890953"/>
            <a:ext cx="1106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САХАРНЫЙ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ДИАБЕТ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E8975021-A5AB-FDB6-EFF3-E9CDA0129A5D}"/>
              </a:ext>
            </a:extLst>
          </p:cNvPr>
          <p:cNvCxnSpPr>
            <a:cxnSpLocks/>
          </p:cNvCxnSpPr>
          <p:nvPr/>
        </p:nvCxnSpPr>
        <p:spPr>
          <a:xfrm flipH="1" flipV="1">
            <a:off x="8933463" y="2748934"/>
            <a:ext cx="9823" cy="606080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7E6F1555-154F-C48D-3746-4B55AB8D147F}"/>
              </a:ext>
            </a:extLst>
          </p:cNvPr>
          <p:cNvCxnSpPr>
            <a:cxnSpLocks/>
          </p:cNvCxnSpPr>
          <p:nvPr/>
        </p:nvCxnSpPr>
        <p:spPr>
          <a:xfrm flipH="1" flipV="1">
            <a:off x="6970431" y="3469752"/>
            <a:ext cx="602645" cy="456531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69944CB6-1B3C-312B-31A2-FAE5AAFF3701}"/>
              </a:ext>
            </a:extLst>
          </p:cNvPr>
          <p:cNvCxnSpPr>
            <a:cxnSpLocks/>
          </p:cNvCxnSpPr>
          <p:nvPr/>
        </p:nvCxnSpPr>
        <p:spPr>
          <a:xfrm flipV="1">
            <a:off x="10346138" y="3464136"/>
            <a:ext cx="548408" cy="461183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42B7BF03-C864-7969-BD30-C6F188A16282}"/>
              </a:ext>
            </a:extLst>
          </p:cNvPr>
          <p:cNvCxnSpPr>
            <a:cxnSpLocks/>
          </p:cNvCxnSpPr>
          <p:nvPr/>
        </p:nvCxnSpPr>
        <p:spPr>
          <a:xfrm flipH="1">
            <a:off x="6945008" y="4424106"/>
            <a:ext cx="613234" cy="428946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8A623D3E-08BE-A4A6-96F5-4581724C4B39}"/>
              </a:ext>
            </a:extLst>
          </p:cNvPr>
          <p:cNvCxnSpPr>
            <a:cxnSpLocks/>
          </p:cNvCxnSpPr>
          <p:nvPr/>
        </p:nvCxnSpPr>
        <p:spPr>
          <a:xfrm>
            <a:off x="10344651" y="4488055"/>
            <a:ext cx="684462" cy="428946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859073DE-2436-CB1F-6A6B-BBB6C947ACDA}"/>
              </a:ext>
            </a:extLst>
          </p:cNvPr>
          <p:cNvCxnSpPr>
            <a:cxnSpLocks/>
          </p:cNvCxnSpPr>
          <p:nvPr/>
        </p:nvCxnSpPr>
        <p:spPr>
          <a:xfrm>
            <a:off x="8962072" y="5187840"/>
            <a:ext cx="8415" cy="565541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040225D0-EA0F-C752-55F1-712522518BBB}"/>
              </a:ext>
            </a:extLst>
          </p:cNvPr>
          <p:cNvSpPr txBox="1"/>
          <p:nvPr/>
        </p:nvSpPr>
        <p:spPr>
          <a:xfrm>
            <a:off x="285249" y="1063237"/>
            <a:ext cx="537622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Избыток натрия в крови: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Увеличивает количество жидкости, окружающей клетки, и объем крови в кровотоке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(перегрузка сердца, усиление давления на кровеносные сосуды, АГ, инфаркты, инсульты)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Вымывает кальций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(хрупкость костей и зубов, остеопороз)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Задерживает жидкость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 г натрия задерживает 200 мл воды)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формируя скрытые отёки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(заболевания почек)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Снижает эластичность сосудов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(восприимчивость к отложению холестерина, формирование атеросклеротической бляшки)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Препятствует расщеплению жиров,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(увеличение веса, ожирение)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Выведение избыточного натрия с мочой создает дополнительную нагрузку на почки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(отложение камней в почках)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600" b="1" dirty="0"/>
              <a:t>Повышает выработку соляной кислоты </a:t>
            </a:r>
            <a:r>
              <a:rPr lang="ru-RU" sz="1600" b="1" i="1" dirty="0">
                <a:solidFill>
                  <a:srgbClr val="C00000"/>
                </a:solidFill>
              </a:rPr>
              <a:t>(обострение заболеваний желудочно-кишечного тракта, развитие онкологического процесса) </a:t>
            </a: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3E91C1C7-3AB0-DC44-464E-6F18CCA64B83}"/>
              </a:ext>
            </a:extLst>
          </p:cNvPr>
          <p:cNvSpPr/>
          <p:nvPr/>
        </p:nvSpPr>
        <p:spPr>
          <a:xfrm>
            <a:off x="6096000" y="1192514"/>
            <a:ext cx="5550292" cy="523221"/>
          </a:xfrm>
          <a:prstGeom prst="round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9C7A2AB-405D-53F6-2EC5-1E33F752C937}"/>
              </a:ext>
            </a:extLst>
          </p:cNvPr>
          <p:cNvSpPr txBox="1"/>
          <p:nvPr/>
        </p:nvSpPr>
        <p:spPr>
          <a:xfrm>
            <a:off x="5876248" y="1192515"/>
            <a:ext cx="5989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СУТОЧНАЯ НОРМА ПОТРЕБЛЕНИЯ СОЛИ – 5 МГ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75% СОЛИ, СЪЕДАЕМОЙ НАМИ, СОДЕРЖИТСЯ В ГОТОВЫХ ПРОДУКТАХ </a:t>
            </a:r>
          </a:p>
        </p:txBody>
      </p:sp>
    </p:spTree>
    <p:extLst>
      <p:ext uri="{BB962C8B-B14F-4D97-AF65-F5344CB8AC3E}">
        <p14:creationId xmlns:p14="http://schemas.microsoft.com/office/powerpoint/2010/main" val="2019807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B16BF-293B-6951-B748-8976B7B0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381" y="213270"/>
            <a:ext cx="6593237" cy="746770"/>
          </a:xfr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kumimoji="0" lang="ru-RU" sz="24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НАША ЗАДАЧА – ПОМОГАТЬ СЕРДЦУ РАБОТАТЬ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62C9F3-AC55-B499-193D-BF92DF009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1573"/>
            <a:ext cx="5566130" cy="3816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552FB4-B3E0-2DFA-AD3A-8791AB0B04A3}"/>
              </a:ext>
            </a:extLst>
          </p:cNvPr>
          <p:cNvSpPr txBox="1"/>
          <p:nvPr/>
        </p:nvSpPr>
        <p:spPr>
          <a:xfrm>
            <a:off x="260382" y="1279843"/>
            <a:ext cx="58356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2600"/>
              </a:buClr>
              <a:buSzTx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Важно знать: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26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Сердечно-сосудистые заболевания - это основная причина смертей в мире </a:t>
            </a:r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rgbClr val="B22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(до 18 млн. жизней в год)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26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За сутки сердце сокращается 100 000 раз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26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За каждое сокращение выталкивает 150 мл крови в круг кровообращения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26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За 35 лет жизни сердце сократилось более млрд. раз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26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 течение 70  лет – 2 , 5 млрд. раз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26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797E9B-71BF-BB57-211C-85DFB57FA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937" y="1677330"/>
            <a:ext cx="3371380" cy="24386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ADAF64-E5B2-E625-7CFD-215A5D3595E7}"/>
              </a:ext>
            </a:extLst>
          </p:cNvPr>
          <p:cNvSpPr txBox="1"/>
          <p:nvPr/>
        </p:nvSpPr>
        <p:spPr>
          <a:xfrm>
            <a:off x="7738659" y="1338776"/>
            <a:ext cx="33713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Внутреннее строение сердца</a:t>
            </a:r>
          </a:p>
        </p:txBody>
      </p:sp>
      <p:sp>
        <p:nvSpPr>
          <p:cNvPr id="25" name="Объект 24">
            <a:extLst>
              <a:ext uri="{FF2B5EF4-FFF2-40B4-BE49-F238E27FC236}">
                <a16:creationId xmlns:a16="http://schemas.microsoft.com/office/drawing/2014/main" id="{F3F192F2-402A-6A55-203E-B0D0597DD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120" y="4949786"/>
            <a:ext cx="5473485" cy="1271853"/>
          </a:xfrm>
        </p:spPr>
        <p:txBody>
          <a:bodyPr>
            <a:norm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C00000"/>
              </a:buClr>
              <a:buSzTx/>
              <a:buNone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         Болезни сердца: </a:t>
            </a:r>
            <a:endParaRPr kumimoji="0" lang="ru-RU" sz="1600" b="1" i="0" u="none" strike="noStrike" kern="0" cap="none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8355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Обширная группа патологических состояний</a:t>
            </a:r>
          </a:p>
          <a:p>
            <a:pPr marL="808355" marR="5080" lvl="0" indent="-342900" algn="l" defTabSz="914400" rtl="0" eaLnBrk="1" fontAlgn="auto" latinLnBrk="0" hangingPunct="1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>
                <a:tab pos="1790700" algn="l"/>
                <a:tab pos="2251075" algn="l"/>
                <a:tab pos="4616450" algn="l"/>
                <a:tab pos="4909185" algn="l"/>
                <a:tab pos="6946900" algn="l"/>
              </a:tabLst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Делятся на разновидности в зависимости от места поражения и причин</a:t>
            </a:r>
          </a:p>
          <a:p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C447D8F-ED77-A0B3-D447-3BDA3EA6C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82" y="3730779"/>
            <a:ext cx="3906966" cy="26684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69347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9BDF5-7D55-8EAD-607E-3A86E82F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146" y="146716"/>
            <a:ext cx="6991525" cy="566053"/>
          </a:xfr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txBody>
          <a:bodyPr/>
          <a:lstStyle/>
          <a:p>
            <a:pPr algn="ctr"/>
            <a:r>
              <a:rPr kumimoji="0" lang="ru-RU" sz="2400" b="1" i="0" u="none" strike="noStrike" kern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+mn-lt"/>
                <a:ea typeface="+mj-ea"/>
                <a:cs typeface="Roboto"/>
              </a:rPr>
              <a:t>КУРЕНИЕ И СЕРДЦЕ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3FD68E-03CD-25E6-9525-E740DAFF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1573"/>
            <a:ext cx="5566130" cy="3816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D1677B-1CC0-49C3-CEFC-AE089D13452B}"/>
              </a:ext>
            </a:extLst>
          </p:cNvPr>
          <p:cNvSpPr txBox="1"/>
          <p:nvPr/>
        </p:nvSpPr>
        <p:spPr>
          <a:xfrm>
            <a:off x="224511" y="712706"/>
            <a:ext cx="6911580" cy="3072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2259965" lvl="0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/>
              <a:t>Курение - одна из форм наркотической зависимости, массово распространенной среди</a:t>
            </a:r>
          </a:p>
          <a:p>
            <a:pPr marL="12700" marR="2259965" lvl="0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/>
              <a:t>населения</a:t>
            </a:r>
          </a:p>
          <a:p>
            <a:pPr marL="12700" marR="2259965" lvl="0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/>
              <a:t>Наиболее уязвимая категория - дети, молодежь, работоспособный возраст</a:t>
            </a:r>
          </a:p>
          <a:p>
            <a:pPr marL="12700" marR="1626870" lvl="0" defTabSz="914400">
              <a:defRPr/>
            </a:pPr>
            <a:r>
              <a:rPr lang="ru-RU" sz="1600" b="1" dirty="0"/>
              <a:t>Употребление никотинсодержащей продукции повышает риск возникновения: </a:t>
            </a:r>
          </a:p>
          <a:p>
            <a:pPr marL="298450" marR="1626870" lvl="0" indent="-285750" defTabSz="914400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ru-RU" sz="1600" b="1" dirty="0"/>
              <a:t>Ишемической болезни сердца в 2,2 раза, </a:t>
            </a:r>
          </a:p>
          <a:p>
            <a:pPr marL="298450" marR="1626870" lvl="0" indent="-285750" defTabSz="914400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ru-RU" sz="1600" b="1" dirty="0"/>
              <a:t>Инфаркта миокарда – в 2 раза </a:t>
            </a:r>
          </a:p>
          <a:p>
            <a:pPr marL="298450" marR="1626870" lvl="0" indent="-285750" defTabSz="914400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ru-RU" sz="1600" b="1" dirty="0"/>
              <a:t>Внезапной смерти – в 4,9 раз </a:t>
            </a:r>
          </a:p>
          <a:p>
            <a:pPr marL="12700" marR="1626870" lvl="0" defTabSz="914400">
              <a:defRPr/>
            </a:pPr>
            <a:r>
              <a:rPr lang="ru-RU" sz="1600" b="1" dirty="0"/>
              <a:t>Чем меньше возраст курильщика, тем выше его риск умереть от инфаркта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ED4B35-F192-D2DE-B295-95EF5C97F00E}"/>
              </a:ext>
            </a:extLst>
          </p:cNvPr>
          <p:cNvSpPr txBox="1"/>
          <p:nvPr/>
        </p:nvSpPr>
        <p:spPr>
          <a:xfrm>
            <a:off x="5884908" y="3294424"/>
            <a:ext cx="5835938" cy="337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defTabSz="914400" eaLnBrk="1" fontAlgn="auto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cs typeface="Roboto"/>
              </a:rPr>
              <a:t>Никотин - тромбообразующий фактор</a:t>
            </a:r>
          </a:p>
          <a:p>
            <a:pPr marL="298450" lvl="0" indent="-285750" defTabSz="914400">
              <a:spcBef>
                <a:spcPts val="145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ru-RU" sz="1600" b="1" dirty="0"/>
              <a:t>Нарушает проницаемость клеточных мембран, что приводит к развитию ионного дисбаланса и дефициту кальция </a:t>
            </a:r>
            <a:r>
              <a:rPr lang="ru-RU" sz="1600" b="1" i="1" dirty="0">
                <a:solidFill>
                  <a:srgbClr val="C00000"/>
                </a:solidFill>
              </a:rPr>
              <a:t>(нарушается механизм сокращений поперечно - полосатой мускулатуры)</a:t>
            </a:r>
          </a:p>
          <a:p>
            <a:pPr marL="298450" lvl="0" indent="-285750" defTabSz="914400">
              <a:spcBef>
                <a:spcPts val="145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ru-RU" sz="1600" b="1" kern="0" dirty="0">
                <a:solidFill>
                  <a:sysClr val="windowText" lastClr="000000"/>
                </a:solidFill>
                <a:cs typeface="Roboto"/>
              </a:rPr>
              <a:t>Повреждает эндотелиальные клетки крупных и мелких сосудов способствует развитию </a:t>
            </a:r>
            <a:r>
              <a:rPr lang="ru-RU" sz="1600" b="1" kern="0" dirty="0">
                <a:solidFill>
                  <a:prstClr val="black"/>
                </a:solidFill>
                <a:cs typeface="Roboto"/>
              </a:rPr>
              <a:t>атеросклероза</a:t>
            </a:r>
            <a:r>
              <a:rPr lang="ru-RU" sz="1600" b="1" i="1" kern="0" dirty="0">
                <a:solidFill>
                  <a:srgbClr val="C00000"/>
                </a:solidFill>
                <a:cs typeface="Roboto"/>
              </a:rPr>
              <a:t> (повышает</a:t>
            </a:r>
            <a:r>
              <a:rPr lang="ru-RU" sz="1600" b="1" i="1" kern="0" dirty="0">
                <a:solidFill>
                  <a:srgbClr val="C00000"/>
                </a:solidFill>
                <a:cs typeface="Roboto Cn"/>
              </a:rPr>
              <a:t> уровень холестерина в крови)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Приводит к поражению сосудов сердца, головного мозга, периферических артерий, аорты</a:t>
            </a:r>
            <a:r>
              <a:rPr lang="ru-RU" sz="1600" b="1" kern="0" noProof="0" dirty="0">
                <a:solidFill>
                  <a:sysClr val="windowText" lastClr="000000"/>
                </a:solidFill>
                <a:cs typeface="Roboto"/>
              </a:rPr>
              <a:t>, </a:t>
            </a:r>
            <a:r>
              <a:rPr lang="ru-RU" sz="1600" b="1" kern="0" dirty="0">
                <a:solidFill>
                  <a:sysClr val="windowText" lastClr="000000"/>
                </a:solidFill>
                <a:cs typeface="Roboto"/>
              </a:rPr>
              <a:t>нарушает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мозговое кровообращение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DA198C-0067-9D24-8921-EE20DFCB1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8623" y="4232294"/>
            <a:ext cx="3453561" cy="220959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A0CED7B8-A290-854E-797B-9348C2A91A89}"/>
              </a:ext>
            </a:extLst>
          </p:cNvPr>
          <p:cNvSpPr/>
          <p:nvPr/>
        </p:nvSpPr>
        <p:spPr>
          <a:xfrm>
            <a:off x="4955188" y="4624472"/>
            <a:ext cx="770332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FF5CCBD-85A5-6F65-15FE-ED725590D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9560" y="712304"/>
            <a:ext cx="3681024" cy="232973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16269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9BDF5-7D55-8EAD-607E-3A86E82F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805" y="101612"/>
            <a:ext cx="5392918" cy="621249"/>
          </a:xfr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txBody>
          <a:bodyPr/>
          <a:lstStyle/>
          <a:p>
            <a:pPr algn="ctr"/>
            <a:r>
              <a:rPr lang="ru-RU" sz="24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  <a:cs typeface="Roboto"/>
              </a:rPr>
              <a:t>КУРЕНИЕ И СЕРДЦЕ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3FD68E-03CD-25E6-9525-E740DAFF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7878"/>
            <a:ext cx="5566130" cy="38164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2671" y="1002810"/>
            <a:ext cx="591959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Углекислый газ, поступающий в кровь, замещает собой кислород, в результате чего всего органы </a:t>
            </a:r>
            <a:r>
              <a:rPr lang="ru-RU" sz="1600" b="1" i="1" dirty="0">
                <a:solidFill>
                  <a:srgbClr val="C00000"/>
                </a:solidFill>
              </a:rPr>
              <a:t>(особенно сердце и головной мозг)</a:t>
            </a:r>
            <a:r>
              <a:rPr lang="ru-RU" sz="1600" b="1" dirty="0"/>
              <a:t> испытывают гипоксию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Оксид углерода увеличивает содержание «вредных» липопротеидов в крови </a:t>
            </a:r>
            <a:r>
              <a:rPr lang="ru-RU" sz="1600" b="1" i="1" dirty="0">
                <a:solidFill>
                  <a:srgbClr val="C00000"/>
                </a:solidFill>
              </a:rPr>
              <a:t>(причина развития атеросклероза сосудов)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Кровь курильщиков быстрее свертывается, возрастает риск тромбообразования </a:t>
            </a:r>
            <a:r>
              <a:rPr lang="ru-RU" sz="1600" b="1" i="1" dirty="0">
                <a:solidFill>
                  <a:srgbClr val="C00000"/>
                </a:solidFill>
              </a:rPr>
              <a:t>(риск инфарктов, инсультов)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После каждой выкуриваемой сигареты развивается кратковременный спазм кровеносных сосудов, </a:t>
            </a:r>
            <a:r>
              <a:rPr lang="ru-RU" sz="1600" b="1" i="1" dirty="0">
                <a:solidFill>
                  <a:srgbClr val="C00000"/>
                </a:solidFill>
              </a:rPr>
              <a:t>(повышается артериальное давление) </a:t>
            </a:r>
            <a:r>
              <a:rPr lang="ru-RU" sz="1600" b="1" dirty="0"/>
              <a:t>увеличивается нагрузка на миокард</a:t>
            </a:r>
            <a:endParaRPr lang="ru-RU" sz="1600" b="1" i="1" dirty="0">
              <a:solidFill>
                <a:srgbClr val="C00000"/>
              </a:solidFill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ru-RU" sz="1600" b="1" i="1" dirty="0">
              <a:solidFill>
                <a:srgbClr val="C00000"/>
              </a:solidFill>
              <a:effectLst/>
            </a:endParaRPr>
          </a:p>
        </p:txBody>
      </p:sp>
      <p:sp>
        <p:nvSpPr>
          <p:cNvPr id="7" name="AutoShape 2" descr="https://admin.cgon.ru/storage/upload/medialibrary/78dd079024d679b626846efda85f8503.png"/>
          <p:cNvSpPr>
            <a:spLocks noChangeAspect="1" noChangeArrowheads="1"/>
          </p:cNvSpPr>
          <p:nvPr/>
        </p:nvSpPr>
        <p:spPr bwMode="auto">
          <a:xfrm>
            <a:off x="0" y="138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83" y="4296019"/>
            <a:ext cx="3384076" cy="223728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30B48-3288-75F0-75E8-7114690DE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930" y="1268181"/>
            <a:ext cx="3231160" cy="23139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16D300-D956-ED8E-D8C7-7FC78811D932}"/>
              </a:ext>
            </a:extLst>
          </p:cNvPr>
          <p:cNvSpPr txBox="1"/>
          <p:nvPr/>
        </p:nvSpPr>
        <p:spPr>
          <a:xfrm>
            <a:off x="6096000" y="4531751"/>
            <a:ext cx="5652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/>
              <a:t>Оценка курения, как фактора риска развития заболеваний:</a:t>
            </a:r>
          </a:p>
          <a:p>
            <a:r>
              <a:rPr lang="ru-RU" sz="1600" b="1" dirty="0"/>
              <a:t> Проводится по индексу курения </a:t>
            </a:r>
            <a:r>
              <a:rPr lang="ru-RU" sz="1600" b="1" i="1" dirty="0">
                <a:solidFill>
                  <a:srgbClr val="C00000"/>
                </a:solidFill>
              </a:rPr>
              <a:t>(ИК)</a:t>
            </a:r>
          </a:p>
          <a:p>
            <a:r>
              <a:rPr lang="ru-RU" sz="1600" b="1" i="1" dirty="0">
                <a:solidFill>
                  <a:srgbClr val="C00000"/>
                </a:solidFill>
              </a:rPr>
              <a:t>ИК = числу сигарет, выкуриваемых за день × 12</a:t>
            </a:r>
          </a:p>
          <a:p>
            <a:r>
              <a:rPr lang="ru-RU" sz="1600" b="1" i="1" dirty="0">
                <a:solidFill>
                  <a:srgbClr val="C00000"/>
                </a:solidFill>
              </a:rPr>
              <a:t>При ИК</a:t>
            </a:r>
            <a:r>
              <a:rPr lang="en-US" sz="1600" b="1" i="1" dirty="0">
                <a:solidFill>
                  <a:srgbClr val="C00000"/>
                </a:solidFill>
              </a:rPr>
              <a:t>&gt;140</a:t>
            </a:r>
            <a:r>
              <a:rPr lang="ru-RU" sz="1600" b="1" i="1" dirty="0">
                <a:solidFill>
                  <a:srgbClr val="C00000"/>
                </a:solidFill>
              </a:rPr>
              <a:t> риск развития сердечной патологии возрастает в 5,</a:t>
            </a:r>
            <a:r>
              <a:rPr lang="en-US" sz="1600" b="1" i="1" dirty="0">
                <a:solidFill>
                  <a:srgbClr val="C00000"/>
                </a:solidFill>
              </a:rPr>
              <a:t>8</a:t>
            </a:r>
            <a:r>
              <a:rPr lang="ru-RU" sz="1600" b="1" i="1" dirty="0">
                <a:solidFill>
                  <a:srgbClr val="C00000"/>
                </a:solidFill>
              </a:rPr>
              <a:t> раз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7541E9CF-EB03-5E62-391F-CE25A0B2C032}"/>
              </a:ext>
            </a:extLst>
          </p:cNvPr>
          <p:cNvSpPr/>
          <p:nvPr/>
        </p:nvSpPr>
        <p:spPr>
          <a:xfrm>
            <a:off x="4843293" y="5172344"/>
            <a:ext cx="852686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493515-DE04-08E4-8451-86BF0DE520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15" b="70556" l="8281" r="77500">
                        <a14:foregroundMark x1="55104" y1="52870" x2="55104" y2="52870"/>
                        <a14:foregroundMark x1="39323" y1="47593" x2="39323" y2="47593"/>
                        <a14:foregroundMark x1="26458" y1="47963" x2="26458" y2="47963"/>
                        <a14:foregroundMark x1="14271" y1="47130" x2="14271" y2="4713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25" t="24835" r="23114" b="24271"/>
          <a:stretch/>
        </p:blipFill>
        <p:spPr>
          <a:xfrm rot="10800000">
            <a:off x="1380023" y="5004008"/>
            <a:ext cx="1238665" cy="85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12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9BDF5-7D55-8EAD-607E-3A86E82F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424" y="89529"/>
            <a:ext cx="6602135" cy="615146"/>
          </a:xfr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txBody>
          <a:bodyPr anchor="b"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sz="27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ОТКАЗАТЬСЯ ОТ КУРЕНИЯ</a:t>
            </a:r>
            <a:endParaRPr lang="ru-RU" sz="2700" b="1" dirty="0"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3FD68E-03CD-25E6-9525-E740DAFF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3041573"/>
            <a:ext cx="5566130" cy="38164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170F64-84EF-D11A-63D6-034D26212045}"/>
              </a:ext>
            </a:extLst>
          </p:cNvPr>
          <p:cNvSpPr txBox="1"/>
          <p:nvPr/>
        </p:nvSpPr>
        <p:spPr>
          <a:xfrm>
            <a:off x="120975" y="947393"/>
            <a:ext cx="5975025" cy="532453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74650" marR="0" lvl="0" indent="-285750" defTabSz="914400" eaLnBrk="1" fontAlgn="auto" latinLnBrk="0" hangingPunct="1">
              <a:spcBef>
                <a:spcPts val="414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>
                <a:tab pos="5610225" algn="l"/>
              </a:tabLst>
              <a:defRPr/>
            </a:pPr>
            <a:r>
              <a:rPr kumimoji="0" lang="ru-RU" sz="1600" b="1" i="0" u="none" strike="noStrike" kern="0" cap="none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Выберите определённый день, в который собираетесь бросить курить </a:t>
            </a:r>
            <a:r>
              <a:rPr kumimoji="0" lang="ru-RU" sz="1600" b="1" i="1" u="none" strike="noStrike" kern="0" cap="none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(спокойный, без физических и эмоциональных перегрузок) </a:t>
            </a:r>
          </a:p>
          <a:p>
            <a:pPr marL="374650" marR="0" lvl="0" indent="-285750" defTabSz="914400" eaLnBrk="1" fontAlgn="auto" latinLnBrk="0" hangingPunct="1">
              <a:spcBef>
                <a:spcPts val="414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>
                <a:tab pos="5610225" algn="l"/>
              </a:tabLst>
              <a:defRPr/>
            </a:pPr>
            <a:r>
              <a:rPr kumimoji="0" lang="ru-RU" sz="1600" b="1" i="0" u="none" strike="noStrike" kern="0" cap="none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Заведите дневник и записывайте, что с вами  происходит уберите все предметы, связанные с курением  </a:t>
            </a:r>
            <a:r>
              <a:rPr kumimoji="0" lang="ru-RU" sz="1600" b="1" i="1" u="none" strike="noStrike" kern="0" cap="none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(пепельницы, зажигалки, кальян)</a:t>
            </a:r>
          </a:p>
          <a:p>
            <a:pPr marL="374650" marR="0" lvl="0" indent="-285750" defTabSz="914400" eaLnBrk="1" fontAlgn="auto" latinLnBrk="0" hangingPunct="1">
              <a:spcBef>
                <a:spcPts val="414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>
                <a:tab pos="5610225" algn="l"/>
              </a:tabLst>
              <a:defRPr/>
            </a:pPr>
            <a:r>
              <a:rPr kumimoji="0" lang="ru-RU" sz="1600" b="1" i="0" u="none" strike="noStrike" kern="0" cap="none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Перестирайте одежду, сделайте в доме генеральную уборку</a:t>
            </a:r>
          </a:p>
          <a:p>
            <a:pPr marL="374650" marR="0" lvl="0" indent="-285750" defTabSz="914400" eaLnBrk="1" fontAlgn="auto" latinLnBrk="0" hangingPunct="1">
              <a:spcBef>
                <a:spcPts val="414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>
                <a:tab pos="5610225" algn="l"/>
              </a:tabLst>
              <a:defRPr/>
            </a:pPr>
            <a:r>
              <a:rPr kumimoji="0" lang="ru-RU" sz="1600" b="1" i="0" u="none" strike="noStrike" kern="0" cap="none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Запретите своим друзьям курить у вас дома, даже выходя на балкон бросайте курить вместе с кем - нибудь, поддерживая друг друга </a:t>
            </a:r>
            <a:r>
              <a:rPr kumimoji="0" lang="ru-RU" sz="1600" b="1" i="1" u="none" strike="noStrike" kern="0" cap="none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"/>
              </a:rPr>
              <a:t>(с мужем, женой, сыном, дочерью, другом)</a:t>
            </a:r>
          </a:p>
          <a:p>
            <a:pPr marL="374650" marR="0" lvl="0" indent="-285750" defTabSz="914400" eaLnBrk="1" fontAlgn="auto" latinLnBrk="0" hangingPunct="1">
              <a:spcBef>
                <a:spcPts val="414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>
                <a:tab pos="5610225" algn="l"/>
              </a:tabLst>
              <a:defRPr/>
            </a:pPr>
            <a:r>
              <a:rPr kumimoji="0" lang="ru-RU" sz="1600" b="1" i="0" u="none" strike="noStrike" kern="0" cap="none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Замените курение на какое- либо другое действие, переключите внимание </a:t>
            </a:r>
          </a:p>
          <a:p>
            <a:pPr marL="374650" marR="0" lvl="0" indent="-285750" defTabSz="914400" eaLnBrk="1" fontAlgn="auto" latinLnBrk="0" hangingPunct="1">
              <a:spcBef>
                <a:spcPts val="414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>
                <a:tab pos="5610225" algn="l"/>
              </a:tabLst>
              <a:defRPr/>
            </a:pPr>
            <a:r>
              <a:rPr kumimoji="0" lang="ru-RU" sz="1600" b="1" i="0" u="none" strike="noStrike" kern="0" cap="none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Займите рот и</a:t>
            </a:r>
            <a:r>
              <a:rPr kumimoji="0" lang="ru-RU" sz="1600" b="1" u="none" strike="noStrike" kern="0" cap="none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руки </a:t>
            </a:r>
            <a:r>
              <a:rPr kumimoji="0" lang="ru-RU" sz="1600" b="1" i="1" u="none" strike="noStrike" kern="0" cap="none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"/>
              </a:rPr>
              <a:t>(замените сигарету зеленью, орехами, семечками, руки четками или какой – либо работой)</a:t>
            </a:r>
          </a:p>
          <a:p>
            <a:pPr marL="374650" marR="0" lvl="0" indent="-285750" defTabSz="914400" eaLnBrk="1" fontAlgn="auto" latinLnBrk="0" hangingPunct="1">
              <a:spcBef>
                <a:spcPts val="414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>
                <a:tab pos="5610225" algn="l"/>
              </a:tabLst>
              <a:defRPr/>
            </a:pPr>
            <a:r>
              <a:rPr kumimoji="0" lang="ru-RU" sz="1600" b="1" i="1" u="none" strike="noStrike" kern="0" cap="none" noProof="0" dirty="0">
                <a:ln>
                  <a:noFill/>
                </a:ln>
                <a:effectLst/>
                <a:uLnTx/>
                <a:uFillTx/>
                <a:cs typeface="Roboto"/>
              </a:rPr>
              <a:t>Двигайтесь, занимайтесь спортом </a:t>
            </a:r>
            <a:r>
              <a:rPr kumimoji="0" lang="ru-RU" sz="1600" b="1" i="1" u="none" strike="noStrike" kern="0" cap="none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"/>
              </a:rPr>
              <a:t>(нужен свежий воздух, нормальный сон, стабильный режим дня)</a:t>
            </a:r>
          </a:p>
          <a:p>
            <a:pPr marL="374650" marR="0" lvl="0" indent="-285750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u="none" strike="noStrike" kern="0" cap="none" noProof="0" dirty="0">
                <a:ln>
                  <a:noFill/>
                </a:ln>
                <a:effectLst/>
                <a:uLnTx/>
                <a:uFillTx/>
                <a:cs typeface="Roboto"/>
              </a:rPr>
              <a:t>Хвалите себя за отказ от сигарет, награждайте морально и материально </a:t>
            </a:r>
            <a:r>
              <a:rPr kumimoji="0" lang="ru-RU" sz="1600" b="1" i="1" u="none" strike="noStrike" kern="0" cap="none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"/>
              </a:rPr>
              <a:t>(за первые сутки без табака, неделю, месяц, год и д.)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FA7C02-50F1-A2C1-7FFE-DF435B49F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2385" y="1021357"/>
            <a:ext cx="4333771" cy="23489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D44AF3-9EC6-2170-983F-D8A48995C59F}"/>
              </a:ext>
            </a:extLst>
          </p:cNvPr>
          <p:cNvSpPr txBox="1"/>
          <p:nvPr/>
        </p:nvSpPr>
        <p:spPr>
          <a:xfrm>
            <a:off x="7454317" y="4209824"/>
            <a:ext cx="442873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u="sng" dirty="0"/>
              <a:t>Медицинская помощь по отказу от курения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Кабинеты по отказу от курения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Центры здоровья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Отделения медицинской профилактики,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Кабинеты медицинской профилактики </a:t>
            </a:r>
            <a:r>
              <a:rPr lang="ru-RU" sz="1600" b="1" i="1" dirty="0">
                <a:solidFill>
                  <a:srgbClr val="C00000"/>
                </a:solidFill>
              </a:rPr>
              <a:t>(врач-терапевт)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Школы по отказу от курения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Консультация психолога</a:t>
            </a: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E9D58B59-3F73-C8C2-4E42-CC582F812E60}"/>
              </a:ext>
            </a:extLst>
          </p:cNvPr>
          <p:cNvSpPr/>
          <p:nvPr/>
        </p:nvSpPr>
        <p:spPr>
          <a:xfrm>
            <a:off x="6493965" y="5240876"/>
            <a:ext cx="743517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449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9BDF5-7D55-8EAD-607E-3A86E82F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6648" y="168050"/>
            <a:ext cx="5884178" cy="633164"/>
          </a:xfr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СЕРДЦЕ И АЛКОГОЛЬ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3FD68E-03CD-25E6-9525-E740DAFF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1573"/>
            <a:ext cx="5566130" cy="3816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FB7BC4-59F9-6456-6FA5-75361219CAD0}"/>
              </a:ext>
            </a:extLst>
          </p:cNvPr>
          <p:cNvSpPr txBox="1"/>
          <p:nvPr/>
        </p:nvSpPr>
        <p:spPr>
          <a:xfrm>
            <a:off x="491313" y="1250505"/>
            <a:ext cx="5334699" cy="3111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cs typeface="Roboto"/>
              </a:rPr>
              <a:t>Что происхо</a:t>
            </a: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effectLst/>
                <a:uLnTx/>
                <a:uFillTx/>
                <a:cs typeface="Roboto"/>
              </a:rPr>
              <a:t>д</a:t>
            </a: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cs typeface="Roboto"/>
              </a:rPr>
              <a:t>ит с сердцем при приеме высоких доз спиртного:</a:t>
            </a:r>
            <a:endParaRPr lang="ru-RU" sz="1600" b="1" u="sng" kern="0" dirty="0">
              <a:cs typeface="Roboto"/>
            </a:endParaRP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600" b="1" kern="0" dirty="0">
                <a:cs typeface="Roboto"/>
              </a:rPr>
              <a:t>Ухудшается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effectLst/>
                <a:uLnTx/>
                <a:uFillTx/>
                <a:cs typeface="Roboto"/>
              </a:rPr>
              <a:t> сократительная функция миокарда</a:t>
            </a:r>
            <a:endParaRPr lang="ru-RU" sz="1600" b="1" kern="0" dirty="0">
              <a:cs typeface="Roboto"/>
            </a:endParaRP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600" b="1" kern="0" dirty="0">
                <a:cs typeface="Roboto"/>
              </a:rPr>
              <a:t>Нарушается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effectLst/>
                <a:uLnTx/>
                <a:uFillTx/>
                <a:cs typeface="Roboto"/>
              </a:rPr>
              <a:t> сердечный ритм </a:t>
            </a:r>
            <a:r>
              <a:rPr kumimoji="0" lang="ru-RU" sz="1600" b="1" i="1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(обычно в сторону тахикардии)</a:t>
            </a:r>
            <a:endParaRPr lang="ru-RU" sz="1600" b="1" kern="0" dirty="0">
              <a:solidFill>
                <a:srgbClr val="C00000"/>
              </a:solidFill>
              <a:cs typeface="Roboto Cn"/>
            </a:endParaRP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600" b="1" kern="0" dirty="0">
                <a:cs typeface="Roboto"/>
              </a:rPr>
              <a:t>Снижается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effectLst/>
                <a:uLnTx/>
                <a:uFillTx/>
                <a:cs typeface="Roboto"/>
              </a:rPr>
              <a:t> насыщенность крови кислородом</a:t>
            </a:r>
            <a:r>
              <a:rPr lang="ru-RU" sz="1600" b="1" kern="0" dirty="0">
                <a:cs typeface="Roboto"/>
              </a:rPr>
              <a:t> </a:t>
            </a:r>
            <a:r>
              <a:rPr kumimoji="0" lang="ru-RU" sz="1600" b="1" i="1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(тяжелая одышка)</a:t>
            </a:r>
            <a:endParaRPr lang="ru-RU" sz="1600" b="1" kern="0" dirty="0">
              <a:solidFill>
                <a:srgbClr val="C00000"/>
              </a:solidFill>
              <a:cs typeface="Roboto Cn"/>
            </a:endParaRP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600" b="1" kern="0" dirty="0">
                <a:cs typeface="Roboto"/>
              </a:rPr>
              <a:t>Понижается 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effectLst/>
                <a:uLnTx/>
                <a:uFillTx/>
                <a:cs typeface="Roboto"/>
              </a:rPr>
              <a:t>минутный объем крови</a:t>
            </a:r>
            <a:r>
              <a:rPr lang="ru-RU" sz="1600" b="1" kern="0" dirty="0">
                <a:cs typeface="Roboto"/>
              </a:rPr>
              <a:t> </a:t>
            </a:r>
            <a:r>
              <a:rPr kumimoji="0" lang="ru-RU" sz="1600" b="1" i="1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(предсердия и желудочки недополучают питательные вещества и кислород)</a:t>
            </a:r>
            <a:endParaRPr lang="ru-RU" sz="1600" b="1" kern="0" dirty="0">
              <a:solidFill>
                <a:srgbClr val="C00000"/>
              </a:solidFill>
              <a:cs typeface="Roboto"/>
            </a:endParaRP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600" b="1" kern="0" dirty="0">
                <a:cs typeface="Roboto"/>
              </a:rPr>
              <a:t>У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effectLst/>
                <a:uLnTx/>
                <a:uFillTx/>
                <a:cs typeface="Roboto"/>
              </a:rPr>
              <a:t> пьющих сердечников часто образуются отеки они страдают из- </a:t>
            </a:r>
            <a:r>
              <a:rPr lang="ru-RU" sz="1600" b="1" kern="0" dirty="0">
                <a:cs typeface="Roboto"/>
              </a:rPr>
              <a:t>з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effectLst/>
                <a:uLnTx/>
                <a:uFillTx/>
                <a:cs typeface="Roboto"/>
              </a:rPr>
              <a:t>а чувства нехватки воздуха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BA76F1-C3FD-6029-8055-C49DF32D111D}"/>
              </a:ext>
            </a:extLst>
          </p:cNvPr>
          <p:cNvSpPr txBox="1"/>
          <p:nvPr/>
        </p:nvSpPr>
        <p:spPr>
          <a:xfrm>
            <a:off x="6625872" y="4882047"/>
            <a:ext cx="5182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u="sng" dirty="0"/>
              <a:t>Алкоголь, находясь в водной среде: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Растворяет жиры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Вызывает слипание эритроцитов и закупорку капилляров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Приводит к усиленному отложению жира в периоды между приемами спиртного в печени и сердце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A77AFB-CDBF-7AAB-A442-71E0355D9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865" y="4798121"/>
            <a:ext cx="3688400" cy="1737511"/>
          </a:xfrm>
          <a:prstGeom prst="rect">
            <a:avLst/>
          </a:prstGeom>
        </p:spPr>
      </p:pic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F110EB49-E571-0E65-1050-D442F9ACB160}"/>
              </a:ext>
            </a:extLst>
          </p:cNvPr>
          <p:cNvSpPr/>
          <p:nvPr/>
        </p:nvSpPr>
        <p:spPr>
          <a:xfrm>
            <a:off x="5314107" y="5481792"/>
            <a:ext cx="771787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BF541D-F4D5-6059-D621-FC6BC5C62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0489" y="1468072"/>
            <a:ext cx="3788220" cy="22695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0" b="89775" l="9921" r="89815">
                        <a14:foregroundMark x1="48016" y1="40901" x2="48016" y2="40901"/>
                        <a14:foregroundMark x1="47619" y1="66205" x2="47619" y2="6620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8453" y="2171476"/>
            <a:ext cx="996146" cy="76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53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9BDF5-7D55-8EAD-607E-3A86E82F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883" y="105969"/>
            <a:ext cx="8220959" cy="671822"/>
          </a:xfr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НАРУШЕНИЯ СНА –РИСК РАЗВИТИЯ ЗАБОЛЕВАНИЙ СЕРДЦА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3FD68E-03CD-25E6-9525-E740DAFF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1573"/>
            <a:ext cx="5566130" cy="38164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3477" y="1078942"/>
            <a:ext cx="6701211" cy="4444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effectLst/>
                <a:uLnTx/>
                <a:uFillTx/>
              </a:rPr>
              <a:t>Недостаток сна:</a:t>
            </a:r>
          </a:p>
          <a:p>
            <a:pPr marL="285750" lvl="0" indent="-285750" defTabSz="9144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kern="0" dirty="0"/>
              <a:t>Провоцирует развитие артериальной гипертензии, повышает риск инфарктов и инсультов</a:t>
            </a:r>
          </a:p>
          <a:p>
            <a:pPr marL="285750" lvl="0" indent="-285750" defTabSz="9144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kern="0" dirty="0"/>
              <a:t>Нарушает выделение пептидов, отвечающих за регуляцию аппетита </a:t>
            </a:r>
            <a:r>
              <a:rPr lang="ru-RU" sz="1600" b="1" i="1" kern="0" dirty="0">
                <a:solidFill>
                  <a:srgbClr val="C00000"/>
                </a:solidFill>
              </a:rPr>
              <a:t>(усиление голода, развитие ожирения)</a:t>
            </a:r>
          </a:p>
          <a:p>
            <a:pPr marL="285750" lvl="0" indent="-285750" defTabSz="9144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kern="0" dirty="0"/>
              <a:t>Сон менее 7 - 8 часов в сутки нарушает обмен глюкозы в организме </a:t>
            </a:r>
            <a:r>
              <a:rPr lang="ru-RU" sz="1600" b="1" i="1" kern="0" dirty="0">
                <a:solidFill>
                  <a:srgbClr val="C00000"/>
                </a:solidFill>
              </a:rPr>
              <a:t>(риск развития сахарного диабета)</a:t>
            </a:r>
          </a:p>
          <a:p>
            <a:pPr marL="285750" lvl="0" indent="-285750" defTabSz="9144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kern="0" dirty="0">
                <a:solidFill>
                  <a:srgbClr val="000000"/>
                </a:solidFill>
              </a:rPr>
              <a:t>Развивает синдром хронической усталости</a:t>
            </a:r>
          </a:p>
          <a:p>
            <a:pPr marL="285750" lvl="0" indent="-285750" defTabSz="9144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kern="0" dirty="0">
                <a:solidFill>
                  <a:srgbClr val="000000"/>
                </a:solidFill>
              </a:rPr>
              <a:t>Способствует профессиональному выгоранию</a:t>
            </a:r>
          </a:p>
          <a:p>
            <a:pPr marL="285750" lvl="0" indent="-285750" defTabSz="9144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kern="0" dirty="0">
                <a:solidFill>
                  <a:srgbClr val="000000"/>
                </a:solidFill>
              </a:rPr>
              <a:t>Сон 5 и менее часов в сутки повышает риск преждевременной смерти на 15 %</a:t>
            </a:r>
          </a:p>
          <a:p>
            <a:pPr lvl="0" defTabSz="914400"/>
            <a:endParaRPr lang="ru-RU" sz="1600" b="1" i="1" kern="0" dirty="0">
              <a:solidFill>
                <a:srgbClr val="C00000"/>
              </a:solidFill>
            </a:endParaRPr>
          </a:p>
          <a:p>
            <a:pPr marL="12700" lvl="0" defTabSz="914400">
              <a:spcBef>
                <a:spcPts val="1275"/>
              </a:spcBef>
              <a:tabLst>
                <a:tab pos="2301240" algn="l"/>
              </a:tabLst>
            </a:pPr>
            <a:endParaRPr lang="ru-RU" sz="1600" b="1" kern="0" dirty="0"/>
          </a:p>
          <a:p>
            <a:pPr lvl="0" defTabSz="914400"/>
            <a:endParaRPr lang="ru-RU" sz="1600" b="1" kern="0" dirty="0"/>
          </a:p>
          <a:p>
            <a:pPr lvl="0" defTabSz="914400"/>
            <a:endParaRPr lang="ru-RU" sz="1600" b="1" kern="0" dirty="0"/>
          </a:p>
          <a:p>
            <a:pPr lvl="0" defTabSz="914400"/>
            <a:endParaRPr lang="ru-RU" sz="1600" b="1" i="1" kern="0" dirty="0"/>
          </a:p>
          <a:p>
            <a:pPr lvl="0" defTabSz="914400"/>
            <a:endParaRPr lang="ru-RU" sz="1600" kern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05121" y="424623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u="sng" dirty="0"/>
              <a:t>Рекомендации по улучшению сна: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Поддержание комфортной температуры воздуха в спальне </a:t>
            </a:r>
            <a:r>
              <a:rPr lang="ru-RU" sz="1600" b="1" i="1" dirty="0">
                <a:solidFill>
                  <a:srgbClr val="C00000"/>
                </a:solidFill>
              </a:rPr>
              <a:t>(18-25С)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Уменьшение уровня освещенности и внешнего шума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Режим сна – подъем и пробуждение в одно и то же время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Достаточный двигательный режим в течение дня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Исключение приема чая, кофе, алкоголя вечером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Ограничение умственных и эмоциональных нагрузок перед сном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4745507" y="5400395"/>
            <a:ext cx="827875" cy="484632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5549CC9-D855-0C8E-773E-72A3A4F13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8165" y="1430090"/>
            <a:ext cx="3340890" cy="216384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DEFDCB0-7BBA-39A7-99F3-BCDC15D786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683" y="4259931"/>
            <a:ext cx="3590347" cy="214412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81361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9BDF5-7D55-8EAD-607E-3A86E82F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6077" y="137503"/>
            <a:ext cx="7419846" cy="521149"/>
          </a:xfr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ВЗАИМОДЕЙСТВИЕ ВРАЧА И ПАЦИЕНТА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3FD68E-03CD-25E6-9525-E740DAFF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1573"/>
            <a:ext cx="5566130" cy="38164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5314" y="819850"/>
            <a:ext cx="628055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Лечение зависит от типа сердечного заболевания и состояния пациента</a:t>
            </a:r>
            <a:endParaRPr lang="ru-RU" sz="1600" b="1" u="sng" dirty="0"/>
          </a:p>
          <a:p>
            <a:r>
              <a:rPr lang="ru-RU" sz="1600" b="1" u="sng" dirty="0"/>
              <a:t>Действия врача при диагностике болезни: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Распрос о симптомах, которые испытывает пациент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Оценка истории болезни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Проведение физический осмотр </a:t>
            </a:r>
            <a:r>
              <a:rPr lang="ru-RU" sz="1600" b="1" i="1" dirty="0">
                <a:solidFill>
                  <a:srgbClr val="C00000"/>
                </a:solidFill>
              </a:rPr>
              <a:t>(послушает сердце, проверит частоту сердечных сокращений, измерит кровяное давление)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Назначение дополнительны анализов</a:t>
            </a:r>
            <a:r>
              <a:rPr lang="ru-RU" sz="1600" dirty="0"/>
              <a:t> </a:t>
            </a:r>
            <a:r>
              <a:rPr lang="ru-RU" sz="1600" b="1" i="1" dirty="0">
                <a:solidFill>
                  <a:srgbClr val="C00000"/>
                </a:solidFill>
              </a:rPr>
              <a:t>(ЭКГ, рентгенография, эхокардиография, КТ, МРТ или ангиография)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Проведение стресс - тестирования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Назначение лекарственны препаратов</a:t>
            </a:r>
          </a:p>
          <a:p>
            <a:pPr>
              <a:buClr>
                <a:srgbClr val="C00000"/>
              </a:buClr>
            </a:pPr>
            <a:endParaRPr lang="ru-RU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615030-236C-13D5-ABA2-C156AC2FCA65}"/>
              </a:ext>
            </a:extLst>
          </p:cNvPr>
          <p:cNvSpPr txBox="1"/>
          <p:nvPr/>
        </p:nvSpPr>
        <p:spPr>
          <a:xfrm>
            <a:off x="5500383" y="3715687"/>
            <a:ext cx="6094602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Своевременное посещение врача предотвратит угрозу для жизни</a:t>
            </a:r>
            <a:endParaRPr lang="ru-RU" sz="1600" b="1" u="sng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Придите заранее, за 10 минут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Возьмите с собой выписки и анализы о текущем состоянии  здоровья за последний год </a:t>
            </a:r>
            <a:r>
              <a:rPr lang="ru-RU" sz="1600" b="1" i="1" dirty="0">
                <a:solidFill>
                  <a:srgbClr val="C00000"/>
                </a:solidFill>
              </a:rPr>
              <a:t>(актуальны справки наиболее серьезных обследований последних 3 - 5  лет)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Напишите/распечатайте список лекарств, биодобавок,  которые принимаете в течение последних  месяцев, укажите дозы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Укажите аллергии, случаи непереносимости лекарств и  перенесенные заболевания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/>
              <a:t>Обсуждайте с врачом непосредственно своё состояние</a:t>
            </a:r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DC6062-6D0C-CE09-7162-4BC2B7CFF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04"/>
          <a:stretch/>
        </p:blipFill>
        <p:spPr>
          <a:xfrm>
            <a:off x="680665" y="3897616"/>
            <a:ext cx="3747997" cy="253861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9CBF21C-CD4F-78CC-60FD-B847705F2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033" y="958581"/>
            <a:ext cx="3427714" cy="227743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08580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9BDF5-7D55-8EAD-607E-3A86E82F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773" y="85328"/>
            <a:ext cx="7335982" cy="568129"/>
          </a:xfr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31750"/>
          </a:effectLst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ПРАВИЛА ЗДОРОВОГО СЕРДЦА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3FD68E-03CD-25E6-9525-E740DAFF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1573"/>
            <a:ext cx="5566130" cy="38164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0443" y="898619"/>
            <a:ext cx="604337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prstClr val="black"/>
                </a:solidFill>
              </a:rPr>
              <a:t>Знать свои цифры здоровья:</a:t>
            </a:r>
            <a:endParaRPr lang="ru-RU" sz="1600" dirty="0">
              <a:solidFill>
                <a:prstClr val="black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норме уровень общего холестерина &lt; 5.5 ммоль/л.</a:t>
            </a:r>
            <a:endParaRPr lang="ru-RU" sz="1600" b="1" dirty="0">
              <a:solidFill>
                <a:srgbClr val="C00000"/>
              </a:solidFill>
            </a:endParaRPr>
          </a:p>
          <a:p>
            <a:pPr lvl="0">
              <a:buClr>
                <a:srgbClr val="C00000"/>
              </a:buClr>
            </a:pPr>
            <a:r>
              <a:rPr lang="ru-RU" sz="1600" b="1" dirty="0">
                <a:solidFill>
                  <a:srgbClr val="C00000"/>
                </a:solidFill>
              </a:rPr>
              <a:t>В норме уровень глюкозы должен быть не выше 6,1 ммоль/л натощак и не более 11 ммоль/л через 2 часа после приема пищи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Нормальные цифры артериального давления — 120/80 мм рт. ст.</a:t>
            </a:r>
            <a:endParaRPr lang="ru-RU" sz="1600" b="1" dirty="0"/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prstClr val="black"/>
                </a:solidFill>
              </a:rPr>
              <a:t>Контролировать вес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prstClr val="black"/>
                </a:solidFill>
              </a:rPr>
              <a:t>Выбрать здоровое питание</a:t>
            </a:r>
          </a:p>
          <a:p>
            <a:pPr lvl="0">
              <a:buClr>
                <a:srgbClr val="C00000"/>
              </a:buClr>
            </a:pPr>
            <a:r>
              <a:rPr lang="ru-RU" sz="1600" b="1" dirty="0"/>
              <a:t>Включить в рацион продукты с низким содержанием насыщенных жиров, сахаров и натрия </a:t>
            </a:r>
            <a:r>
              <a:rPr lang="ru-RU" sz="1600" b="1" i="1" dirty="0">
                <a:solidFill>
                  <a:srgbClr val="C00000"/>
                </a:solidFill>
              </a:rPr>
              <a:t>(соли)</a:t>
            </a:r>
          </a:p>
          <a:p>
            <a:pPr lvl="0">
              <a:buClr>
                <a:srgbClr val="C00000"/>
              </a:buClr>
            </a:pPr>
            <a:r>
              <a:rPr lang="ru-RU" sz="1600" b="1" dirty="0"/>
              <a:t>Повысить потребление клетчатки до 500 г. в сутки</a:t>
            </a:r>
          </a:p>
          <a:p>
            <a:pPr lvl="0">
              <a:buClr>
                <a:srgbClr val="C00000"/>
              </a:buClr>
            </a:pPr>
            <a:r>
              <a:rPr lang="ru-RU" sz="1600" b="1" dirty="0">
                <a:solidFill>
                  <a:prstClr val="black"/>
                </a:solidFill>
              </a:rPr>
              <a:t>Выбирать здоровые способы приготовления пищи: </a:t>
            </a:r>
            <a:r>
              <a:rPr lang="ru-RU" sz="1600" b="1" i="1" dirty="0">
                <a:solidFill>
                  <a:srgbClr val="C00000"/>
                </a:solidFill>
              </a:rPr>
              <a:t>(запекание, тушение, готовка на пару, варка)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652474-ADB0-2BDC-E14E-744EBDB0B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4107" y="1030243"/>
            <a:ext cx="3728809" cy="22650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D1D629-1401-520F-B070-DD24413B8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243" y="4153941"/>
            <a:ext cx="3591098" cy="244627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92D0D1-293C-CAD1-E980-B0B9779713FF}"/>
              </a:ext>
            </a:extLst>
          </p:cNvPr>
          <p:cNvSpPr txBox="1"/>
          <p:nvPr/>
        </p:nvSpPr>
        <p:spPr>
          <a:xfrm>
            <a:off x="6452599" y="3799449"/>
            <a:ext cx="540895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Повысить двигательную активность, больше ходить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(не менее 30 минут ежедневных упражнений умеренной интенсивности)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Нормализовать сон</a:t>
            </a: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Выбрать способы выхода из стрессовых ситуаций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Отказаться от курения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Сократить или отказаться от употребления алкоголя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Отказаться от самолечения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Повышать иммунитет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Вовремя проходить диспансеризацию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Своевременно обращаться за медицинской помощью</a:t>
            </a:r>
          </a:p>
        </p:txBody>
      </p:sp>
    </p:spTree>
    <p:extLst>
      <p:ext uri="{BB962C8B-B14F-4D97-AF65-F5344CB8AC3E}">
        <p14:creationId xmlns:p14="http://schemas.microsoft.com/office/powerpoint/2010/main" val="1587122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2E930C-AF7B-A1D9-855C-29CED885F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18" t="18297" r="5156" b="9608"/>
          <a:stretch/>
        </p:blipFill>
        <p:spPr>
          <a:xfrm>
            <a:off x="0" y="0"/>
            <a:ext cx="11725483" cy="634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03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EECFDF-C711-B46F-9F1F-4419E26D7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551" y="0"/>
            <a:ext cx="510844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846584-C217-2663-0A0B-D1C3A5379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564" y="1827688"/>
            <a:ext cx="2834886" cy="28348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B37699-E108-FFF7-D17D-BCAE8BBCD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2" y="0"/>
            <a:ext cx="1409350" cy="10865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71E502-5BC7-77A2-2C05-148D405D3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348" y="154236"/>
            <a:ext cx="2653242" cy="7462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8E4187-5FCF-B97F-B877-026419EA9C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9477" y="0"/>
            <a:ext cx="2542252" cy="10546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36AE43-FFDD-DA21-DE88-BD2B14B91958}"/>
              </a:ext>
            </a:extLst>
          </p:cNvPr>
          <p:cNvSpPr txBox="1"/>
          <p:nvPr/>
        </p:nvSpPr>
        <p:spPr>
          <a:xfrm>
            <a:off x="1476462" y="5005373"/>
            <a:ext cx="50229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14B92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Зарегистрируйтесь на сайте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14B92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TAKZDOROVO.RU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14B92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и получите доступ ко всем сервисам сайта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14B92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09388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9AE6E5-AF12-A67B-D82D-CA42F65D8E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532" r="8393"/>
          <a:stretch/>
        </p:blipFill>
        <p:spPr>
          <a:xfrm>
            <a:off x="190314" y="242530"/>
            <a:ext cx="7323589" cy="637293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A0D81407-D1A6-42DD-AE7A-4FA34ACD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5576" y="1755801"/>
            <a:ext cx="3326268" cy="2146761"/>
          </a:xfrm>
        </p:spPr>
        <p:txBody>
          <a:bodyPr rtlCol="0">
            <a:normAutofit fontScale="90000"/>
          </a:bodyPr>
          <a:lstStyle/>
          <a:p>
            <a:pPr algn="ctr"/>
            <a:br>
              <a:rPr lang="ru-RU" sz="3600" b="1" dirty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ru-RU" sz="4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Спасибо </a:t>
            </a:r>
            <a:br>
              <a:rPr lang="ru-RU" sz="4800" b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4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646983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F09867-9103-62F4-4CEA-0BC18C8AD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908" y="116973"/>
            <a:ext cx="6585681" cy="895059"/>
          </a:xfr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ЗАБОЛЕВАНИЯ СЕРДЦА, ВЫЗВАННЫЕ НАРУШЕНИЕМ КРОВООБРАЩЕНИЯ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7CA46-971D-EF62-CFBB-D7D635F7B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9" y="3041573"/>
            <a:ext cx="5566130" cy="38164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4388FD-8A7E-4408-9C58-014FE0C47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68" y="1220069"/>
            <a:ext cx="605556" cy="6055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FFD8DF-A783-4A24-6E92-6341643E9D4F}"/>
              </a:ext>
            </a:extLst>
          </p:cNvPr>
          <p:cNvSpPr txBox="1"/>
          <p:nvPr/>
        </p:nvSpPr>
        <p:spPr>
          <a:xfrm>
            <a:off x="737546" y="1341649"/>
            <a:ext cx="6282625" cy="2907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0965" marR="26034" lvl="0" indent="0" defTabSz="914400" eaLnBrk="1" fontAlgn="auto" latinLnBrk="0" hangingPunct="1">
              <a:lnSpc>
                <a:spcPct val="114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cs typeface="Roboto"/>
              </a:rPr>
              <a:t>Ишемическая болезнь сердца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cs typeface="Roboto"/>
              </a:rPr>
              <a:t>(ИБС)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Roboto"/>
              </a:rPr>
              <a:t> 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Roboto"/>
              </a:rPr>
              <a:t>— это дисбаланс между потребностью сердца в кислороде и доставкой кислорода к сердцу по сосудам</a:t>
            </a:r>
          </a:p>
          <a:p>
            <a:pPr marL="386715" marR="26034" lvl="0" indent="-285750" defTabSz="914400" eaLnBrk="1" fontAlgn="auto" latinLnBrk="0" hangingPunct="1">
              <a:lnSpc>
                <a:spcPct val="114599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Roboto"/>
              </a:rPr>
              <a:t>Возникает в результате сужения просвета артерий сердца при появлении в них атеросклеротических бляшек</a:t>
            </a:r>
          </a:p>
          <a:p>
            <a:pPr marL="386715" marR="26034" lvl="0" indent="-285750" defTabSz="914400" eaLnBrk="1" fontAlgn="auto" latinLnBrk="0" hangingPunct="1">
              <a:lnSpc>
                <a:spcPct val="114599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Roboto"/>
              </a:rPr>
              <a:t>Приток крови к сердцу и его " питание" уменьшается или прекращается совсем</a:t>
            </a:r>
          </a:p>
          <a:p>
            <a:pPr marL="386715" marR="26034" lvl="0" indent="-285750" defTabSz="914400" eaLnBrk="1" fontAlgn="auto" latinLnBrk="0" hangingPunct="1">
              <a:lnSpc>
                <a:spcPct val="114599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Roboto"/>
              </a:rPr>
              <a:t>Часто болезнь проявляется приступом боли в области сердца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Roboto Cn"/>
              </a:rPr>
              <a:t>(</a:t>
            </a:r>
            <a:r>
              <a:rPr lang="ru-RU" sz="1600" b="1" i="1" kern="0" dirty="0">
                <a:solidFill>
                  <a:srgbClr val="C00000"/>
                </a:solidFill>
                <a:latin typeface="Calibri"/>
                <a:cs typeface="Roboto Cn"/>
              </a:rPr>
              <a:t>стенокардией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Roboto Cn"/>
              </a:rPr>
              <a:t>) 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Roboto"/>
              </a:rPr>
              <a:t>на фоне физической или эмоциональной нагрузки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032556-800F-1C89-6D79-6A93A4B8F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0042" y="1341649"/>
            <a:ext cx="3697180" cy="21043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E0466BB-6783-0D6C-016E-557231A30D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694" y="4584395"/>
            <a:ext cx="3697180" cy="21043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2C8E6C0-E9E1-F73E-F91C-31634BA4D5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8052" y="4826734"/>
            <a:ext cx="609653" cy="60355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664933D-FD70-FC49-3407-558DDD494D94}"/>
              </a:ext>
            </a:extLst>
          </p:cNvPr>
          <p:cNvSpPr txBox="1"/>
          <p:nvPr/>
        </p:nvSpPr>
        <p:spPr>
          <a:xfrm>
            <a:off x="6522879" y="5026001"/>
            <a:ext cx="5186092" cy="1221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45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Инф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аркт миокарда – острое состояние, требующее неотложной врачебной помощи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98450" marR="5080" lvl="0" indent="-285750" algn="l" defTabSz="914400" rtl="0" eaLnBrk="1" fontAlgn="auto" latinLnBrk="0" hangingPunct="1">
              <a:lnSpc>
                <a:spcPct val="114599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Происходит из- за прекращения доступа кислорода к сердечной мышце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726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2559BF-5BBD-DF79-9ADD-90CC8FE18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1573"/>
            <a:ext cx="5566130" cy="38164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65940B-9F80-33F9-7BD2-03BF47786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38" y="1361269"/>
            <a:ext cx="609653" cy="603556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F1EA3F1-0CF8-2018-0EA7-623EB4839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564" y="1513059"/>
            <a:ext cx="5286241" cy="1227413"/>
          </a:xfrm>
        </p:spPr>
        <p:txBody>
          <a:bodyPr/>
          <a:lstStyle/>
          <a:p>
            <a:pPr marL="12700" marR="5080" lvl="0" indent="0" defTabSz="914400" eaLnBrk="1" fontAlgn="auto" latinLnBrk="0" hangingPunct="1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cs typeface="Roboto"/>
              </a:rPr>
              <a:t>Гипертоническая болезнь </a:t>
            </a:r>
            <a:r>
              <a:rPr kumimoji="0" lang="ru-RU" sz="1600" b="1" i="1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(</a:t>
            </a:r>
            <a:r>
              <a:rPr kumimoji="0" lang="ru-RU" sz="1600" b="1" i="1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cs typeface="Roboto Cn"/>
              </a:rPr>
              <a:t>артериальная гипертензия) 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– постоянное стойкое повышенное артериальное давление </a:t>
            </a:r>
            <a:r>
              <a:rPr kumimoji="0" lang="ru-RU" sz="1600" b="1" i="1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"/>
              </a:rPr>
              <a:t>(</a:t>
            </a:r>
            <a:r>
              <a:rPr kumimoji="0" lang="ru-RU" sz="1600" b="1" i="1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свыше 140 на 90 мм рт. ст.)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06D476-528B-E096-2182-A5C71DACA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040" y="1247302"/>
            <a:ext cx="3433996" cy="230563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3C48919C-9B03-134B-FC20-97377AEDE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825" y="150165"/>
            <a:ext cx="6422928" cy="828306"/>
          </a:xfr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txBody>
          <a:bodyPr>
            <a:normAutofit fontScale="90000"/>
          </a:bodyPr>
          <a:lstStyle/>
          <a:p>
            <a:pPr algn="ctr"/>
            <a:br>
              <a:rPr lang="ru-RU" sz="2400" b="1" spc="175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2400" b="1" spc="175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7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ЗАБОЛЕВАНИЯ СЕРДЦА </a:t>
            </a:r>
            <a:br>
              <a:rPr lang="ru-RU" sz="27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7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ПРИ ПОРАЖЕНИИ СОСУДОВ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D08C10-38BC-B002-C1B2-ABF932438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954" y="3836947"/>
            <a:ext cx="609653" cy="60355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437AB7D-416E-918A-A5A7-BAE1451D4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954" y="5156010"/>
            <a:ext cx="609653" cy="6035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261BFBE-91FD-FFC7-1D46-738A09CA7E9B}"/>
              </a:ext>
            </a:extLst>
          </p:cNvPr>
          <p:cNvSpPr txBox="1"/>
          <p:nvPr/>
        </p:nvSpPr>
        <p:spPr>
          <a:xfrm>
            <a:off x="5244466" y="3891208"/>
            <a:ext cx="6094708" cy="895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Tx/>
              <a:buNone/>
              <a:tabLst>
                <a:tab pos="1697355" algn="l"/>
              </a:tabLst>
              <a:defRPr/>
            </a:pPr>
            <a:r>
              <a:rPr lang="ru-RU" sz="1600" b="1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cs typeface="Roboto"/>
              </a:rPr>
              <a:t>Инсульт  - «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мозговой удар»</a:t>
            </a:r>
            <a:r>
              <a:rPr lang="ru-RU" sz="1600" b="1" kern="0" noProof="0" dirty="0">
                <a:solidFill>
                  <a:sysClr val="windowText" lastClr="000000"/>
                </a:solidFill>
                <a:cs typeface="Roboto"/>
              </a:rPr>
              <a:t> 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Tx/>
              <a:buNone/>
              <a:tabLst>
                <a:tab pos="1697355" algn="l"/>
              </a:tabLst>
              <a:defRPr/>
            </a:pPr>
            <a:r>
              <a:rPr lang="ru-RU" sz="1600" b="1" kern="0" dirty="0">
                <a:solidFill>
                  <a:sysClr val="windowText" lastClr="000000"/>
                </a:solidFill>
                <a:cs typeface="Roboto"/>
              </a:rPr>
              <a:t>В 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результате атеросклероза или</a:t>
            </a:r>
            <a:r>
              <a:rPr lang="ru-RU" sz="1600" b="1" kern="0" noProof="0" dirty="0">
                <a:solidFill>
                  <a:sysClr val="windowText" lastClr="000000"/>
                </a:solidFill>
                <a:cs typeface="Roboto"/>
              </a:rPr>
              <a:t> 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повышения давления происходит</a:t>
            </a:r>
            <a:r>
              <a:rPr lang="ru-RU" sz="1600" b="1" kern="0" noProof="0" dirty="0">
                <a:solidFill>
                  <a:sysClr val="windowText" lastClr="000000"/>
                </a:solidFill>
                <a:cs typeface="Roboto"/>
              </a:rPr>
              <a:t> 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резкое нарушение кровообращения</a:t>
            </a:r>
            <a:r>
              <a:rPr lang="ru-RU" sz="1600" b="1" kern="0" noProof="0" dirty="0">
                <a:solidFill>
                  <a:sysClr val="windowText" lastClr="000000"/>
                </a:solidFill>
                <a:cs typeface="Roboto"/>
              </a:rPr>
              <a:t> 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головного мозга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F6F4D7-9661-0BA9-8C80-6A799124815E}"/>
              </a:ext>
            </a:extLst>
          </p:cNvPr>
          <p:cNvSpPr txBox="1"/>
          <p:nvPr/>
        </p:nvSpPr>
        <p:spPr>
          <a:xfrm>
            <a:off x="5429145" y="5254102"/>
            <a:ext cx="5581185" cy="895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cs typeface="Roboto"/>
              </a:rPr>
              <a:t>Атеросклероз 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– поражение сосудов холестериновыми бляшками, постепенно повреждающими стенку сосуда 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(образование тромба, полное закрытие просвета сосуда)</a:t>
            </a:r>
            <a:endParaRPr kumimoji="0" lang="ru-RU" sz="1600" b="1" i="0" strike="noStrike" kern="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Roboto Cn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FAA11EE-DCAB-BBCB-7DF3-C75A4F12EA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130" y="3746588"/>
            <a:ext cx="3389659" cy="240263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18215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9BDF5-7D55-8EAD-607E-3A86E82F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364" y="139372"/>
            <a:ext cx="6668023" cy="782284"/>
          </a:xfr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txBody>
          <a:bodyPr>
            <a:normAutofit/>
          </a:bodyPr>
          <a:lstStyle/>
          <a:p>
            <a:pPr algn="ctr"/>
            <a:r>
              <a:rPr kumimoji="0" lang="ru-RU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ЗАБОЛЕВАНИЯ СЕРДЦА </a:t>
            </a:r>
            <a:br>
              <a:rPr kumimoji="0" lang="ru-RU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ru-RU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ПРИ ПОРАЖЕНИИ СОСУДОВ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3FD68E-03CD-25E6-9525-E740DAFF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1573"/>
            <a:ext cx="5566130" cy="38164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7241BD-2D9E-A1FA-FC74-75814D477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60" y="1149729"/>
            <a:ext cx="609653" cy="6035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574EF5-C894-F758-B9D9-44EA9A83E16F}"/>
              </a:ext>
            </a:extLst>
          </p:cNvPr>
          <p:cNvSpPr txBox="1"/>
          <p:nvPr/>
        </p:nvSpPr>
        <p:spPr>
          <a:xfrm>
            <a:off x="838200" y="1239612"/>
            <a:ext cx="4921982" cy="961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3505" marR="174625" lvl="0" indent="-91440" defTabSz="914400" eaLnBrk="1" fontAlgn="auto" latinLnBrk="0" hangingPunct="1">
              <a:lnSpc>
                <a:spcPct val="116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cs typeface="Roboto"/>
              </a:rPr>
              <a:t>  </a:t>
            </a: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cs typeface="Roboto"/>
              </a:rPr>
              <a:t>Аневризма аорты</a:t>
            </a: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– увеличение просвета аорты, истончение ткани и потеря эластичности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  (риск разрыва и истечения крови в данном месте)</a:t>
            </a:r>
            <a:endParaRPr kumimoji="0" lang="ru-RU" sz="1600" b="1" i="0" strike="noStrike" kern="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Roboto Cn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892D88-D1A2-97A2-2E98-E818EA127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376" y="3105874"/>
            <a:ext cx="609653" cy="6035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ADB268-5054-2759-0A98-DADC3DA24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60" y="5206742"/>
            <a:ext cx="609653" cy="60355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ABC612-A083-EFC6-E7B6-3B3BB2FAA7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2092" y="1149729"/>
            <a:ext cx="2730247" cy="18156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58B03D-09C3-3C32-E4C3-A35E33B486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219" y="2935657"/>
            <a:ext cx="2934089" cy="17323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ACEC80-BDDE-8DF9-9DCD-12BD9D2733C7}"/>
              </a:ext>
            </a:extLst>
          </p:cNvPr>
          <p:cNvSpPr txBox="1"/>
          <p:nvPr/>
        </p:nvSpPr>
        <p:spPr>
          <a:xfrm>
            <a:off x="6484370" y="3276982"/>
            <a:ext cx="5566130" cy="1230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250190" lvl="0" indent="0" defTabSz="914400" eaLnBrk="1" fontAlgn="auto" latinLnBrk="0" hangingPunct="1">
              <a:lnSpc>
                <a:spcPct val="116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cs typeface="Roboto"/>
              </a:rPr>
              <a:t>Венозная тромбоэмболия</a:t>
            </a: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– закупорка вен или артерий тромбом или его частью </a:t>
            </a:r>
          </a:p>
          <a:p>
            <a:pPr marL="12700" marR="250190" lvl="0" indent="0" defTabSz="914400" eaLnBrk="1" fontAlgn="auto" latinLnBrk="0" hangingPunct="1">
              <a:lnSpc>
                <a:spcPct val="116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(при перекрытии крупной артерии возможен летальный исход)</a:t>
            </a:r>
            <a:endParaRPr kumimoji="0" lang="ru-RU" sz="1600" b="1" i="0" strike="noStrike" kern="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Roboto Cn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FB5BCE-D713-B6EE-75E2-A645719103A2}"/>
              </a:ext>
            </a:extLst>
          </p:cNvPr>
          <p:cNvSpPr txBox="1"/>
          <p:nvPr/>
        </p:nvSpPr>
        <p:spPr>
          <a:xfrm>
            <a:off x="962186" y="5299927"/>
            <a:ext cx="5794429" cy="90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Кардиосклероз</a:t>
            </a: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– постепенное замещение</a:t>
            </a:r>
          </a:p>
          <a:p>
            <a:pPr marL="12700" marR="5080" lvl="0" indent="0" defTabSz="914400" eaLnBrk="1" fontAlgn="auto" latinLnBrk="0" hangingPunct="1">
              <a:lnSpc>
                <a:spcPct val="116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kumimoji="0" lang="ru-RU" sz="1600" b="1" i="0" strike="noStrike" kern="0" cap="none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олокон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мышц на соединительную ткань из- за склерозирования сосудов</a:t>
            </a:r>
            <a:endParaRPr kumimoji="0" lang="ru-RU" sz="1600" b="0" i="0" strike="noStrike" kern="0" cap="none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C110E8-CE53-C5FA-5411-15B618DC7F10}"/>
              </a:ext>
            </a:extLst>
          </p:cNvPr>
          <p:cNvSpPr txBox="1"/>
          <p:nvPr/>
        </p:nvSpPr>
        <p:spPr>
          <a:xfrm>
            <a:off x="8072237" y="4726720"/>
            <a:ext cx="229953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0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1FA3B2D-E1F5-17AF-2F73-CE4BC492EE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2999" y="4664105"/>
            <a:ext cx="4216467" cy="2176956"/>
          </a:xfrm>
          <a:prstGeom prst="rect">
            <a:avLst/>
          </a:prstGeom>
        </p:spPr>
      </p:pic>
      <p:sp>
        <p:nvSpPr>
          <p:cNvPr id="37" name="Стрелка: вправо 36">
            <a:extLst>
              <a:ext uri="{FF2B5EF4-FFF2-40B4-BE49-F238E27FC236}">
                <a16:creationId xmlns:a16="http://schemas.microsoft.com/office/drawing/2014/main" id="{3D84BC39-A3D5-ED4A-4ED2-E8EFF2CF9299}"/>
              </a:ext>
            </a:extLst>
          </p:cNvPr>
          <p:cNvSpPr/>
          <p:nvPr/>
        </p:nvSpPr>
        <p:spPr>
          <a:xfrm>
            <a:off x="6210108" y="1501720"/>
            <a:ext cx="981488" cy="5116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: влево 37">
            <a:extLst>
              <a:ext uri="{FF2B5EF4-FFF2-40B4-BE49-F238E27FC236}">
                <a16:creationId xmlns:a16="http://schemas.microsoft.com/office/drawing/2014/main" id="{B398E805-1975-E8FC-5D46-19D8805B614C}"/>
              </a:ext>
            </a:extLst>
          </p:cNvPr>
          <p:cNvSpPr/>
          <p:nvPr/>
        </p:nvSpPr>
        <p:spPr>
          <a:xfrm>
            <a:off x="4457278" y="3380482"/>
            <a:ext cx="981488" cy="51163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id="{DC2AD0F2-881F-DA94-61C6-00ABAB64BEA6}"/>
              </a:ext>
            </a:extLst>
          </p:cNvPr>
          <p:cNvSpPr/>
          <p:nvPr/>
        </p:nvSpPr>
        <p:spPr>
          <a:xfrm>
            <a:off x="5905142" y="5404593"/>
            <a:ext cx="98148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216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9BDF5-7D55-8EAD-607E-3A86E82F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661" y="191609"/>
            <a:ext cx="9189834" cy="603557"/>
          </a:xfr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txBody>
          <a:bodyPr>
            <a:normAutofit/>
          </a:bodyPr>
          <a:lstStyle/>
          <a:p>
            <a:pPr algn="ctr"/>
            <a:r>
              <a:rPr kumimoji="0" lang="ru-RU" sz="2400" b="1" i="0" u="none" strike="noStrike" kern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+mn-lt"/>
                <a:ea typeface="+mj-ea"/>
                <a:cs typeface="Roboto"/>
              </a:rPr>
              <a:t>НАРУШЕНИЯ</a:t>
            </a:r>
            <a:r>
              <a:rPr lang="ru-RU" sz="2400" b="1" kern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Roboto"/>
              </a:rPr>
              <a:t> </a:t>
            </a:r>
            <a:r>
              <a:rPr kumimoji="0" lang="ru-RU" sz="2400" b="1" i="0" u="none" strike="noStrike" kern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+mn-lt"/>
                <a:ea typeface="+mj-ea"/>
                <a:cs typeface="Roboto"/>
              </a:rPr>
              <a:t>СТРУКТУРЫ</a:t>
            </a:r>
            <a:r>
              <a:rPr lang="ru-RU" sz="2400" b="1" kern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cs typeface="Roboto"/>
              </a:rPr>
              <a:t> И </a:t>
            </a:r>
            <a:r>
              <a:rPr kumimoji="0" lang="ru-RU" sz="2400" b="1" i="0" u="none" strike="noStrike" kern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+mn-lt"/>
                <a:ea typeface="+mj-ea"/>
                <a:cs typeface="Roboto"/>
              </a:rPr>
              <a:t>ФУНКЦИОНИРОВАНИЯ СЕРДЦА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3FD68E-03CD-25E6-9525-E740DAFF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24" y="3089572"/>
            <a:ext cx="5566130" cy="38164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152826-E481-92C2-8457-FD1760EC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77" y="1146993"/>
            <a:ext cx="609653" cy="6035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5F85C3-F1B1-EA3A-7D97-2B4B961B3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76" y="2544639"/>
            <a:ext cx="609653" cy="6035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098D6E-F7B6-DB08-F09C-82A27B796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76" y="3862495"/>
            <a:ext cx="609653" cy="6035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A95FCF-96C7-1CA7-AC41-A9B7C78FD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76" y="5296286"/>
            <a:ext cx="609653" cy="6035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6D3F13-EC90-E464-6A71-FEE4C635060B}"/>
              </a:ext>
            </a:extLst>
          </p:cNvPr>
          <p:cNvSpPr txBox="1"/>
          <p:nvPr/>
        </p:nvSpPr>
        <p:spPr>
          <a:xfrm>
            <a:off x="808812" y="1218264"/>
            <a:ext cx="52871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defTabSz="914400" eaLnBrk="1" fontAlgn="auto" latinLnBrk="0" hangingPunct="1">
              <a:lnSpc>
                <a:spcPct val="100000"/>
              </a:lnSpc>
              <a:spcBef>
                <a:spcPts val="41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cs typeface="Roboto"/>
              </a:rPr>
              <a:t>Сердечная недостаточность</a:t>
            </a: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– нарушение, при котором сердце не</a:t>
            </a:r>
            <a:r>
              <a:rPr lang="ru-RU" sz="1600" b="1" kern="0" noProof="0" dirty="0">
                <a:solidFill>
                  <a:sysClr val="windowText" lastClr="000000"/>
                </a:solidFill>
                <a:cs typeface="Roboto"/>
              </a:rPr>
              <a:t> 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справляется с доставкой кислорода к тканям в достаточном для них количестве </a:t>
            </a:r>
            <a:r>
              <a:rPr kumimoji="0" lang="ru-RU" sz="1600" b="1" i="1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(при нормальном давлении</a:t>
            </a:r>
            <a:r>
              <a:rPr lang="ru-RU" sz="1600" b="1" i="1" kern="0" dirty="0">
                <a:solidFill>
                  <a:srgbClr val="C00000"/>
                </a:solidFill>
                <a:cs typeface="Roboto Cn"/>
              </a:rPr>
              <a:t> </a:t>
            </a:r>
            <a:r>
              <a:rPr kumimoji="0" lang="ru-RU" sz="1600" b="1" i="1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наполнения)</a:t>
            </a:r>
            <a:endParaRPr kumimoji="0" lang="ru-RU" sz="1600" b="1" i="0" strike="noStrike" kern="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Roboto C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FCE46F-17A6-AD55-DB0B-4E772E0FF984}"/>
              </a:ext>
            </a:extLst>
          </p:cNvPr>
          <p:cNvSpPr txBox="1"/>
          <p:nvPr/>
        </p:nvSpPr>
        <p:spPr>
          <a:xfrm>
            <a:off x="881504" y="3925175"/>
            <a:ext cx="5935855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15"/>
              </a:spcBef>
              <a:spcAft>
                <a:spcPts val="0"/>
              </a:spcAft>
              <a:buClrTx/>
              <a:buSzTx/>
              <a:buFontTx/>
              <a:buNone/>
              <a:tabLst>
                <a:tab pos="2566670" algn="l"/>
              </a:tabLst>
              <a:defRPr/>
            </a:pP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Кардиомиопатия 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– изменяется толщина мышечного слоя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(орган увеличивается в размерах, часто развивается сердечная</a:t>
            </a:r>
            <a:r>
              <a:rPr lang="ru-RU" sz="1600" b="1" i="1" kern="0" dirty="0">
                <a:solidFill>
                  <a:srgbClr val="C00000"/>
                </a:solidFill>
                <a:cs typeface="Roboto Cn"/>
              </a:rPr>
              <a:t> недостаточность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), 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нарушаются функции сокращения и перекачивания крови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(без поражения клапанов, артерий)</a:t>
            </a:r>
            <a:endParaRPr kumimoji="0" lang="ru-RU" sz="1600" b="1" i="0" u="none" strike="noStrike" kern="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Roboto C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3E0FB-C3BE-3418-4123-BC2DB76607E7}"/>
              </a:ext>
            </a:extLst>
          </p:cNvPr>
          <p:cNvSpPr txBox="1"/>
          <p:nvPr/>
        </p:nvSpPr>
        <p:spPr>
          <a:xfrm>
            <a:off x="881504" y="2578730"/>
            <a:ext cx="57292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cs typeface="Roboto"/>
              </a:rPr>
              <a:t>Аритмия</a:t>
            </a:r>
            <a:r>
              <a:rPr kumimoji="0" lang="ru-RU" sz="16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– нарушение частоты и ритма сокращений</a:t>
            </a:r>
            <a:r>
              <a:rPr lang="ru-RU" sz="1600" b="1" kern="0" dirty="0">
                <a:solidFill>
                  <a:sysClr val="windowText" lastClr="000000"/>
                </a:solidFill>
                <a:cs typeface="Roboto"/>
              </a:rPr>
              <a:t> </a:t>
            </a:r>
            <a:r>
              <a:rPr kumimoji="0" lang="ru-RU" sz="1600" b="1" i="1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(сердцебиение учащенное - тахикардия, замедленное - брадикардия)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 Cn"/>
              <a:cs typeface="Roboto Cn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25F96C-7B21-E64F-5609-BC9081C24732}"/>
              </a:ext>
            </a:extLst>
          </p:cNvPr>
          <p:cNvSpPr txBox="1"/>
          <p:nvPr/>
        </p:nvSpPr>
        <p:spPr>
          <a:xfrm>
            <a:off x="806109" y="5433457"/>
            <a:ext cx="5935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/>
              <a:t>Пороки сердца</a:t>
            </a:r>
            <a:r>
              <a:rPr lang="ru-RU" sz="1600" b="1" dirty="0"/>
              <a:t> – изменение анатомии клапанов и перегородок </a:t>
            </a:r>
            <a:r>
              <a:rPr lang="ru-RU" sz="1600" b="1" i="1" dirty="0">
                <a:solidFill>
                  <a:srgbClr val="C00000"/>
                </a:solidFill>
              </a:rPr>
              <a:t>(врождённые, последствия травм, атеросклероза) </a:t>
            </a:r>
            <a:r>
              <a:rPr lang="ru-RU" sz="1600" b="1" dirty="0"/>
              <a:t>нарушается кровообращение - клапаны не плотно смыкаются, возможны отверстия в перегородках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0B7A201-37C2-7813-B872-7265A1DC2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2623" y="3429000"/>
            <a:ext cx="3743268" cy="235326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687AA88-49A2-2CA9-33E2-DF0C1D02C0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6082" y="1186385"/>
            <a:ext cx="4606154" cy="1758713"/>
          </a:xfrm>
          <a:prstGeom prst="rect">
            <a:avLst/>
          </a:prstGeom>
        </p:spPr>
      </p:pic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id="{A02EA989-90FE-8942-E9E2-BDC7E43164DD}"/>
              </a:ext>
            </a:extLst>
          </p:cNvPr>
          <p:cNvSpPr/>
          <p:nvPr/>
        </p:nvSpPr>
        <p:spPr>
          <a:xfrm>
            <a:off x="6179578" y="1671000"/>
            <a:ext cx="812899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: вправо 29">
            <a:extLst>
              <a:ext uri="{FF2B5EF4-FFF2-40B4-BE49-F238E27FC236}">
                <a16:creationId xmlns:a16="http://schemas.microsoft.com/office/drawing/2014/main" id="{3B633E5A-1532-4339-17BB-2770E70A70B3}"/>
              </a:ext>
            </a:extLst>
          </p:cNvPr>
          <p:cNvSpPr/>
          <p:nvPr/>
        </p:nvSpPr>
        <p:spPr>
          <a:xfrm>
            <a:off x="6179578" y="4164273"/>
            <a:ext cx="81289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597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9BDF5-7D55-8EAD-607E-3A86E82F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281" y="141077"/>
            <a:ext cx="7021438" cy="574912"/>
          </a:xfr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txBody>
          <a:bodyPr>
            <a:norm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tabLst/>
              <a:defRPr/>
            </a:pPr>
            <a:r>
              <a:rPr kumimoji="0" lang="ru-RU" sz="2400" b="1" i="0" u="none" strike="noStrike" kern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ПОРАЖЕНИЯ СЕРДЕЧНЫХ КЛАПАНОВ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3FD68E-03CD-25E6-9525-E740DAFF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45" y="3139274"/>
            <a:ext cx="5566130" cy="38164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7C4B4F-0666-0B64-E26C-77980D089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9839" y="1032371"/>
            <a:ext cx="4080234" cy="25739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64AC51-8C5C-407F-18CA-6CA6912E9942}"/>
              </a:ext>
            </a:extLst>
          </p:cNvPr>
          <p:cNvSpPr txBox="1"/>
          <p:nvPr/>
        </p:nvSpPr>
        <p:spPr>
          <a:xfrm>
            <a:off x="613296" y="1183066"/>
            <a:ext cx="5575384" cy="1178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35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strike="noStrike" kern="0" cap="none" normalizeH="0" baseline="0" noProof="0" dirty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В сердце 4 клапана:</a:t>
            </a:r>
            <a:endParaRPr kumimoji="0" lang="ru-RU" sz="1600" b="1" i="0" strike="noStrike" kern="0" cap="none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355" marR="5080" lvl="0" indent="0" defTabSz="914400" eaLnBrk="1" fontAlgn="auto" latinLnBrk="0" hangingPunct="1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(открываются и закрываются для правильного направления кровотока между четырьмя камерами сердца, легкими и кровеносными сосудами)</a:t>
            </a:r>
            <a:endParaRPr kumimoji="0" lang="ru-RU" sz="1600" b="1" i="0" u="none" strike="noStrike" kern="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3FBFB2-D769-399E-D753-30E8D75A4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5617" y="5587935"/>
            <a:ext cx="609653" cy="6035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C3C47B-741D-0FAD-0490-8E57F4C8B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646" y="4678600"/>
            <a:ext cx="609653" cy="6035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CCDC29-7ED4-A1B6-A5EE-AD3AF009A004}"/>
              </a:ext>
            </a:extLst>
          </p:cNvPr>
          <p:cNvSpPr txBox="1"/>
          <p:nvPr/>
        </p:nvSpPr>
        <p:spPr>
          <a:xfrm>
            <a:off x="5720164" y="5587935"/>
            <a:ext cx="5710727" cy="646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16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28135" algn="l"/>
              </a:tabLst>
              <a:defRPr/>
            </a:pPr>
            <a:r>
              <a:rPr kumimoji="0" lang="ru-RU" sz="1600" b="1" i="0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Ревмокардит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– поражение</a:t>
            </a:r>
            <a:r>
              <a:rPr lang="ru-RU" sz="16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сердечной мышцы и клапанов при ревматической лихорадке </a:t>
            </a:r>
            <a:r>
              <a:rPr kumimoji="0" lang="ru-RU" sz="1600" b="1" i="1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(ангина, скарлатина)</a:t>
            </a:r>
            <a:endParaRPr kumimoji="0" lang="ru-RU" sz="1600" b="0" i="0" strike="noStrike" kern="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E8AEF0-496D-2F39-C4A3-2A5B31BFE6FB}"/>
              </a:ext>
            </a:extLst>
          </p:cNvPr>
          <p:cNvSpPr txBox="1"/>
          <p:nvPr/>
        </p:nvSpPr>
        <p:spPr>
          <a:xfrm>
            <a:off x="5670958" y="4823852"/>
            <a:ext cx="63002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Tx/>
              <a:buNone/>
              <a:tabLst>
                <a:tab pos="2200910" algn="l"/>
              </a:tabLst>
              <a:defRPr/>
            </a:pPr>
            <a:r>
              <a:rPr kumimoji="0" lang="ru-RU" sz="1600" b="1" i="0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Эн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окардит 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воспаление внутренней оболочки сердца </a:t>
            </a:r>
            <a:r>
              <a:rPr kumimoji="0" lang="ru-RU" sz="1600" b="1" i="1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(эндокарда), </a:t>
            </a:r>
            <a:r>
              <a:rPr kumimoji="0" lang="ru-RU" sz="1600" b="1" i="0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вызванное бактериями, попавшими в кровь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213DAC-4AA1-02C9-4DB9-A9E697C3C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296" y="3606351"/>
            <a:ext cx="4096998" cy="262785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04221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9BDF5-7D55-8EAD-607E-3A86E82F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161" y="89099"/>
            <a:ext cx="6854505" cy="540885"/>
          </a:xfr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txBody>
          <a:bodyPr>
            <a:normAutofit/>
          </a:bodyPr>
          <a:lstStyle/>
          <a:p>
            <a:pPr algn="ctr"/>
            <a:r>
              <a:rPr kumimoji="0" lang="ru-RU" sz="2400" b="1" i="0" u="none" strike="noStrike" kern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ФАКТОРЫ РИСКА</a:t>
            </a:r>
            <a:r>
              <a:rPr lang="ru-RU" sz="2400" b="1" kern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2400" b="1" i="0" u="none" strike="noStrike" kern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РАЗВИТИЯ ОСЛОЖНЕНИЙ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3FD68E-03CD-25E6-9525-E740DAFF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357" y="3059274"/>
            <a:ext cx="5566130" cy="38164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DD9212-4705-03E9-A071-A6A8085D8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181" y="585079"/>
            <a:ext cx="3201638" cy="20493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691DF7-9E45-B92B-0E9B-AC6E9831F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392" y="3563996"/>
            <a:ext cx="3273657" cy="21498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26A143-0603-9B4D-F2D9-83D9D32E1B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0380" y="626384"/>
            <a:ext cx="3201637" cy="19667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6C0351-D069-3415-E82D-4DDA2F5BFE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0161" y="677070"/>
            <a:ext cx="3201638" cy="19704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2C16CB1-0D3B-EDC8-CBA2-CF3DFCB7A1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9194" y="3567496"/>
            <a:ext cx="3358623" cy="21463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EFC7CDD-8305-D122-A9CB-708C005D13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5411" y="3622213"/>
            <a:ext cx="3273657" cy="20916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18AB953-AEFC-C015-DD70-946573BB7960}"/>
              </a:ext>
            </a:extLst>
          </p:cNvPr>
          <p:cNvSpPr txBox="1"/>
          <p:nvPr/>
        </p:nvSpPr>
        <p:spPr>
          <a:xfrm>
            <a:off x="695649" y="2634456"/>
            <a:ext cx="3125170" cy="786049"/>
          </a:xfrm>
          <a:prstGeom prst="rect">
            <a:avLst/>
          </a:prstGeom>
          <a:solidFill>
            <a:schemeClr val="bg1"/>
          </a:solidFill>
          <a:effectLst>
            <a:softEdge rad="12700"/>
          </a:effectLst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cs typeface="Roboto"/>
              </a:rPr>
              <a:t>Возраст и пол:</a:t>
            </a:r>
          </a:p>
          <a:p>
            <a:pPr marL="297815" marR="5080" lvl="0" indent="-285750" defTabSz="914400" eaLnBrk="1" fontAlgn="auto" latinLnBrk="0" hangingPunct="1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Мужчины старше 55 лет</a:t>
            </a:r>
          </a:p>
          <a:p>
            <a:pPr marL="297815" marR="5080" lvl="0" indent="-285750" defTabSz="914400" eaLnBrk="1" fontAlgn="auto" latinLnBrk="0" hangingPunct="1">
              <a:lnSpc>
                <a:spcPct val="1161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Женщины старше 65 лет</a:t>
            </a:r>
            <a:endParaRPr kumimoji="0" lang="ru-RU" sz="1400" b="1" i="0" u="none" strike="noStrike" kern="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Roboto Cn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7B2EA4-2E4A-6EE6-4B68-12C18E73728D}"/>
              </a:ext>
            </a:extLst>
          </p:cNvPr>
          <p:cNvSpPr txBox="1"/>
          <p:nvPr/>
        </p:nvSpPr>
        <p:spPr>
          <a:xfrm>
            <a:off x="715274" y="5688887"/>
            <a:ext cx="3273657" cy="307777"/>
          </a:xfrm>
          <a:prstGeom prst="rect">
            <a:avLst/>
          </a:prstGeom>
          <a:solidFill>
            <a:schemeClr val="bg1"/>
          </a:solidFill>
          <a:effectLst>
            <a:softEdge rad="12700"/>
          </a:effectLst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cs typeface="Roboto"/>
              </a:rPr>
              <a:t>Гипо</a:t>
            </a:r>
            <a:r>
              <a:rPr kumimoji="0" lang="ru-RU" sz="14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д</a:t>
            </a:r>
            <a:r>
              <a:rPr kumimoji="0" lang="ru-RU" sz="14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cs typeface="Roboto"/>
              </a:rPr>
              <a:t>инамия</a:t>
            </a:r>
            <a:endParaRPr kumimoji="0" lang="ru-RU" sz="1400" b="1" i="0" u="sng" strike="noStrike" kern="0" cap="none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Roboto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36474B-187A-E92B-9438-0AAA779A5EEE}"/>
              </a:ext>
            </a:extLst>
          </p:cNvPr>
          <p:cNvSpPr txBox="1"/>
          <p:nvPr/>
        </p:nvSpPr>
        <p:spPr>
          <a:xfrm>
            <a:off x="8316847" y="2469731"/>
            <a:ext cx="3125170" cy="1115498"/>
          </a:xfrm>
          <a:prstGeom prst="rect">
            <a:avLst/>
          </a:prstGeom>
          <a:solidFill>
            <a:schemeClr val="bg1"/>
          </a:solidFill>
          <a:effectLst>
            <a:softEdge rad="12700"/>
          </a:effectLst>
        </p:spPr>
        <p:txBody>
          <a:bodyPr wrap="square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16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12289" algn="l"/>
              </a:tabLst>
              <a:defRPr/>
            </a:pPr>
            <a:r>
              <a:rPr lang="ru-RU" sz="1400" b="1" u="sng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cs typeface="Roboto"/>
              </a:rPr>
              <a:t>Индекс массы тела </a:t>
            </a:r>
            <a:r>
              <a:rPr lang="ru-RU" sz="1400" b="1" i="1" u="sng" kern="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cs typeface="Roboto"/>
              </a:rPr>
              <a:t>(</a:t>
            </a:r>
            <a:r>
              <a:rPr kumimoji="0" lang="ru-RU" sz="1400" b="1" i="1" u="sng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cs typeface="Roboto"/>
              </a:rPr>
              <a:t>ИМТ)</a:t>
            </a:r>
            <a:r>
              <a:rPr kumimoji="0" lang="ru-RU" sz="1400" b="1" i="1" u="sng" strike="noStrike" kern="0" cap="none" normalizeH="0" baseline="0" noProof="0" dirty="0">
                <a:ln>
                  <a:noFill/>
                </a:ln>
                <a:effectLst/>
                <a:uLnTx/>
                <a:uFillTx/>
                <a:cs typeface="Roboto"/>
              </a:rPr>
              <a:t>,</a:t>
            </a:r>
            <a:r>
              <a:rPr kumimoji="0" lang="ru-RU" sz="1400" b="1" i="1" u="sng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cs typeface="Times New Roman"/>
              </a:rPr>
              <a:t> </a:t>
            </a:r>
            <a:r>
              <a:rPr kumimoji="0" lang="ru-RU" sz="14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cs typeface="Roboto"/>
              </a:rPr>
              <a:t>ожирение</a:t>
            </a:r>
            <a:endParaRPr lang="ru-RU" sz="1400" b="1" u="sng" kern="0" dirty="0">
              <a:solidFill>
                <a:sysClr val="windowText" lastClr="000000"/>
              </a:solidFill>
              <a:uFill>
                <a:solidFill>
                  <a:srgbClr val="000000"/>
                </a:solidFill>
              </a:uFill>
              <a:cs typeface="Roboto"/>
            </a:endParaRPr>
          </a:p>
          <a:p>
            <a:pPr marL="12700" marR="5080" lvl="0" indent="0" defTabSz="914400" eaLnBrk="1" fontAlgn="auto" latinLnBrk="0" hangingPunct="1">
              <a:lnSpc>
                <a:spcPct val="116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12289" algn="l"/>
              </a:tabLst>
              <a:defRPr/>
            </a:pPr>
            <a:r>
              <a:rPr kumimoji="0" lang="ru-RU" sz="1400" b="1" i="1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 Cn"/>
              </a:rPr>
              <a:t>Обхват талии: </a:t>
            </a:r>
          </a:p>
          <a:p>
            <a:pPr marL="298450" marR="5080" lvl="0" indent="-285750" defTabSz="914400" eaLnBrk="1" fontAlgn="auto" latinLnBrk="0" hangingPunct="1">
              <a:lnSpc>
                <a:spcPct val="1161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>
                <a:tab pos="1812289" algn="l"/>
              </a:tabLst>
              <a:defRPr/>
            </a:pPr>
            <a:r>
              <a:rPr kumimoji="0" lang="ru-RU" sz="1400" b="1" i="1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У мужчин более 102 см</a:t>
            </a:r>
            <a:endParaRPr kumimoji="0" lang="ru-RU" sz="1400" b="1" i="0" strike="noStrike" kern="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Roboto Cn"/>
            </a:endParaRPr>
          </a:p>
          <a:p>
            <a:pPr marL="298450" marR="5080" lvl="0" indent="-285750" defTabSz="914400" eaLnBrk="1" fontAlgn="auto" latinLnBrk="0" hangingPunct="1">
              <a:lnSpc>
                <a:spcPct val="1161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>
                <a:tab pos="1812289" algn="l"/>
              </a:tabLst>
              <a:defRPr/>
            </a:pPr>
            <a:r>
              <a:rPr kumimoji="0" lang="ru-RU" sz="1400" b="1" i="1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У женщин более 88 см</a:t>
            </a:r>
            <a:endParaRPr kumimoji="0" lang="ru-RU" sz="1400" b="1" i="0" strike="noStrike" kern="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Roboto Cn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6CE2DD-A967-0A2A-F0E0-C480E2A92C6E}"/>
              </a:ext>
            </a:extLst>
          </p:cNvPr>
          <p:cNvSpPr txBox="1"/>
          <p:nvPr/>
        </p:nvSpPr>
        <p:spPr>
          <a:xfrm>
            <a:off x="4495867" y="2618964"/>
            <a:ext cx="3125170" cy="777136"/>
          </a:xfrm>
          <a:prstGeom prst="rect">
            <a:avLst/>
          </a:prstGeom>
          <a:solidFill>
            <a:schemeClr val="bg1"/>
          </a:solidFill>
          <a:effectLst>
            <a:softEdge rad="12700"/>
          </a:effectLst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cs typeface="Roboto"/>
              </a:rPr>
              <a:t>Насле</a:t>
            </a:r>
            <a:r>
              <a:rPr kumimoji="0" lang="ru-RU" sz="14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д</a:t>
            </a:r>
            <a:r>
              <a:rPr kumimoji="0" lang="ru-RU" sz="14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cs typeface="Roboto"/>
              </a:rPr>
              <a:t>ственность</a:t>
            </a:r>
            <a:r>
              <a:rPr kumimoji="0" lang="ru-RU" sz="14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: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11145" algn="l"/>
              </a:tabLst>
              <a:defRPr/>
            </a:pPr>
            <a:r>
              <a:rPr kumimoji="0" lang="ru-RU" sz="1400" b="1" i="1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(ранние сердечные заболевания родственников)</a:t>
            </a:r>
            <a:endParaRPr kumimoji="0" lang="ru-RU" sz="1400" b="1" i="0" strike="noStrike" kern="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Roboto C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E29511-933F-82DD-9C5B-495935C4CBBF}"/>
              </a:ext>
            </a:extLst>
          </p:cNvPr>
          <p:cNvSpPr txBox="1"/>
          <p:nvPr/>
        </p:nvSpPr>
        <p:spPr>
          <a:xfrm>
            <a:off x="8272287" y="5713860"/>
            <a:ext cx="3273657" cy="789960"/>
          </a:xfrm>
          <a:prstGeom prst="rect">
            <a:avLst/>
          </a:prstGeom>
          <a:solidFill>
            <a:schemeClr val="bg1"/>
          </a:solidFill>
          <a:effectLst>
            <a:softEdge rad="12700"/>
          </a:effectLst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Курение:</a:t>
            </a:r>
            <a:r>
              <a:rPr lang="ru-RU" sz="1400" b="1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(любая форма употребления никотинсодержащей продукции)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B5C622-2DD7-4886-9705-449BA095CF1E}"/>
              </a:ext>
            </a:extLst>
          </p:cNvPr>
          <p:cNvSpPr txBox="1"/>
          <p:nvPr/>
        </p:nvSpPr>
        <p:spPr>
          <a:xfrm>
            <a:off x="4496471" y="5610805"/>
            <a:ext cx="3154289" cy="1082348"/>
          </a:xfrm>
          <a:prstGeom prst="rect">
            <a:avLst/>
          </a:prstGeom>
          <a:solidFill>
            <a:schemeClr val="bg1"/>
          </a:solidFill>
          <a:effectLst>
            <a:softEdge rad="12700"/>
          </a:effectLst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Гиперлипидемия:</a:t>
            </a:r>
            <a:r>
              <a:rPr kumimoji="0" lang="ru-RU" sz="14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(холестерин выше 4, 9 ммоль/ л)</a:t>
            </a:r>
            <a:endParaRPr kumimoji="0" lang="ru-RU" sz="1400" b="1" i="0" u="none" strike="noStrike" kern="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Roboto Cn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20239" algn="l"/>
              </a:tabLst>
              <a:defRPr/>
            </a:pPr>
            <a:r>
              <a:rPr kumimoji="0" lang="ru-RU" sz="1400" b="1" i="0" u="sng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Гипергликемия: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20239" algn="l"/>
              </a:tabLst>
              <a:defRPr/>
            </a:pPr>
            <a:r>
              <a:rPr kumimoji="0" lang="ru-RU" sz="14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</a:t>
            </a:r>
            <a:r>
              <a:rPr kumimoji="0" lang="ru-RU" sz="14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(глюкоза 5, 6 - 6, 9 ммоль/ л)</a:t>
            </a:r>
            <a:endParaRPr kumimoji="0" lang="ru-RU" sz="1400" b="1" i="0" u="none" strike="noStrike" kern="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Roboto Cn"/>
            </a:endParaRPr>
          </a:p>
        </p:txBody>
      </p:sp>
    </p:spTree>
    <p:extLst>
      <p:ext uri="{BB962C8B-B14F-4D97-AF65-F5344CB8AC3E}">
        <p14:creationId xmlns:p14="http://schemas.microsoft.com/office/powerpoint/2010/main" val="1652686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9BDF5-7D55-8EAD-607E-3A86E82F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634" y="240255"/>
            <a:ext cx="6362351" cy="640573"/>
          </a:xfr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ПРОФИЛАКТИКА ГИПЕРХОЛЕСТЕРИНЕМИИ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3FD68E-03CD-25E6-9525-E740DAFF8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1573"/>
            <a:ext cx="5566130" cy="3816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271724-4346-F7DE-5495-F7AD80CD763E}"/>
              </a:ext>
            </a:extLst>
          </p:cNvPr>
          <p:cNvSpPr txBox="1"/>
          <p:nvPr/>
        </p:nvSpPr>
        <p:spPr>
          <a:xfrm>
            <a:off x="500845" y="1138239"/>
            <a:ext cx="6006932" cy="4922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defTabSz="914400" eaLnBrk="1" fontAlgn="auto" latinLnBrk="0" hangingPunct="1">
              <a:lnSpc>
                <a:spcPct val="1161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>
                <a:tab pos="3117215" algn="l"/>
              </a:tabLst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Холестерин - сложный липопротеин, состоящий из липопротеидов высокой плотности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"/>
              </a:rPr>
              <a:t>(ЛПВП),</a:t>
            </a:r>
            <a:r>
              <a:rPr lang="ru-RU" sz="1600" b="1" i="1" kern="0" dirty="0">
                <a:solidFill>
                  <a:srgbClr val="C00000"/>
                </a:solidFill>
                <a:cs typeface="Roboto"/>
              </a:rPr>
              <a:t> 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липопротеидов низкой плотности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"/>
              </a:rPr>
              <a:t>(ЛПНП) 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и триглицеридов</a:t>
            </a:r>
          </a:p>
          <a:p>
            <a:pPr marL="12700" marR="5080" lvl="0" defTabSz="914400" eaLnBrk="1" fontAlgn="auto" latinLnBrk="0" hangingPunct="1">
              <a:lnSpc>
                <a:spcPct val="1161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>
                <a:tab pos="3117215" algn="l"/>
              </a:tabLst>
              <a:defRPr/>
            </a:pPr>
            <a:endParaRPr kumimoji="0" lang="ru-RU" sz="1600" b="1" i="0" u="none" strike="noStrike" kern="0" cap="none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Roboto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ЛПВП</a:t>
            </a:r>
            <a:r>
              <a:rPr kumimoji="0" lang="ru-RU" sz="16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–</a:t>
            </a:r>
            <a:r>
              <a:rPr kumimoji="0" lang="ru-RU" sz="16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</a:t>
            </a:r>
            <a:r>
              <a:rPr kumimoji="0" lang="ru-RU" sz="16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«хороший</a:t>
            </a:r>
            <a:r>
              <a:rPr kumimoji="0" lang="ru-RU" sz="16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</a:t>
            </a:r>
            <a:r>
              <a:rPr kumimoji="0" lang="ru-RU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холестерин»</a:t>
            </a:r>
            <a:endParaRPr lang="ru-RU" sz="1600" b="1" kern="0" dirty="0">
              <a:solidFill>
                <a:sysClr val="windowText" lastClr="000000"/>
              </a:solidFill>
              <a:cs typeface="Roboto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ЛПНП</a:t>
            </a:r>
            <a:r>
              <a:rPr kumimoji="0" lang="ru-RU" sz="16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–</a:t>
            </a:r>
            <a:r>
              <a:rPr kumimoji="0" lang="ru-RU" sz="16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</a:t>
            </a:r>
            <a:r>
              <a:rPr lang="ru-RU" sz="1600" b="1" kern="0" spc="-10" dirty="0">
                <a:solidFill>
                  <a:sysClr val="windowText" lastClr="000000"/>
                </a:solidFill>
                <a:cs typeface="Roboto"/>
              </a:rPr>
              <a:t>«</a:t>
            </a:r>
            <a:r>
              <a:rPr kumimoji="0" lang="ru-RU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плохой</a:t>
            </a:r>
            <a:r>
              <a:rPr kumimoji="0" lang="ru-RU" sz="16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</a:t>
            </a:r>
            <a:r>
              <a:rPr kumimoji="0" lang="ru-RU" sz="16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холестерин»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Roboto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>
                <a:solidFill>
                  <a:sysClr val="windowText" lastClr="000000"/>
                </a:solidFill>
                <a:cs typeface="Roboto"/>
              </a:rPr>
              <a:t>Для 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снижения высокого содержания холестерина необходимо: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Соблюдать диету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(снизить потребление животных жиров, «быстрых» углеводов, продуктов с</a:t>
            </a:r>
            <a:r>
              <a:rPr lang="ru-RU" sz="1600" b="1" i="1" kern="0" dirty="0">
                <a:solidFill>
                  <a:srgbClr val="C00000"/>
                </a:solidFill>
                <a:cs typeface="Roboto Cn"/>
              </a:rPr>
              <a:t> </a:t>
            </a:r>
            <a:r>
              <a:rPr kumimoji="0" lang="ru-RU" sz="1600" b="1" i="1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Roboto Cn"/>
              </a:rPr>
              <a:t>транс-жирами)</a:t>
            </a:r>
            <a:endParaRPr lang="ru-RU" sz="1600" b="1" kern="0" dirty="0">
              <a:solidFill>
                <a:srgbClr val="C00000"/>
              </a:solidFill>
              <a:cs typeface="Roboto Cn"/>
            </a:endParaRP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Отказаться от курения и алкоголя 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600" b="1" kern="0" dirty="0">
                <a:solidFill>
                  <a:sysClr val="windowText" lastClr="000000"/>
                </a:solidFill>
                <a:cs typeface="Roboto"/>
              </a:rPr>
              <a:t>Повысить двигательную активность</a:t>
            </a: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 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Контролировать вес</a:t>
            </a:r>
            <a:endParaRPr lang="ru-RU" sz="1600" b="1" kern="0" dirty="0">
              <a:solidFill>
                <a:sysClr val="windowText" lastClr="000000"/>
              </a:solidFill>
              <a:cs typeface="Roboto"/>
            </a:endParaRP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Контролировать уровень сахара в крови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Вылечить эндокринные болезни </a:t>
            </a:r>
          </a:p>
          <a:p>
            <a:pPr marL="298450" marR="0" lvl="0" indent="-2857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600" b="1" i="0" u="none" strike="noStrike" kern="0" cap="none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Roboto"/>
              </a:rPr>
              <a:t>Привести в норму гормональный фон</a:t>
            </a:r>
          </a:p>
          <a:p>
            <a:pPr marL="298450" marR="5080" lvl="0" indent="-285750" defTabSz="914400" eaLnBrk="1" fontAlgn="auto" latinLnBrk="0" hangingPunct="1">
              <a:lnSpc>
                <a:spcPct val="116100"/>
              </a:lnSpc>
              <a:spcBef>
                <a:spcPts val="1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q"/>
              <a:tabLst>
                <a:tab pos="3117215" algn="l"/>
              </a:tabLst>
              <a:defRPr/>
            </a:pPr>
            <a:endParaRPr kumimoji="0" lang="ru-RU" sz="1600" b="1" i="0" u="none" strike="noStrike" kern="0" cap="none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Roboto"/>
            </a:endParaRPr>
          </a:p>
          <a:p>
            <a:pPr marL="12700" marR="5080" lvl="0" defTabSz="914400" eaLnBrk="1" fontAlgn="auto" latinLnBrk="0" hangingPunct="1">
              <a:lnSpc>
                <a:spcPct val="1161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>
                <a:tab pos="3117215" algn="l"/>
              </a:tabLst>
              <a:defRPr/>
            </a:pPr>
            <a:endParaRPr kumimoji="0" lang="ru-RU" sz="1600" b="0" i="0" u="none" strike="noStrike" kern="0" cap="none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Roboto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C6BCCB-38D4-685B-F562-25A478B2F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424" y="1255308"/>
            <a:ext cx="3904376" cy="496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5999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813238-AF3D-40EB-A3A4-550AB85131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65EBD3-98B5-4FD2-8FAF-5D4022A9F7F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204E1485-0760-4ABF-A612-28A97B86DF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1526</TotalTime>
  <Words>2813</Words>
  <Application>Microsoft Office PowerPoint</Application>
  <PresentationFormat>Широкоэкранный</PresentationFormat>
  <Paragraphs>347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40" baseType="lpstr">
      <vt:lpstr>Arial</vt:lpstr>
      <vt:lpstr>Calibri</vt:lpstr>
      <vt:lpstr>Calibri Light</vt:lpstr>
      <vt:lpstr>Comic Sans MS</vt:lpstr>
      <vt:lpstr>Corbel</vt:lpstr>
      <vt:lpstr>Roboto</vt:lpstr>
      <vt:lpstr>Roboto Cn</vt:lpstr>
      <vt:lpstr>Times New Roman</vt:lpstr>
      <vt:lpstr>Wingdings</vt:lpstr>
      <vt:lpstr>Базис</vt:lpstr>
      <vt:lpstr>Тема Office</vt:lpstr>
      <vt:lpstr>НЕДЕЛЯ ПРОФИЛАКТИКИ  СЕРДЕЧНО - СОСУДИСТЫХ ЗАБОЛЕВАНИЙ (05.08. – 11.08.) </vt:lpstr>
      <vt:lpstr>НАША ЗАДАЧА – ПОМОГАТЬ СЕРДЦУ РАБОТАТЬ</vt:lpstr>
      <vt:lpstr>ЗАБОЛЕВАНИЯ СЕРДЦА, ВЫЗВАННЫЕ НАРУШЕНИЕМ КРОВООБРАЩЕНИЯ</vt:lpstr>
      <vt:lpstr>  ЗАБОЛЕВАНИЯ СЕРДЦА  ПРИ ПОРАЖЕНИИ СОСУДОВ  </vt:lpstr>
      <vt:lpstr>ЗАБОЛЕВАНИЯ СЕРДЦА  ПРИ ПОРАЖЕНИИ СОСУДОВ</vt:lpstr>
      <vt:lpstr>НАРУШЕНИЯ СТРУКТУРЫ И ФУНКЦИОНИРОВАНИЯ СЕРДЦА</vt:lpstr>
      <vt:lpstr>ПОРАЖЕНИЯ СЕРДЕЧНЫХ КЛАПАНОВ</vt:lpstr>
      <vt:lpstr>ФАКТОРЫ РИСКА РАЗВИТИЯ ОСЛОЖНЕНИЙ</vt:lpstr>
      <vt:lpstr>ПРОФИЛАКТИКА ГИПЕРХОЛЕСТЕРИНЕМИИ</vt:lpstr>
      <vt:lpstr>ВОЗРАСТ И ПОЛ</vt:lpstr>
      <vt:lpstr>МАЛОПОДВИЖНЫЙ ОБРАЗ ЖИЗНИ (ГИПОДИНАМИЯ)</vt:lpstr>
      <vt:lpstr>ДВИГАТЕЛЬНАЯ АКТИВНОСТЬ – БИОЛОГИЧЕСКИ ОБУСЛОВЛЕННАЯ НЕОБХОДИМОСТЬ</vt:lpstr>
      <vt:lpstr>НАСЛЕДСТВЕННЫЙ ФАКТОР</vt:lpstr>
      <vt:lpstr>РЕКОМЕНДАЦИИ ПЕРЕД ИЗМЕРЕНИЕМ ДАВЛЕНИЯ</vt:lpstr>
      <vt:lpstr>КОНТРОЛЬ АРТЕРИАЛЬНОГО ДАВЛЕНИЯ</vt:lpstr>
      <vt:lpstr>ИЗБЫТОЧНАЯ МАССА ТЕЛА, ОЖИРЕНИЕ</vt:lpstr>
      <vt:lpstr>ПРАВИЛЬНОЕ СНИЖЕНИЕ МАССЫ ТЕЛА</vt:lpstr>
      <vt:lpstr>МАКРО – И МИКРОЭЛЕМЕНТЫ, НУЖНЫЕ ДЛЯ РАБОТЫ СЕРДЦА</vt:lpstr>
      <vt:lpstr>ЧЕМ ОПАСЕН ПЕРЕИЗБЫТОК СОЛИ?</vt:lpstr>
      <vt:lpstr>КУРЕНИЕ И СЕРДЦЕ</vt:lpstr>
      <vt:lpstr>КУРЕНИЕ И СЕРДЦЕ</vt:lpstr>
      <vt:lpstr> ОТКАЗАТЬСЯ ОТ КУРЕНИЯ</vt:lpstr>
      <vt:lpstr>СЕРДЦЕ И АЛКОГОЛЬ</vt:lpstr>
      <vt:lpstr>НАРУШЕНИЯ СНА –РИСК РАЗВИТИЯ ЗАБОЛЕВАНИЙ СЕРДЦА</vt:lpstr>
      <vt:lpstr>ВЗАИМОДЕЙСТВИЕ ВРАЧА И ПАЦИЕНТА</vt:lpstr>
      <vt:lpstr>ПРАВИЛА ЗДОРОВОГО СЕРДЦА</vt:lpstr>
      <vt:lpstr>Презентация PowerPoint</vt:lpstr>
      <vt:lpstr>Презентация PowerPoint</vt:lpstr>
      <vt:lpstr> Спасибо 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Eva</dc:creator>
  <cp:lastModifiedBy>Eva</cp:lastModifiedBy>
  <cp:revision>88</cp:revision>
  <dcterms:created xsi:type="dcterms:W3CDTF">2024-07-23T05:34:28Z</dcterms:created>
  <dcterms:modified xsi:type="dcterms:W3CDTF">2024-07-30T03:41:58Z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