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8" r:id="rId4"/>
    <p:sldId id="262" r:id="rId5"/>
    <p:sldId id="263" r:id="rId6"/>
    <p:sldId id="272" r:id="rId7"/>
    <p:sldId id="259" r:id="rId8"/>
    <p:sldId id="271" r:id="rId9"/>
    <p:sldId id="273" r:id="rId10"/>
    <p:sldId id="267" r:id="rId11"/>
    <p:sldId id="269" r:id="rId12"/>
    <p:sldId id="277" r:id="rId13"/>
    <p:sldId id="278" r:id="rId14"/>
    <p:sldId id="266" r:id="rId15"/>
    <p:sldId id="276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88CCD-1A8D-4FA8-BE09-A8FE7B759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FB2C13-2791-4564-8163-E6DF52540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F745C-B77D-44AD-B623-D99F24A4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4EAF2-BDFF-486D-9CDE-F7684544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70CD43-8CD2-40F4-B12D-5DEBC7DD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7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7BB3B-6F53-4B80-8509-506E94D4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C7AFC-2331-4031-82CF-DC406E7FD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0ED0C4-6352-4227-B067-C6C52F87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9F2C4-D92E-4B7A-923F-732FC310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90720D-4405-435A-BB88-52E19B0B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1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FA7155-DF52-4D56-BB00-6BBFCD80F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207ED9-0AB8-44A1-8213-87C3C6BD4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26E6BF-1D24-4720-ACA1-4504412A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F64D2D-52C8-43F3-A4D4-00294DFE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38611-36E7-48DF-A9F8-BA7E080D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4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413" y="4653137"/>
            <a:ext cx="103632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5573" y="5753472"/>
            <a:ext cx="8534400" cy="11045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4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01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5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03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632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7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6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2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D89C5-8646-45A5-91CF-B631126D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1887BA-E8B7-4C7F-A469-0CC36BFC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A07403-ED13-40E9-8488-0ED3E5D8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A0C0D-4724-4D76-8957-3569DF7E2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C8E5F-B53E-4557-BB25-E6FA4AFB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8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33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9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0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58609-B903-4342-BE5B-91B8A68A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FDD726-F37B-46C7-9CBB-5D8CDB0FD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43BA0-9761-488E-9349-9F0FC14C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0F6B4-4002-46FB-BC7A-F4880C7C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D99BEE-0B5B-492C-A77D-0E8976A0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0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F1D0D-1E3F-4BF1-8595-03ED8EB5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36635D-8531-4F84-9E73-8442C5825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14EA7B-7D45-4137-A4A0-565E50EBB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6E552-FC74-4D8E-B788-64C82A72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332F4A-E613-44B2-9793-536FAD95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FF1A-EAF3-4203-9C43-BAD51AFF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16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8FCC2-7768-4C99-BDD1-6703B5E5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27B7AD-8969-4D23-A6AE-46D3B721F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A28844-FBF4-40C3-8E0F-4105EDA08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BC6A25-2FC9-4199-8311-51C8CF468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62F07E-91FC-4B18-8C5D-772E3B989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9FA98-DE41-4F8A-8029-5E8DBDCB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306E3F-6136-4393-9918-A76CCA69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0C6261-4EB4-4D29-8B59-2CF9C295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8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BB83A-B1AB-4F33-8C36-0BBDCD6B4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8FCFD4-78FC-4496-A826-4160AD7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F0A476-8ECC-4E39-89C3-03AD9BDF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9A841A-97C8-4678-BA95-11EC4F31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5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A53E8A-E71A-455E-BDCA-3DE65951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3A6CA8-6FB6-4F81-900F-3268164D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3B7A22-F0BE-445C-9106-3764EDCC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0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CC726-43C7-4B6A-B1BA-596ECCFF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FC1B6F-A7AC-43CD-9E70-51A20639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A412A7-0B39-49D0-9030-163BF9E81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F533C-434D-463B-857F-9E2D7051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77FDB-EC38-48BC-BDB1-39B8F506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C86DA-CA99-4D3C-AFEF-FEFE289C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8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21126-C933-4DBA-ACD5-5B9950F87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8CB572-9CBA-4D45-9D28-F22A90A31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5BCC4C-40F6-474A-BD13-F77B5B77C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E8571-6504-436B-B3F1-A24EC2D3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416B6F-1537-40CA-852E-15FF4C31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18BDB3-7D2F-4709-9989-F6C9937D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6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BE59C-12F8-44B9-A8B8-1FBED2C7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D856C1-967F-498A-8D2B-9F36CC484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F0F1F-126C-4691-B977-79CCC12F0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D882-6DCA-4E07-8548-63CE60B2E5E3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C2B422-B43D-4E35-A346-701604ED4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ACA96-EFB2-4886-8D05-566A122CA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1C20-4BE6-4312-A739-C5072437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43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78335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DFDA9-C0CE-4A60-A531-05EFDBD31890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F3ED6-3593-4A2C-992C-469E35F09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68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Профилактика  заболеваний желудочно-кишечного тракта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0A094D-9463-4305-9636-31AB55F6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54400" cy="68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53501-A7E1-46D5-89BB-5518183A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255" y="110836"/>
            <a:ext cx="11351490" cy="76661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/>
            </a:br>
            <a:br>
              <a:rPr lang="ru-RU" sz="3600" dirty="0"/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Язвенная болезнь желудка и двенадцатиперстной кишки</a:t>
            </a: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7AF83-5A4D-4F56-A7B4-A9858E273311}"/>
              </a:ext>
            </a:extLst>
          </p:cNvPr>
          <p:cNvSpPr txBox="1"/>
          <p:nvPr/>
        </p:nvSpPr>
        <p:spPr>
          <a:xfrm>
            <a:off x="692726" y="697683"/>
            <a:ext cx="10806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– хроническое рецидивирующее заболевание, связанное с образованием дефекта (язвы) в стенке желудка или двенадцатиперстной кишки и проникающего в подслизистый слой</a:t>
            </a:r>
            <a:r>
              <a:rPr lang="ru-RU" sz="1600" dirty="0"/>
              <a:t>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5121BD9-0551-4514-9953-3FCEEEF00CAB}"/>
              </a:ext>
            </a:extLst>
          </p:cNvPr>
          <p:cNvSpPr/>
          <p:nvPr/>
        </p:nvSpPr>
        <p:spPr>
          <a:xfrm>
            <a:off x="7226301" y="1366421"/>
            <a:ext cx="3733800" cy="689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Приоритетные направления первичной профилактики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34D1AA2-7D8D-431E-BB59-531021AC7DCB}"/>
              </a:ext>
            </a:extLst>
          </p:cNvPr>
          <p:cNvSpPr/>
          <p:nvPr/>
        </p:nvSpPr>
        <p:spPr>
          <a:xfrm>
            <a:off x="816263" y="1366421"/>
            <a:ext cx="3733800" cy="73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Причины заболевания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67EF3F8-4EA6-4088-8BF1-736C47D1DF2B}"/>
              </a:ext>
            </a:extLst>
          </p:cNvPr>
          <p:cNvSpPr/>
          <p:nvPr/>
        </p:nvSpPr>
        <p:spPr>
          <a:xfrm>
            <a:off x="6428510" y="2401456"/>
            <a:ext cx="5168324" cy="4004523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Навыки элементарных правил личной гигиены с младенческого возраста: мытье рук, употребление чистой воды, использование индивидуальной посуды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Соблюдение гигиены ротовой полости, своевременное лечение зубов и десен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Борьба с вредными привычками (курением и злоупотреблением алкоголем)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Нормализация режима труда и отдыха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Оптимальная физическая нагрузка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Рациональное питание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Снижение влияния стрессовых факторов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Контроль приёма медикаментов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Раннее  выявление хеликобактериоза путем определения НР среди членов семьи пациента с язвенной болезнью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1B46AD1-DB60-459A-AA03-DFD701F6EB48}"/>
              </a:ext>
            </a:extLst>
          </p:cNvPr>
          <p:cNvSpPr/>
          <p:nvPr/>
        </p:nvSpPr>
        <p:spPr>
          <a:xfrm>
            <a:off x="572655" y="2401456"/>
            <a:ext cx="4091710" cy="1609816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Важную роль в развитии заболевания играют генетические факторы: у близких родственников язвенная болезнь встречается в 3 раза чаще, чем среди населения в целом. Основные причины развития язвенной болезни те же, что и при гастрите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C9379-AF68-4329-88DD-91D0843A0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48" t="35017"/>
          <a:stretch/>
        </p:blipFill>
        <p:spPr>
          <a:xfrm>
            <a:off x="572655" y="4239490"/>
            <a:ext cx="4091710" cy="2166489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8EF195-F162-4D00-A55C-87F7D3BF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7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E15B4-5768-48FD-8664-601FA8ED6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06"/>
            <a:ext cx="10515600" cy="6970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Основные принципы профилактики заболеваний ЖКТ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6B184-BFE8-4089-A725-601E5B53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87"/>
          <a:stretch/>
        </p:blipFill>
        <p:spPr>
          <a:xfrm>
            <a:off x="7444511" y="4121845"/>
            <a:ext cx="4237181" cy="2216438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D1A4F-6AC5-4132-BFCC-35EC1C1FF881}"/>
              </a:ext>
            </a:extLst>
          </p:cNvPr>
          <p:cNvSpPr txBox="1"/>
          <p:nvPr/>
        </p:nvSpPr>
        <p:spPr>
          <a:xfrm>
            <a:off x="7629237" y="5758934"/>
            <a:ext cx="386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Средняя норма жидкости в сутки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D9A861E-0452-4A1F-861E-D6899D09508F}"/>
              </a:ext>
            </a:extLst>
          </p:cNvPr>
          <p:cNvSpPr/>
          <p:nvPr/>
        </p:nvSpPr>
        <p:spPr>
          <a:xfrm>
            <a:off x="581890" y="1116158"/>
            <a:ext cx="5024582" cy="5222124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6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6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Здоровый образ жизни - сбалансированное здоровое питание, повышение физической активности, навыки управления стрессом, отказ от вредных привычек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Своевременное лечение болезней ротовой полости – кариеса, стоматита, гингивита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Рациональный прием назначенных лекарственных препаратов. Бесконтрольный прием может привести к серьезным проблемам со стороны органов пищеварительного тракта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Соблюдение правил гигиены: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мытьё рук перед едой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безопасное хранение продуктов и своевременное его использование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правильное сочетание и приготовление пищи </a:t>
            </a: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8101BEC-8D87-4DC1-85D5-54B030837B68}"/>
              </a:ext>
            </a:extLst>
          </p:cNvPr>
          <p:cNvSpPr/>
          <p:nvPr/>
        </p:nvSpPr>
        <p:spPr>
          <a:xfrm>
            <a:off x="7444510" y="1116158"/>
            <a:ext cx="4237182" cy="279567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Соблюдение режима питания: количество приемов в течение суток, время приемов, интервалы между приемами, длительность  приема пищи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Распределение суточного рациона по энергозатратам, химическому составу, продуктовому набору и массе на каждый прием пищи. Прием пищи должен быть в одно и то же время суток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Достаточное количество жидкости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08579-3999-4F98-8DBE-02FAA5D4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527E2-F55A-4E3F-80FE-5FF2B9E1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5" y="0"/>
            <a:ext cx="10515600" cy="743239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Общие профилактические меры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5AD4921-265E-4A99-A58C-4EB2F73B55A8}"/>
              </a:ext>
            </a:extLst>
          </p:cNvPr>
          <p:cNvSpPr/>
          <p:nvPr/>
        </p:nvSpPr>
        <p:spPr>
          <a:xfrm>
            <a:off x="434107" y="951346"/>
            <a:ext cx="7019637" cy="4156363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Нормализация веса. Избыточный вес снижает моторику кишечника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Повышение физической активности. Систематические физические нагрузки активизируют перистальтику кишечника, повышают эффективность процессов пищеварения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Отказ от потребления табака. Негативное воздействие на органы ЖКТ обусловлено механическим, термическим и химическим влиянием дыма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Отказ от алкоголя. Этанол и продукты распада вызывают развитие язвенных дефектов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Умение справляться со стрессом. При длительном стрессе активность тучных клеток приводит к повреждению слизистых оболочек и становится причиной язвы, гастрита и дисфункции ЖКТ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79A47D4-3526-4160-9D31-F92A0FCDED00}"/>
              </a:ext>
            </a:extLst>
          </p:cNvPr>
          <p:cNvSpPr/>
          <p:nvPr/>
        </p:nvSpPr>
        <p:spPr>
          <a:xfrm>
            <a:off x="434107" y="5449454"/>
            <a:ext cx="701963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Повреждение эпителия пищевода и кишечника может привести к развитию язвенной болезни и даже рака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922376-B97F-4399-8513-B433AEA2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220" y="951346"/>
            <a:ext cx="3841738" cy="415636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1CB3B8F-8782-4455-A3EA-6514E499BDA2}"/>
              </a:ext>
            </a:extLst>
          </p:cNvPr>
          <p:cNvSpPr/>
          <p:nvPr/>
        </p:nvSpPr>
        <p:spPr>
          <a:xfrm>
            <a:off x="8028220" y="5449454"/>
            <a:ext cx="384173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ED0AA-55F3-4A63-B1C0-6474A577C57C}"/>
              </a:ext>
            </a:extLst>
          </p:cNvPr>
          <p:cNvSpPr txBox="1"/>
          <p:nvPr/>
        </p:nvSpPr>
        <p:spPr>
          <a:xfrm>
            <a:off x="8028220" y="5449454"/>
            <a:ext cx="3841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Для поддержания иммунной системы необходим баланс микроорганизмов в кишечнике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16484E-3ED2-4350-BF88-27324A1DA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1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EEAFA57-67B6-4085-BA37-DDCE32C7FDFF}"/>
              </a:ext>
            </a:extLst>
          </p:cNvPr>
          <p:cNvSpPr/>
          <p:nvPr/>
        </p:nvSpPr>
        <p:spPr>
          <a:xfrm>
            <a:off x="646133" y="807893"/>
            <a:ext cx="7121236" cy="5805343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переедать! Есть понемногу и часто (от 4 до 6 раз в день), тщательно пережевывая пищу. Разовый объем пищи должен быть 300–500 мл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Пища не должна быть чересчур горячей или холодной, еда и напитки полезны в теплом виде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Следует ограничить употребление острой, соленой, консервированной, копченой, маринованной пищи. Эти  продукты активизируют выработку желудочного сока, что ведет к раздражению и поражению слизистых оболочек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Пищевые волокна должны присутствовать в меню на постоянной основе. Употребление 400 - 500 грамм овощей и фруктов обеспечит норму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Ограничение употребления газированных напитков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Соблюдение питьевого режима. Человек должен употреблять не менее 1,5-2 л воды в сутки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Откажитесь от еды всухомятку и фастфудов. Они ухудшают состояние желудка и уничтожают благоприятную микрофлору кишечника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стоит есть на ночь. Вечерний прием пищи рекомендован за 2-3 часа до сна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Полезна щадящая кулинарная обработка – отваривание, приготовление на пару, тушение, запекание. Не рекомендуется жареная пища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438737-EFE2-4A18-A6FA-AFE6AC1D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5" t="11780" r="21805" b="11780"/>
          <a:stretch/>
        </p:blipFill>
        <p:spPr>
          <a:xfrm rot="16200000">
            <a:off x="8860585" y="3982816"/>
            <a:ext cx="2639733" cy="2621107"/>
          </a:xfrm>
          <a:prstGeom prst="ellipse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2298E6-4814-4652-B626-87C6F0C99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3" b="3147"/>
          <a:stretch/>
        </p:blipFill>
        <p:spPr>
          <a:xfrm>
            <a:off x="8815038" y="807893"/>
            <a:ext cx="2730829" cy="2689450"/>
          </a:xfrm>
          <a:prstGeom prst="ellipse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DB0F0-CC2B-4DC8-A959-2A0284950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9423" cy="80789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483758-FF47-4273-923D-E9663028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05" y="4908"/>
            <a:ext cx="10515600" cy="641638"/>
          </a:xfrm>
        </p:spPr>
        <p:txBody>
          <a:bodyPr/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Профилактические меры по питанию для здорового ЖКТ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06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7D6748-9896-4595-AFF1-8E2F5A2335E4}"/>
              </a:ext>
            </a:extLst>
          </p:cNvPr>
          <p:cNvSpPr txBox="1"/>
          <p:nvPr/>
        </p:nvSpPr>
        <p:spPr>
          <a:xfrm>
            <a:off x="2881745" y="383508"/>
            <a:ext cx="64285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Важно! 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Для того, чтобы выявить заболевания желудочно-кишечного тракта на ранней стадии или убедиться в отсутствии злокачественных новообразований желудка и толстой кишки, своевременно проходите диспансеризацию и профилактические осмотры. 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 результатам осмотра вы получите информацию о факторах риска заболеваний. Вам  расскажут, как снизить их влияние на организм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27686C-F915-4808-95BB-AEDB1ACE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48" y="3429000"/>
            <a:ext cx="2862453" cy="3193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D40771-50F9-490E-A228-7218559F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76" t="16771" r="13618"/>
          <a:stretch/>
        </p:blipFill>
        <p:spPr>
          <a:xfrm>
            <a:off x="4358050" y="3028146"/>
            <a:ext cx="3475898" cy="30710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9A6177-5C0B-46A2-A382-9FD83C5B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75" t="13261" b="15420"/>
          <a:stretch/>
        </p:blipFill>
        <p:spPr>
          <a:xfrm>
            <a:off x="8534397" y="3429000"/>
            <a:ext cx="2862453" cy="3193472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B02512-358F-4CDC-AACA-D2EC0F207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44"/>
            <a:ext cx="983015" cy="10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F9A63-28BD-40B8-9997-A49C49848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0" y="1681018"/>
            <a:ext cx="7370619" cy="4950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D03B0-E1CA-4FF5-8E56-612236A05B87}"/>
              </a:ext>
            </a:extLst>
          </p:cNvPr>
          <p:cNvSpPr txBox="1"/>
          <p:nvPr/>
        </p:nvSpPr>
        <p:spPr>
          <a:xfrm>
            <a:off x="3047999" y="3741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Общайтесь с нами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0F16F-9CD6-498F-B249-6E9DF9F61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37"/>
            <a:ext cx="1089093" cy="1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42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BB6DBC-214A-4C20-90B6-B931AA42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7" y="514377"/>
            <a:ext cx="4134106" cy="4666077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1BFA11C-FE0C-4066-8AC2-00A4DA5DC378}"/>
              </a:ext>
            </a:extLst>
          </p:cNvPr>
          <p:cNvSpPr/>
          <p:nvPr/>
        </p:nvSpPr>
        <p:spPr>
          <a:xfrm>
            <a:off x="6456220" y="514377"/>
            <a:ext cx="4685143" cy="466607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Заболевания пищеварительной системы являются одними из самых распространенных по сравнению с заболеваниями других органов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статистике число людей с проблемами  пищеварения ежегодно увеличивается, достигая в среднем 60%, а в крупных городах - 90% всех возрастных групп населения. В последнее 10-летие в 3 раза увеличилась частота болезней ЖКТ у детей и подростков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это может влиять, прежде всего, нездоровое питание, вредные привычки и многочисленные стрессы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FF64459-5F5D-41C3-8E01-D71AA1EFBD94}"/>
              </a:ext>
            </a:extLst>
          </p:cNvPr>
          <p:cNvSpPr/>
          <p:nvPr/>
        </p:nvSpPr>
        <p:spPr>
          <a:xfrm>
            <a:off x="1050636" y="5730830"/>
            <a:ext cx="10090727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Большое внимание должно быть уделено выявлению и эффективному лечению острого гастрита, кишечных инфекций, гельминтозов, хронических заболеваний печени, желчных путей, поджелудочной железы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11507-3767-4611-8354-10D26971D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1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22F2312-53F4-444C-BD00-92E4989A9FF3}"/>
              </a:ext>
            </a:extLst>
          </p:cNvPr>
          <p:cNvSpPr/>
          <p:nvPr/>
        </p:nvSpPr>
        <p:spPr>
          <a:xfrm>
            <a:off x="6169893" y="350612"/>
            <a:ext cx="5523820" cy="522063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Источником энергии и строительным материалом для организма является пища. Она обеспечивает нас энергией, способствуют бесперебойному функционированию всех органов и систем, доставляет нам  белки, углеводы, жиры, витамины и микроэлементы, необходимые для нормальной жизнедеятельности. Огромная роль в этом процессе отводится желудочно-кишечному тракту (ЖКТ)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Пища проходит все отделы пищеварительного тракта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за 48 – 72 часа: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Ротовая полость - 15-20 секунд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Желудок – 1-10 часов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Тонкий кишечник – 2- 6 часов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Толстая кишка  – 24 - 72 часа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Начинается с переваривания пищи в ЖКТ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Продолжается при всасывании в кровь и лимфу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Заканчивается усвоением пищевых веществ клетками  и тканями организма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2D1D6C4-9445-44D2-8410-03A0DBDB12D8}"/>
              </a:ext>
            </a:extLst>
          </p:cNvPr>
          <p:cNvSpPr/>
          <p:nvPr/>
        </p:nvSpPr>
        <p:spPr>
          <a:xfrm>
            <a:off x="498288" y="5901179"/>
            <a:ext cx="11195426" cy="7164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 воздействием неблагоприятных факторов возникают сбои в работе желудочно-кишечного тракта, приводящие к различным заболеваниям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52128B-5598-40BE-91C7-6DA55BEC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0" r="5968" b="21512"/>
          <a:stretch/>
        </p:blipFill>
        <p:spPr>
          <a:xfrm>
            <a:off x="498287" y="350612"/>
            <a:ext cx="5421745" cy="5220630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962F02-956A-41F6-B1CD-ADEDEDF25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3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89C34-9E3E-4608-B2CD-A924D33CF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125"/>
            <a:ext cx="10515600" cy="72476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Причины заболевания желудочно-кишечного тракта: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22AAAEB-A177-4EE1-917E-41F4083CD3A3}"/>
              </a:ext>
            </a:extLst>
          </p:cNvPr>
          <p:cNvSpPr/>
          <p:nvPr/>
        </p:nvSpPr>
        <p:spPr>
          <a:xfrm>
            <a:off x="508000" y="1948872"/>
            <a:ext cx="3733800" cy="4267199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DC7C4-D679-48FE-8FB1-F15636E4485F}"/>
              </a:ext>
            </a:extLst>
          </p:cNvPr>
          <p:cNvSpPr txBox="1"/>
          <p:nvPr/>
        </p:nvSpPr>
        <p:spPr>
          <a:xfrm>
            <a:off x="639617" y="2184198"/>
            <a:ext cx="36021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режима питания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Дисбаланс по углеводному, 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белковому и жировому составу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потребление клетчатки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Употребление в пищу некачественных продуктов 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Употребление очень горячих и острых блюд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Еда  всухомятку, торопливость и «еда на ходу»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Проблема с жевательным аппаратом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91B1B-0DE5-466D-B518-9A52AD0A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627" y="1948872"/>
            <a:ext cx="3140364" cy="4267199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CA4160-28FC-4541-ABB9-1723E834987A}"/>
              </a:ext>
            </a:extLst>
          </p:cNvPr>
          <p:cNvSpPr/>
          <p:nvPr/>
        </p:nvSpPr>
        <p:spPr>
          <a:xfrm>
            <a:off x="8081818" y="1948872"/>
            <a:ext cx="3602182" cy="426719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600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600" dirty="0">
              <a:solidFill>
                <a:srgbClr val="4472C4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Вредные пристрастия – курение, алкоголизм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Несоблюдение личной гигиены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Бесконтрольный прием лекарств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Проживание в экологически неблагоприятных условиях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Генетическая предрасположенность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Инфекционные заболевания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Стрессовые ситуации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45EE8-D9D5-4023-9373-47FD95F07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64C6B-39DD-4A71-B22F-E6836C70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Симптомы, свидетельствующие о расстройствах пищеварительной системы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6699EC-662D-4112-B0E4-A68B7A1E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05" y="1621933"/>
            <a:ext cx="3679495" cy="3783424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64DEDBB-F1C8-447A-9E31-3F2D7A47CFBE}"/>
              </a:ext>
            </a:extLst>
          </p:cNvPr>
          <p:cNvSpPr/>
          <p:nvPr/>
        </p:nvSpPr>
        <p:spPr>
          <a:xfrm>
            <a:off x="7112000" y="1621933"/>
            <a:ext cx="3679495" cy="385883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Нарушение аппетита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Тошнота и рвота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Изжога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Тяжесть в верхней части живота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Вздутие живота и усиленная отрыжка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Метеоризм и боли в животе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Нарушения стула  - диарея или запор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Ощущения переполненности желудка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Кожные высыпания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4992F-6194-491A-806E-4F9743AF3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B8EEF-5375-4340-90C0-30E367AB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596"/>
            <a:ext cx="10515600" cy="826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Заболевания пищеварительной системы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9146F04-1E38-4FE1-9E82-EBA99C8F5F51}"/>
              </a:ext>
            </a:extLst>
          </p:cNvPr>
          <p:cNvSpPr/>
          <p:nvPr/>
        </p:nvSpPr>
        <p:spPr>
          <a:xfrm>
            <a:off x="838200" y="1394690"/>
            <a:ext cx="3733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Наиболее распространённые </a:t>
            </a:r>
          </a:p>
          <a:p>
            <a:pPr algn="ctr"/>
            <a:r>
              <a:rPr lang="ru-RU" dirty="0"/>
              <a:t>нарушения и заболевания пищеварительной системы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8C36E6-463E-4583-809C-167905D70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2" t="41004" r="27367" b="5274"/>
          <a:stretch/>
        </p:blipFill>
        <p:spPr>
          <a:xfrm>
            <a:off x="6352307" y="1395167"/>
            <a:ext cx="5001493" cy="3831038"/>
          </a:xfrm>
          <a:prstGeom prst="round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CB1709B-FC3C-46CD-B9B4-1C40B84A73A6}"/>
              </a:ext>
            </a:extLst>
          </p:cNvPr>
          <p:cNvSpPr/>
          <p:nvPr/>
        </p:nvSpPr>
        <p:spPr>
          <a:xfrm>
            <a:off x="768927" y="2600988"/>
            <a:ext cx="3872345" cy="262521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905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2FBD7-3423-4B6A-98E9-7E101C889CD4}"/>
              </a:ext>
            </a:extLst>
          </p:cNvPr>
          <p:cNvSpPr txBox="1"/>
          <p:nvPr/>
        </p:nvSpPr>
        <p:spPr>
          <a:xfrm>
            <a:off x="1125102" y="2600988"/>
            <a:ext cx="32985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Запор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Гастроэзофагеальная рефлюксная болезнь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Гастрит, колит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Язвенная болезнь желудка и двенадцатиперстной кишки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Холецистит и желчнокаменная болезнь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Панкреатит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5BD461-C6E1-41D7-8728-C5CDE0F6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88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8D6BC8-05FE-41F4-90E9-E658FBBC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260" y="1503852"/>
            <a:ext cx="3743268" cy="646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739477-835C-4DB6-8886-8E227E5C5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1508947"/>
            <a:ext cx="3157087" cy="6412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B0C97-DD47-4363-8889-3D09D2538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94"/>
            <a:ext cx="10515600" cy="58622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/>
            </a:br>
            <a:r>
              <a:rPr lang="ru-RU" sz="3600" b="1" dirty="0">
                <a:solidFill>
                  <a:schemeClr val="accent1"/>
                </a:solidFill>
              </a:rPr>
              <a:t>Запор </a:t>
            </a:r>
            <a:br>
              <a:rPr lang="ru-RU" sz="3600" b="1" dirty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D38BA-FEDB-4B40-8697-6C5649C3CCD1}"/>
              </a:ext>
            </a:extLst>
          </p:cNvPr>
          <p:cNvSpPr txBox="1"/>
          <p:nvPr/>
        </p:nvSpPr>
        <p:spPr>
          <a:xfrm>
            <a:off x="592875" y="744914"/>
            <a:ext cx="11003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- самое распространенное нарушение функции кишечника, от которого в России страдает около 70% людей старшего возраста и  30% российских детей нуждаются в лечении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C1546-BFA0-474B-A45F-06A9C5097E2A}"/>
              </a:ext>
            </a:extLst>
          </p:cNvPr>
          <p:cNvSpPr txBox="1"/>
          <p:nvPr/>
        </p:nvSpPr>
        <p:spPr>
          <a:xfrm>
            <a:off x="7785972" y="1619043"/>
            <a:ext cx="37432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Способы решения проблемы</a:t>
            </a:r>
            <a:r>
              <a:rPr lang="ru-RU" sz="2000" dirty="0">
                <a:solidFill>
                  <a:schemeClr val="accent1"/>
                </a:solidFill>
              </a:rPr>
              <a:t>: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CCDD36-7815-4398-9E41-4E012ED6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567" y="2656295"/>
            <a:ext cx="3157087" cy="2839531"/>
          </a:xfrm>
          <a:prstGeom prst="round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A909BE2-30AA-48A4-975A-9F76966CEA0D}"/>
              </a:ext>
            </a:extLst>
          </p:cNvPr>
          <p:cNvSpPr/>
          <p:nvPr/>
        </p:nvSpPr>
        <p:spPr>
          <a:xfrm>
            <a:off x="591672" y="2254388"/>
            <a:ext cx="3157086" cy="146586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Дефицит клетчатки в диете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Недостаточное количество жидкости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Стресс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Лекарственные препараты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Недостаток физических упражнений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439E6B2-59A0-4EF7-A192-1E33FD2ACF35}"/>
              </a:ext>
            </a:extLst>
          </p:cNvPr>
          <p:cNvSpPr/>
          <p:nvPr/>
        </p:nvSpPr>
        <p:spPr>
          <a:xfrm>
            <a:off x="7758260" y="2262790"/>
            <a:ext cx="3743268" cy="434233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Ежедневная норма клетчатки для взрослых 20—35 г.  Это сложные углеводы: цельные зерна, фрукты, овощи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рационе  взрослого человека должно быть достаточно жидкости. Около 40% ее человек получает с едой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Хороший душевный смех, хохот предупредит развитие запора. Два в одном: он помогает справиться со  стрессом  и массирует кишечник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Приём лекарственных препаратов только по назначению врача и с учетом осложнений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Физическая активность. Регулярные упражнения улучшают перистальтику кишечника и  заставляют пищу быстрее двигаться по кишечнику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4D483-A1B5-4A66-8DE8-C1AD6EEB1A25}"/>
              </a:ext>
            </a:extLst>
          </p:cNvPr>
          <p:cNvSpPr txBox="1"/>
          <p:nvPr/>
        </p:nvSpPr>
        <p:spPr>
          <a:xfrm>
            <a:off x="1092023" y="1626962"/>
            <a:ext cx="2156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Причины запоров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6459E01-5D1A-494C-B371-827DF443D08F}"/>
              </a:ext>
            </a:extLst>
          </p:cNvPr>
          <p:cNvSpPr/>
          <p:nvPr/>
        </p:nvSpPr>
        <p:spPr>
          <a:xfrm>
            <a:off x="591670" y="4524867"/>
            <a:ext cx="3157086" cy="208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Запор может стать и причиной и следствием многих заболеваний. Не стоит самому себе назначать слабительные, увлекаться клизмами и «тянуть» с визитом к гастроэнтерологу. Можно упустить что-то важное и потерять драгоценное время. Не рискуйте — обратитесь к специалисту.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79839C-74D1-40A5-B6F9-5E4D74F8A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A6956-0910-4550-A18F-76407AFC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720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Гастроэзофагеальная рефлюксная болезнь (ГЭРБ)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AFE486-33DE-45B1-9128-A41134D8E7A5}"/>
              </a:ext>
            </a:extLst>
          </p:cNvPr>
          <p:cNvSpPr txBox="1"/>
          <p:nvPr/>
        </p:nvSpPr>
        <p:spPr>
          <a:xfrm>
            <a:off x="838199" y="756898"/>
            <a:ext cx="10106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— это регулярный заброс желудочного сока в пищевод, обусловленный нарушением моторно-эвакуаторной функции и вызывающий воспаление стенок пищевода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EC18682-96F2-49F3-A323-754EF3F8544F}"/>
              </a:ext>
            </a:extLst>
          </p:cNvPr>
          <p:cNvSpPr/>
          <p:nvPr/>
        </p:nvSpPr>
        <p:spPr>
          <a:xfrm>
            <a:off x="838200" y="1643511"/>
            <a:ext cx="3733800" cy="73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Факторы, предрасполагающие к развитию ГЭРБ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28E76EC-6DA7-4D57-BC93-D3A6D19A228B}"/>
              </a:ext>
            </a:extLst>
          </p:cNvPr>
          <p:cNvSpPr/>
          <p:nvPr/>
        </p:nvSpPr>
        <p:spPr>
          <a:xfrm>
            <a:off x="838199" y="2733964"/>
            <a:ext cx="3733799" cy="38608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Частое  употребление трансжиров, шоколада, кофе, концентрированных соков, острых приправ, газированных напитков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Ожирение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Повторяющиеся  запоры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Систематические  стрессы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Длительная работа в наклон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Беременность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Курение  и злоупотребление алкоголем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Грыжа  пищеводного отверстия диафрагмы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Прием  препаратов антагонистов кальция, антихолинергических, снотворных, НПВП средств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1F2C1ED-52AE-43FB-8B27-0C810A45B1A9}"/>
              </a:ext>
            </a:extLst>
          </p:cNvPr>
          <p:cNvSpPr/>
          <p:nvPr/>
        </p:nvSpPr>
        <p:spPr>
          <a:xfrm>
            <a:off x="7277100" y="1735232"/>
            <a:ext cx="3733800" cy="73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Первичная профилактика ГЭРБ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99208A6-B830-44F3-8E4D-BBC480AE22A6}"/>
              </a:ext>
            </a:extLst>
          </p:cNvPr>
          <p:cNvSpPr/>
          <p:nvPr/>
        </p:nvSpPr>
        <p:spPr>
          <a:xfrm>
            <a:off x="7277100" y="2733964"/>
            <a:ext cx="3733799" cy="38608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Исключить продукты и напитки, способствующие газообразованию, переедание, «перекусывание» в ночное время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Придерживаться дробного питания - приемы пищи чаще, но  меньше по объему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Контролировать массу тела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Принимать  лекарства, вызывающие рефлюкс, по строгим показаниям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Носить свободную одежду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Ограничить нагрузки на пресс и любые нагрузки после еды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Исключить алкоголь и курение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3A645E-FC5E-473C-932B-4B73F3577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83" t="25644" r="944" b="18773"/>
          <a:stretch/>
        </p:blipFill>
        <p:spPr>
          <a:xfrm>
            <a:off x="4665874" y="4251487"/>
            <a:ext cx="2450969" cy="2343277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49A58F-E112-4C46-8CD1-5B4C25896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55" t="26560" r="37466" b="19684"/>
          <a:stretch/>
        </p:blipFill>
        <p:spPr>
          <a:xfrm>
            <a:off x="4665873" y="1639706"/>
            <a:ext cx="2450970" cy="2356181"/>
          </a:xfrm>
          <a:prstGeom prst="round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5A04B4-B108-45D1-A616-B760BB9CA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9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6887AC09-4B2D-4264-A054-1A1B065B2AA3}"/>
              </a:ext>
            </a:extLst>
          </p:cNvPr>
          <p:cNvSpPr/>
          <p:nvPr/>
        </p:nvSpPr>
        <p:spPr>
          <a:xfrm>
            <a:off x="8122228" y="1736525"/>
            <a:ext cx="37338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Профилактика гастрита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17BB125-7101-4832-9905-BBB3E740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92" y="1736525"/>
            <a:ext cx="4215634" cy="4572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33B8A-D845-4AD9-A179-43ADCEB9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21"/>
            <a:ext cx="10515600" cy="56774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chemeClr val="accent1"/>
                </a:solidFill>
              </a:rPr>
            </a:br>
            <a:r>
              <a:rPr lang="ru-RU" sz="3600" b="1" dirty="0">
                <a:solidFill>
                  <a:schemeClr val="accent1"/>
                </a:solidFill>
              </a:rPr>
              <a:t>Гастрит 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EA50A-89FC-490C-96DF-217B0BEFFE86}"/>
              </a:ext>
            </a:extLst>
          </p:cNvPr>
          <p:cNvSpPr txBox="1"/>
          <p:nvPr/>
        </p:nvSpPr>
        <p:spPr>
          <a:xfrm>
            <a:off x="591671" y="834164"/>
            <a:ext cx="10908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самое распространённое соматическое заболевание. Это воспаление, вызванное действием экзогенных, эндогенных факторов или их сочетанием. Результатом этих явлений может быть появление различных вариантов нарушения секреции, моторной функции. 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A0CC527-650F-49C2-ABBA-B4CFDDFA64F2}"/>
              </a:ext>
            </a:extLst>
          </p:cNvPr>
          <p:cNvCxnSpPr>
            <a:cxnSpLocks/>
          </p:cNvCxnSpPr>
          <p:nvPr/>
        </p:nvCxnSpPr>
        <p:spPr>
          <a:xfrm flipH="1">
            <a:off x="1770554" y="2267166"/>
            <a:ext cx="817417" cy="501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D94055D6-5AF7-47F5-A6D6-CBC05CC17E37}"/>
              </a:ext>
            </a:extLst>
          </p:cNvPr>
          <p:cNvCxnSpPr>
            <a:cxnSpLocks/>
          </p:cNvCxnSpPr>
          <p:nvPr/>
        </p:nvCxnSpPr>
        <p:spPr>
          <a:xfrm>
            <a:off x="4542667" y="2267166"/>
            <a:ext cx="646546" cy="501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7097C60-1828-46B1-B508-454A3E80B821}"/>
              </a:ext>
            </a:extLst>
          </p:cNvPr>
          <p:cNvSpPr txBox="1"/>
          <p:nvPr/>
        </p:nvSpPr>
        <p:spPr>
          <a:xfrm>
            <a:off x="413709" y="180326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Причины возникновения гастрита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1DFE5661-66AE-4931-A92E-55928921DE60}"/>
              </a:ext>
            </a:extLst>
          </p:cNvPr>
          <p:cNvSpPr/>
          <p:nvPr/>
        </p:nvSpPr>
        <p:spPr>
          <a:xfrm>
            <a:off x="3938458" y="2852099"/>
            <a:ext cx="2921439" cy="34862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Эндогенные: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Длительное нервное напряжение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Эндокринная патология: сахарный диабет, тиреотоксикоз, гипотиреоз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Хронический дефицит витамина В 12, железа.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Хроническая почечная и печёночная недостаточность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Дуоденогастральные рефлюксы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Аутоиммунные механизмы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81414A9F-B9DC-4B36-AE72-75BA35F5A3A8}"/>
              </a:ext>
            </a:extLst>
          </p:cNvPr>
          <p:cNvSpPr/>
          <p:nvPr/>
        </p:nvSpPr>
        <p:spPr>
          <a:xfrm>
            <a:off x="459406" y="2852099"/>
            <a:ext cx="2921439" cy="34862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Экзогенные: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Инфицирование H.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Pylori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Нарушение режима питания, раздражающая пища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Злоупотребление алкоголем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Длительное курение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Длительный приём глюкокортикоидов, нестероидных противовоспалительных препаратов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Профвредность - пыль, пары раздражающих веществ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DA09E9C3-0ABC-4133-A226-3E046E8C00C0}"/>
              </a:ext>
            </a:extLst>
          </p:cNvPr>
          <p:cNvSpPr/>
          <p:nvPr/>
        </p:nvSpPr>
        <p:spPr>
          <a:xfrm>
            <a:off x="8803708" y="2406393"/>
            <a:ext cx="2921439" cy="43173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Личная гигиена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Соблюдение режима дня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Рациональная физическая нагрузка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Отказ от курения и ограничение приема алкоголя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Рациональное питание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Минимизировать влияние стрессовых факторов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Приём НПВС строго по показаниям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Минимизировать влияние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профвредностей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Максимально раннее выявление хеликобактериоза и эрадикация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Н.pylori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FD9E5A9-E800-4787-B46F-0F916C4F3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29" t="26311" r="8428" b="3415"/>
          <a:stretch/>
        </p:blipFill>
        <p:spPr>
          <a:xfrm>
            <a:off x="6989568" y="2852099"/>
            <a:ext cx="1751076" cy="34862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29AA80-DC27-4B31-9F1D-41892BADF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27" y="0"/>
            <a:ext cx="609198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686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1419</Words>
  <Application>Microsoft Office PowerPoint</Application>
  <PresentationFormat>Широкоэкранный</PresentationFormat>
  <Paragraphs>213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</vt:lpstr>
      <vt:lpstr>Bahnschrift SemiCondensed</vt:lpstr>
      <vt:lpstr>Calibri</vt:lpstr>
      <vt:lpstr>Calibri Light</vt:lpstr>
      <vt:lpstr>Тема Office</vt:lpstr>
      <vt:lpstr>1_Тема Office</vt:lpstr>
      <vt:lpstr>Профилактика  заболеваний желудочно-кишечного тракта</vt:lpstr>
      <vt:lpstr>Презентация PowerPoint</vt:lpstr>
      <vt:lpstr>Презентация PowerPoint</vt:lpstr>
      <vt:lpstr>  Причины заболевания желудочно-кишечного тракта:  </vt:lpstr>
      <vt:lpstr>Симптомы, свидетельствующие о расстройствах пищеварительной системы</vt:lpstr>
      <vt:lpstr>Заболевания пищеварительной системы </vt:lpstr>
      <vt:lpstr> Запор  </vt:lpstr>
      <vt:lpstr>Гастроэзофагеальная рефлюксная болезнь (ГЭРБ)</vt:lpstr>
      <vt:lpstr> Гастрит  </vt:lpstr>
      <vt:lpstr>  Язвенная болезнь желудка и двенадцатиперстной кишки  </vt:lpstr>
      <vt:lpstr>Основные принципы профилактики заболеваний ЖКТ</vt:lpstr>
      <vt:lpstr>Общие профилактические меры</vt:lpstr>
      <vt:lpstr>Профилактические меры по питанию для здорового ЖКТ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114</cp:revision>
  <dcterms:created xsi:type="dcterms:W3CDTF">2023-03-24T06:24:19Z</dcterms:created>
  <dcterms:modified xsi:type="dcterms:W3CDTF">2023-05-24T05:00:22Z</dcterms:modified>
</cp:coreProperties>
</file>