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presProps.xml" ContentType="application/vnd.openxmlformats-officedocument.presentationml.presProps+xml"/>
  <Override PartName="/ppt/media/image16.png" ContentType="image/png"/>
  <Override PartName="/ppt/media/image15.png" ContentType="image/png"/>
  <Override PartName="/ppt/media/image9.png" ContentType="image/png"/>
  <Override PartName="/ppt/media/image14.png" ContentType="image/png"/>
  <Override PartName="/ppt/media/image8.png" ContentType="image/png"/>
  <Override PartName="/ppt/media/image13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10.png" ContentType="image/png"/>
  <Override PartName="/ppt/media/image4.png" ContentType="image/png"/>
  <Override PartName="/ppt/media/image11.png" ContentType="image/png"/>
  <Override PartName="/ppt/media/image5.png" ContentType="image/png"/>
  <Override PartName="/ppt/media/image12.png" ContentType="image/png"/>
  <Override PartName="/ppt/media/image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30.png" ContentType="image/png"/>
  <Override PartName="/ppt/media/image23.png" ContentType="image/png"/>
  <Override PartName="/ppt/media/image31.png" ContentType="image/png"/>
  <Override PartName="/ppt/media/image24.png" ContentType="image/png"/>
  <Override PartName="/ppt/media/image32.png" ContentType="image/png"/>
  <Override PartName="/ppt/media/image25.png" ContentType="image/png"/>
  <Override PartName="/ppt/media/image33.png" ContentType="image/png"/>
  <Override PartName="/ppt/media/image26.png" ContentType="image/png"/>
  <Override PartName="/ppt/media/image35.png" ContentType="image/png"/>
  <Override PartName="/ppt/media/image28.png" ContentType="image/png"/>
  <Override PartName="/ppt/media/image34.png" ContentType="image/png"/>
  <Override PartName="/ppt/media/image27.png" ContentType="image/png"/>
  <Override PartName="/ppt/media/image29.png" ContentType="image/png"/>
  <Override PartName="/ppt/media/image22.png" ContentType="image/png"/>
  <Override PartName="/ppt/media/image21.png" ContentType="image/png"/>
  <Override PartName="/ppt/media/image20.png" ContentType="image/png"/>
  <Override PartName="/ppt/presentation.xml" ContentType="application/vnd.openxmlformats-officedocument.presentationml.presentation.main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25.xml.rels" ContentType="application/vnd.openxmlformats-package.relationships+xml"/>
  <Override PartName="/ppt/slides/_rels/slide17.xml.rels" ContentType="application/vnd.openxmlformats-package.relationships+xml"/>
  <Override PartName="/ppt/slides/_rels/slide24.xml.rels" ContentType="application/vnd.openxmlformats-package.relationships+xml"/>
  <Override PartName="/ppt/slides/_rels/slide16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1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7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</p:sldIdLst>
  <p:sldSz cx="18288000" cy="10287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4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44FE62D-B27E-490E-B78D-603DAC24CE8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3D22A359-AE8A-4982-90E3-003E443C0E7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D072A196-E71A-49F7-8480-01A8814B700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B2FDE5E-CED1-4B0B-84A4-4A00897BEF3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385C0F7-AFD3-4A4C-B638-3151446836D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108B256-C906-4D98-B077-DFBEF874A1D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75ADE9CF-B424-4953-A2BD-D76F5310DE3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E6D67CB5-150A-4C4B-9CB7-2B5847E96C1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F16F38A2-B874-4DB5-877C-A9B99A36B62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B6CB8D6F-BC23-445A-890B-7B40FDA2067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ED193078-8981-4A72-97D4-966FF20C22A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32F20A7-AC3E-49F6-A130-C626443DCB7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ftr" idx="28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ldNum" idx="29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1EF041F-F1B7-40AB-B663-B0770818B8D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30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ftr" idx="31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ldNum" idx="32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5E335A5-8634-48D9-8A6C-1E2F1CF9BE9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dt" idx="33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6CA94A9-DDA9-4F15-80AB-594C8847D302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D837608-43A7-4D49-BAE3-2DF2DF1EB3C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480" cy="596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5FDCF61-9297-441F-9CC1-567C7418E268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ftr" idx="13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ldNum" idx="14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B1C0FFD-9990-4C12-A135-A176813501E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240" cy="596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240" cy="596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6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7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DBFBD58-37C6-472A-B56A-AE841657C6EE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6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ftr" idx="19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sldNum" idx="20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E3147E0-0B1B-4078-BF2D-82AEB8FC0DDC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dt" idx="21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ftr" idx="22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sldNum" idx="23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7763844-9D00-4F4B-BE1F-D020F727938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dt" idx="24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ftr" idx="25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ldNum" idx="26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7FC6653-241F-4D56-9A08-0A51C74F8F38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 idx="27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2"/>
          <p:cNvSpPr/>
          <p:nvPr/>
        </p:nvSpPr>
        <p:spPr>
          <a:xfrm>
            <a:off x="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Freeform 3"/>
          <p:cNvSpPr/>
          <p:nvPr/>
        </p:nvSpPr>
        <p:spPr>
          <a:xfrm>
            <a:off x="0" y="-3266640"/>
            <a:ext cx="18286560" cy="543564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5435640"/>
              <a:gd name="textAreaBottom" fmla="*/ 5437080 h 5435640"/>
            </a:gdLst>
            <a:ahLst/>
            <a:rect l="textAreaLeft" t="textAreaTop" r="textAreaRight" b="textAreaBottom"/>
            <a:pathLst>
              <a:path w="18288000" h="5437251">
                <a:moveTo>
                  <a:pt x="0" y="0"/>
                </a:moveTo>
                <a:lnTo>
                  <a:pt x="18288000" y="0"/>
                </a:lnTo>
                <a:lnTo>
                  <a:pt x="18288000" y="5437251"/>
                </a:lnTo>
                <a:lnTo>
                  <a:pt x="0" y="54372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TextBox 4"/>
          <p:cNvSpPr/>
          <p:nvPr/>
        </p:nvSpPr>
        <p:spPr>
          <a:xfrm>
            <a:off x="5859360" y="3304800"/>
            <a:ext cx="10342440" cy="261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871"/>
              </a:lnSpc>
            </a:pPr>
            <a:r>
              <a:rPr b="1" lang="en-US" sz="4900" spc="-1" strike="noStrike">
                <a:solidFill>
                  <a:srgbClr val="ffffff"/>
                </a:solidFill>
                <a:latin typeface="Tinos"/>
                <a:ea typeface="Roboto Bold"/>
              </a:rPr>
              <a:t>Неделя профилактики злоупотребления алкоголем в новогодние праздники</a:t>
            </a:r>
            <a:endParaRPr b="0" lang="ru-RU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Box 5"/>
          <p:cNvSpPr/>
          <p:nvPr/>
        </p:nvSpPr>
        <p:spPr>
          <a:xfrm>
            <a:off x="7785000" y="6828120"/>
            <a:ext cx="6490800" cy="12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1" lang="en-US" sz="3500" spc="-1" strike="noStrike">
                <a:solidFill>
                  <a:srgbClr val="ffffff"/>
                </a:solidFill>
                <a:latin typeface="Tinos"/>
                <a:ea typeface="Roboto Bold"/>
              </a:rPr>
              <a:t>(23.12 – 05.01.2025)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901"/>
              </a:lnSpc>
            </a:pP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5eb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2"/>
          <p:cNvSpPr/>
          <p:nvPr/>
        </p:nvSpPr>
        <p:spPr>
          <a:xfrm>
            <a:off x="212400" y="1260000"/>
            <a:ext cx="17606520" cy="777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Если вы подозреваете алкогольное отравление, позвоните по номеру экстренной помощи </a:t>
            </a:r>
            <a:r>
              <a:rPr b="1" lang="en-US" sz="3600" spc="-1" strike="noStrike">
                <a:solidFill>
                  <a:srgbClr val="ff0000"/>
                </a:solidFill>
                <a:latin typeface="Tinos"/>
                <a:ea typeface="Canva Sans Bold"/>
              </a:rPr>
              <a:t>112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Постарайтесь удерживать человека в состоянии бодрствования, в сидячем положении. При потере человеком сознания по причине алкогольного отравления  осторожно поверните пострадавшего на бок, лицом к себе. Наклоните голову так, чтобы лежащий мог свободно дышать, следите за его дыханием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Держите его в тепле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Дайте выпить стакан негазированной воды и старайтесь давать пить как можно больше жидкости. Если у человека не получается выпить воду, то замените ее на сладкий некрепкий чай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Можно принять активированный уголь или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008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       </a:t>
            </a: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другие сорбенты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При остановке дыхания и сердечной деятельности нужно сразу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начать искусственное дыхание и непрямой массаж сердца и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продолжать первичные реанимационные действия до прибытия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скорой помощи, либо пока у человека не  восстановится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008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       </a:t>
            </a: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дыхание и кровообращение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085"/>
              </a:lnSpc>
            </a:pP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Freeform 3"/>
          <p:cNvSpPr/>
          <p:nvPr/>
        </p:nvSpPr>
        <p:spPr>
          <a:xfrm>
            <a:off x="10029600" y="5643360"/>
            <a:ext cx="8256960" cy="4642200"/>
          </a:xfrm>
          <a:custGeom>
            <a:avLst/>
            <a:gdLst>
              <a:gd name="textAreaLeft" fmla="*/ 0 w 8256960"/>
              <a:gd name="textAreaRight" fmla="*/ 8258400 w 8256960"/>
              <a:gd name="textAreaTop" fmla="*/ 0 h 4642200"/>
              <a:gd name="textAreaBottom" fmla="*/ 4643640 h 4642200"/>
            </a:gdLst>
            <a:ahLst/>
            <a:rect l="textAreaLeft" t="textAreaTop" r="textAreaRight" b="textAreaBottom"/>
            <a:pathLst>
              <a:path w="8258523" h="4643770">
                <a:moveTo>
                  <a:pt x="0" y="0"/>
                </a:moveTo>
                <a:lnTo>
                  <a:pt x="8258523" y="0"/>
                </a:lnTo>
                <a:lnTo>
                  <a:pt x="8258523" y="4643770"/>
                </a:lnTo>
                <a:lnTo>
                  <a:pt x="0" y="464377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TextBox 4"/>
          <p:cNvSpPr/>
          <p:nvPr/>
        </p:nvSpPr>
        <p:spPr>
          <a:xfrm>
            <a:off x="2670120" y="122040"/>
            <a:ext cx="13957560" cy="76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055"/>
              </a:lnSpc>
            </a:pPr>
            <a:r>
              <a:rPr b="1" lang="en-US" sz="4330" spc="-1" strike="noStrike">
                <a:solidFill>
                  <a:srgbClr val="000000"/>
                </a:solidFill>
                <a:latin typeface="Tinos"/>
                <a:ea typeface="Canva Sans Bold"/>
              </a:rPr>
              <a:t>Первая помощь при тяжелом алкогольном отравлении</a:t>
            </a:r>
            <a:endParaRPr b="0" lang="ru-RU" sz="43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5eb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2"/>
          <p:cNvSpPr/>
          <p:nvPr/>
        </p:nvSpPr>
        <p:spPr>
          <a:xfrm>
            <a:off x="392400" y="1440000"/>
            <a:ext cx="17606520" cy="675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При появлении симптомов алкогольного отравления, не оставляйте человека одного, так сказать, проспаться. Содержание алкоголя в крови  может продолжать расти даже после потери сознания, так как всасывание алкоголя из желудка и кишечника в систему кровообращения занимает больше времени, чем его употребление.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Не давайте ему кофе, соки, молоко и крепкие чаи. Алкоголь выводит жидкость из организма, и кофе действует аналогичным образом. Если нарушено сознание, нельзя давать ничего внутрь. Если пациент не может глотать, нельзя давать ему пить. Это может стать причиной аспирации дыхательных путей.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Не вызывайте  преднамеренную рвоту. Рвотный рефлекс человека с алкогольным отравлением не работает надлежащим образом.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Не отправляйте человека под холодный душ. Алкоголь понижает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температуру тела, так что холодный душ может дополнительно 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поспособствовать переохлаждению.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lvl="1" marL="561960" indent="-280800" defTabSz="914400">
              <a:lnSpc>
                <a:spcPts val="4008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Ни в коем случае не позволяйте ему продолжать пить алкоголь!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085"/>
              </a:lnSpc>
            </a:pP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Freeform 3"/>
          <p:cNvSpPr/>
          <p:nvPr/>
        </p:nvSpPr>
        <p:spPr>
          <a:xfrm>
            <a:off x="11050920" y="5547240"/>
            <a:ext cx="7235640" cy="4738320"/>
          </a:xfrm>
          <a:custGeom>
            <a:avLst/>
            <a:gdLst>
              <a:gd name="textAreaLeft" fmla="*/ 0 w 7235640"/>
              <a:gd name="textAreaRight" fmla="*/ 7237080 w 7235640"/>
              <a:gd name="textAreaTop" fmla="*/ 0 h 4738320"/>
              <a:gd name="textAreaBottom" fmla="*/ 4739760 h 4738320"/>
            </a:gdLst>
            <a:ahLst/>
            <a:rect l="textAreaLeft" t="textAreaTop" r="textAreaRight" b="textAreaBottom"/>
            <a:pathLst>
              <a:path w="7237078" h="4739939">
                <a:moveTo>
                  <a:pt x="0" y="0"/>
                </a:moveTo>
                <a:lnTo>
                  <a:pt x="7237078" y="0"/>
                </a:lnTo>
                <a:lnTo>
                  <a:pt x="7237078" y="4739939"/>
                </a:lnTo>
                <a:lnTo>
                  <a:pt x="0" y="473993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Box 4"/>
          <p:cNvSpPr/>
          <p:nvPr/>
        </p:nvSpPr>
        <p:spPr>
          <a:xfrm>
            <a:off x="2112120" y="122040"/>
            <a:ext cx="15145560" cy="76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055"/>
              </a:lnSpc>
            </a:pPr>
            <a:r>
              <a:rPr b="1" lang="en-US" sz="4330" spc="-1" strike="noStrike">
                <a:solidFill>
                  <a:srgbClr val="000000"/>
                </a:solidFill>
                <a:latin typeface="Tinos"/>
                <a:ea typeface="Canva Sans Bold"/>
              </a:rPr>
              <a:t>Что нельзя делать при алкогольном отравлении</a:t>
            </a:r>
            <a:endParaRPr b="0" lang="ru-RU" sz="43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2"/>
          <p:cNvGrpSpPr/>
          <p:nvPr/>
        </p:nvGrpSpPr>
        <p:grpSpPr>
          <a:xfrm>
            <a:off x="13618080" y="-4897080"/>
            <a:ext cx="4668480" cy="15182640"/>
            <a:chOff x="13618080" y="-4897080"/>
            <a:chExt cx="4668480" cy="15182640"/>
          </a:xfrm>
        </p:grpSpPr>
        <p:pic>
          <p:nvPicPr>
            <p:cNvPr id="92" name="Picture 3" descr=""/>
            <p:cNvPicPr/>
            <p:nvPr/>
          </p:nvPicPr>
          <p:blipFill>
            <a:blip r:embed="rId1"/>
            <a:srcRect l="26936" t="0" r="26936" b="0"/>
            <a:stretch/>
          </p:blipFill>
          <p:spPr>
            <a:xfrm>
              <a:off x="13618080" y="-4897080"/>
              <a:ext cx="4668480" cy="15182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3" name="TextBox 4"/>
          <p:cNvSpPr/>
          <p:nvPr/>
        </p:nvSpPr>
        <p:spPr>
          <a:xfrm>
            <a:off x="1238400" y="546840"/>
            <a:ext cx="11539800" cy="71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601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Tinos"/>
                <a:ea typeface="Roboto Bold"/>
              </a:rPr>
              <a:t>Причины, по которым человек хочет выпить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TextBox 5"/>
          <p:cNvSpPr/>
          <p:nvPr/>
        </p:nvSpPr>
        <p:spPr>
          <a:xfrm>
            <a:off x="1676880" y="1654200"/>
            <a:ext cx="9944640" cy="106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204"/>
              </a:lnSpc>
            </a:pPr>
            <a:r>
              <a:rPr b="0" i="1" lang="en-US" sz="3000" spc="-1" strike="noStrike">
                <a:solidFill>
                  <a:srgbClr val="000000"/>
                </a:solidFill>
                <a:latin typeface="Tinos"/>
                <a:ea typeface="Roboto Italics"/>
              </a:rPr>
              <a:t>Основные факторы, предрасполагающие к выпивке достаточно банальны. К ним относят: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TextBox 6"/>
          <p:cNvSpPr/>
          <p:nvPr/>
        </p:nvSpPr>
        <p:spPr>
          <a:xfrm>
            <a:off x="298440" y="2965320"/>
            <a:ext cx="13419720" cy="14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605160" indent="-302400" defTabSz="914400">
              <a:lnSpc>
                <a:spcPts val="3923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inos"/>
                <a:ea typeface="Roboto"/>
              </a:rPr>
              <a:t>недостаток положительных эмоций в повседневной жизни, когда человек ищет острых ощущений. В данном случае алкоголь быстро поднимает настроение, ненадолго позволяет избавиться от негативных эмоций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Box 7"/>
          <p:cNvSpPr/>
          <p:nvPr/>
        </p:nvSpPr>
        <p:spPr>
          <a:xfrm>
            <a:off x="298440" y="4884840"/>
            <a:ext cx="13258440" cy="15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626400" indent="-313200" defTabSz="914400">
              <a:lnSpc>
                <a:spcPts val="4062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900" spc="-1" strike="noStrike">
                <a:solidFill>
                  <a:srgbClr val="000000"/>
                </a:solidFill>
                <a:latin typeface="Tinos"/>
                <a:ea typeface="Roboto"/>
              </a:rPr>
              <a:t>ассоциативные связи. Например, места или люди, с которыми связаны приятные события. Подсознательно, воспоминания навевают некую ностальгию, которая способна усилить желание выпить</a:t>
            </a: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TextBox 8"/>
          <p:cNvSpPr/>
          <p:nvPr/>
        </p:nvSpPr>
        <p:spPr>
          <a:xfrm>
            <a:off x="298440" y="6849360"/>
            <a:ext cx="11776320" cy="15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626400" indent="-313200" defTabSz="914400">
              <a:lnSpc>
                <a:spcPts val="4062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900" spc="-1" strike="noStrike">
                <a:solidFill>
                  <a:srgbClr val="000000"/>
                </a:solidFill>
                <a:latin typeface="Tinos"/>
                <a:ea typeface="Roboto"/>
              </a:rPr>
              <a:t>желание усилить эффект от веселья. Как ни странно, стадное чувство может сыграть на руку. Если все выпивают на празднике, то почему бы и самому не принять спиртного</a:t>
            </a: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TextBox 9"/>
          <p:cNvSpPr/>
          <p:nvPr/>
        </p:nvSpPr>
        <p:spPr>
          <a:xfrm>
            <a:off x="298440" y="8642520"/>
            <a:ext cx="11776320" cy="103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626400" indent="-313200" defTabSz="914400">
              <a:lnSpc>
                <a:spcPts val="4062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900" spc="-1" strike="noStrike">
                <a:solidFill>
                  <a:srgbClr val="000000"/>
                </a:solidFill>
                <a:latin typeface="Tinos"/>
                <a:ea typeface="Roboto"/>
              </a:rPr>
              <a:t>различные провокации (  “Ты меня не уважаешь?”, “Если не </a:t>
            </a:r>
            <a:r>
              <a:rPr b="0" lang="ru-RU" sz="2900" spc="-1" strike="noStrike">
                <a:solidFill>
                  <a:srgbClr val="000000"/>
                </a:solidFill>
                <a:latin typeface="Tinos"/>
                <a:ea typeface="Roboto"/>
              </a:rPr>
              <a:t>вы</a:t>
            </a:r>
            <a:r>
              <a:rPr b="0" lang="en-US" sz="2900" spc="-1" strike="noStrike">
                <a:solidFill>
                  <a:srgbClr val="000000"/>
                </a:solidFill>
                <a:latin typeface="Tinos"/>
                <a:ea typeface="Roboto"/>
              </a:rPr>
              <a:t>пьешь- ты не с нами”)</a:t>
            </a: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reeform 7"/>
          <p:cNvSpPr/>
          <p:nvPr/>
        </p:nvSpPr>
        <p:spPr>
          <a:xfrm>
            <a:off x="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0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0" name="Freeform 8"/>
          <p:cNvSpPr/>
          <p:nvPr/>
        </p:nvSpPr>
        <p:spPr>
          <a:xfrm>
            <a:off x="10285920" y="254160"/>
            <a:ext cx="6710760" cy="4473360"/>
          </a:xfrm>
          <a:custGeom>
            <a:avLst/>
            <a:gdLst>
              <a:gd name="textAreaLeft" fmla="*/ 0 w 6710760"/>
              <a:gd name="textAreaRight" fmla="*/ 6712200 w 6710760"/>
              <a:gd name="textAreaTop" fmla="*/ 0 h 4473360"/>
              <a:gd name="textAreaBottom" fmla="*/ 4474800 h 4473360"/>
            </a:gdLst>
            <a:ahLst/>
            <a:rect l="textAreaLeft" t="textAreaTop" r="textAreaRight" b="textAreaBottom"/>
            <a:pathLst>
              <a:path w="6712201" h="4474800">
                <a:moveTo>
                  <a:pt x="0" y="0"/>
                </a:moveTo>
                <a:lnTo>
                  <a:pt x="6712200" y="0"/>
                </a:lnTo>
                <a:lnTo>
                  <a:pt x="6712200" y="4474800"/>
                </a:lnTo>
                <a:lnTo>
                  <a:pt x="0" y="447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1" name="Freeform 9"/>
          <p:cNvSpPr/>
          <p:nvPr/>
        </p:nvSpPr>
        <p:spPr>
          <a:xfrm>
            <a:off x="10285920" y="5022360"/>
            <a:ext cx="6710760" cy="5034240"/>
          </a:xfrm>
          <a:custGeom>
            <a:avLst/>
            <a:gdLst>
              <a:gd name="textAreaLeft" fmla="*/ 0 w 6710760"/>
              <a:gd name="textAreaRight" fmla="*/ 6712200 w 6710760"/>
              <a:gd name="textAreaTop" fmla="*/ 0 h 5034240"/>
              <a:gd name="textAreaBottom" fmla="*/ 5035680 h 5034240"/>
            </a:gdLst>
            <a:ahLst/>
            <a:rect l="textAreaLeft" t="textAreaTop" r="textAreaRight" b="textAreaBottom"/>
            <a:pathLst>
              <a:path w="6712201" h="5035851">
                <a:moveTo>
                  <a:pt x="0" y="0"/>
                </a:moveTo>
                <a:lnTo>
                  <a:pt x="6712200" y="0"/>
                </a:lnTo>
                <a:lnTo>
                  <a:pt x="6712200" y="5035851"/>
                </a:lnTo>
                <a:lnTo>
                  <a:pt x="0" y="50358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2" name="TextBox 10"/>
          <p:cNvSpPr/>
          <p:nvPr/>
        </p:nvSpPr>
        <p:spPr>
          <a:xfrm>
            <a:off x="846000" y="282600"/>
            <a:ext cx="7131600" cy="117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620"/>
              </a:lnSpc>
            </a:pPr>
            <a:r>
              <a:rPr b="1" lang="en-US" sz="4200" spc="-1" strike="noStrike">
                <a:solidFill>
                  <a:srgbClr val="000000"/>
                </a:solidFill>
                <a:latin typeface="Tinos"/>
              </a:rPr>
              <a:t>Советы как встретить Новый год без алкоголя</a:t>
            </a:r>
            <a:r>
              <a:rPr b="0" lang="en-US" sz="4200" spc="-1" strike="noStrike">
                <a:solidFill>
                  <a:srgbClr val="000000"/>
                </a:solidFill>
                <a:latin typeface="Roboto Bold"/>
              </a:rPr>
              <a:t> </a:t>
            </a:r>
            <a:endParaRPr b="0" lang="ru-RU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Box 11"/>
          <p:cNvSpPr/>
          <p:nvPr/>
        </p:nvSpPr>
        <p:spPr>
          <a:xfrm>
            <a:off x="628200" y="2073960"/>
            <a:ext cx="7185960" cy="703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906"/>
              </a:lnSpc>
            </a:pPr>
            <a:r>
              <a:rPr b="0" lang="en-US" sz="2830" spc="-1" strike="noStrike">
                <a:solidFill>
                  <a:srgbClr val="000000"/>
                </a:solidFill>
                <a:latin typeface="Tinos"/>
              </a:rPr>
              <a:t>Планируйте праздник, а не застолье. Продумайте праздничную программу , которая будет требовать активного участия. Можно устроить фотосессию с семьей или друзьями ,  играть в настольные игры, сходить в гости к друзьям или родственникам, торжественно вручить подарки или устроить мини-квест по их поиску, нарядиться Дедом Морозом и Снегурочкой или сделать новогодние костюмы всем членам семьи и домашним питомцам. </a:t>
            </a:r>
            <a:endParaRPr b="0" lang="ru-RU" sz="283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115"/>
              </a:lnSpc>
            </a:pPr>
            <a:endParaRPr b="0" lang="ru-RU" sz="283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115"/>
              </a:lnSpc>
            </a:pPr>
            <a:endParaRPr b="0" lang="ru-RU" sz="283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115"/>
              </a:lnSpc>
            </a:pPr>
            <a:endParaRPr b="0" lang="ru-RU" sz="283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115"/>
              </a:lnSpc>
            </a:pPr>
            <a:r>
              <a:rPr b="0" lang="en-US" sz="2830" spc="-1" strike="noStrike">
                <a:solidFill>
                  <a:srgbClr val="000000"/>
                </a:solidFill>
                <a:latin typeface="Roboto"/>
              </a:rPr>
              <a:t>  </a:t>
            </a:r>
            <a:endParaRPr b="0" lang="ru-RU" sz="283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TextBox 12"/>
          <p:cNvSpPr/>
          <p:nvPr/>
        </p:nvSpPr>
        <p:spPr>
          <a:xfrm>
            <a:off x="720000" y="7920000"/>
            <a:ext cx="7349400" cy="199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923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Tinos"/>
              </a:rPr>
              <a:t>Можно заложить новогоднюю традицию: смотреть кино, петь в караоке, встречать Новый Год на катке или у главной елки города , приготовить любимое блюдо и т.п.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4"/>
          <p:cNvGrpSpPr/>
          <p:nvPr/>
        </p:nvGrpSpPr>
        <p:grpSpPr>
          <a:xfrm>
            <a:off x="534600" y="1028880"/>
            <a:ext cx="4668480" cy="7106760"/>
            <a:chOff x="534600" y="1028880"/>
            <a:chExt cx="4668480" cy="7106760"/>
          </a:xfrm>
        </p:grpSpPr>
        <p:pic>
          <p:nvPicPr>
            <p:cNvPr id="106" name="Picture 4" descr=""/>
            <p:cNvPicPr/>
            <p:nvPr/>
          </p:nvPicPr>
          <p:blipFill>
            <a:blip r:embed="rId1"/>
            <a:srcRect l="722" t="0" r="722" b="0"/>
            <a:stretch/>
          </p:blipFill>
          <p:spPr>
            <a:xfrm>
              <a:off x="534600" y="1028880"/>
              <a:ext cx="4668480" cy="71067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07" name="Group 5"/>
          <p:cNvGrpSpPr/>
          <p:nvPr/>
        </p:nvGrpSpPr>
        <p:grpSpPr>
          <a:xfrm>
            <a:off x="13083480" y="1028880"/>
            <a:ext cx="4668480" cy="7106760"/>
            <a:chOff x="13083480" y="1028880"/>
            <a:chExt cx="4668480" cy="7106760"/>
          </a:xfrm>
        </p:grpSpPr>
        <p:pic>
          <p:nvPicPr>
            <p:cNvPr id="108" name="Picture 5" descr=""/>
            <p:cNvPicPr/>
            <p:nvPr/>
          </p:nvPicPr>
          <p:blipFill>
            <a:blip r:embed="rId2"/>
            <a:srcRect l="39511" t="0" r="16690" b="0"/>
            <a:stretch/>
          </p:blipFill>
          <p:spPr>
            <a:xfrm>
              <a:off x="13083480" y="1028880"/>
              <a:ext cx="4668480" cy="7106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9" name="TextBox 13"/>
          <p:cNvSpPr/>
          <p:nvPr/>
        </p:nvSpPr>
        <p:spPr>
          <a:xfrm>
            <a:off x="5956920" y="2541240"/>
            <a:ext cx="6372360" cy="391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849"/>
              </a:lnSpc>
              <a:tabLst>
                <a:tab algn="l" pos="0"/>
              </a:tabLst>
            </a:pPr>
            <a:r>
              <a:rPr b="0" lang="en-US" sz="3500" spc="-1" strike="noStrike">
                <a:solidFill>
                  <a:srgbClr val="000000"/>
                </a:solidFill>
                <a:latin typeface="Tinos"/>
              </a:rPr>
              <a:t>Отнеситесь к длинным выходным как к возможности укрепить свое здоровье.  Начните с любой физической активности:  занятия физкультурой, прогулки, легкой  зарядки и т.д. Добавьте в рацион любимые фрукты и овощи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reeform 6"/>
          <p:cNvSpPr/>
          <p:nvPr/>
        </p:nvSpPr>
        <p:spPr>
          <a:xfrm>
            <a:off x="0" y="72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0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1" name="TextBox 14"/>
          <p:cNvSpPr/>
          <p:nvPr/>
        </p:nvSpPr>
        <p:spPr>
          <a:xfrm>
            <a:off x="1105920" y="540000"/>
            <a:ext cx="15993000" cy="58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620"/>
              </a:lnSpc>
              <a:tabLst>
                <a:tab algn="l" pos="0"/>
              </a:tabLst>
            </a:pPr>
            <a:r>
              <a:rPr b="1" lang="en-US" sz="4200" spc="-1" strike="noStrike">
                <a:solidFill>
                  <a:srgbClr val="000000"/>
                </a:solidFill>
                <a:latin typeface="DM Sans Bold"/>
              </a:rPr>
              <a:t>Чем заменить алкоголь в новогодние праздники </a:t>
            </a:r>
            <a:endParaRPr b="0" lang="ru-RU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TextBox 15"/>
          <p:cNvSpPr/>
          <p:nvPr/>
        </p:nvSpPr>
        <p:spPr>
          <a:xfrm>
            <a:off x="0" y="1961280"/>
            <a:ext cx="17628840" cy="435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0" i="1" lang="en-US" sz="3500" spc="-1" strike="noStrike">
                <a:solidFill>
                  <a:srgbClr val="000000"/>
                </a:solidFill>
                <a:latin typeface="Roboto Bold"/>
              </a:rPr>
              <a:t>Безалкогольные коктейли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901"/>
              </a:lnSpc>
            </a:pP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901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Roboto"/>
              </a:rPr>
              <a:t>Состоят из смеси различных соков, сиропов, молока, сливок, фруктов и льда. Имеют приятный вкус, аромат и цвет, могут содержать различные добавки (мята, имбирь, корица, шоколад). Их можно приготовить дома или заказать в кафе. Примеры безалкогольных коктейлей: мохито, пина колада, смузи, молочные коктейли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2"/>
          <a:stretch/>
        </p:blipFill>
        <p:spPr>
          <a:xfrm>
            <a:off x="900000" y="6401160"/>
            <a:ext cx="5828400" cy="3885120"/>
          </a:xfrm>
          <a:prstGeom prst="rect">
            <a:avLst/>
          </a:prstGeom>
          <a:ln w="0">
            <a:noFill/>
          </a:ln>
        </p:spPr>
      </p:pic>
      <p:pic>
        <p:nvPicPr>
          <p:cNvPr id="114" name="" descr=""/>
          <p:cNvPicPr/>
          <p:nvPr/>
        </p:nvPicPr>
        <p:blipFill>
          <a:blip r:embed="rId3"/>
          <a:stretch/>
        </p:blipFill>
        <p:spPr>
          <a:xfrm>
            <a:off x="11630880" y="6401160"/>
            <a:ext cx="5828400" cy="3885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Freeform 12"/>
          <p:cNvSpPr/>
          <p:nvPr/>
        </p:nvSpPr>
        <p:spPr>
          <a:xfrm>
            <a:off x="-107640" y="-2304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0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6" name="Freeform 14"/>
          <p:cNvSpPr/>
          <p:nvPr/>
        </p:nvSpPr>
        <p:spPr>
          <a:xfrm>
            <a:off x="12568320" y="5054040"/>
            <a:ext cx="5718600" cy="5231520"/>
          </a:xfrm>
          <a:custGeom>
            <a:avLst/>
            <a:gdLst>
              <a:gd name="textAreaLeft" fmla="*/ 0 w 5718600"/>
              <a:gd name="textAreaRight" fmla="*/ 5720040 w 5718600"/>
              <a:gd name="textAreaTop" fmla="*/ 0 h 5231520"/>
              <a:gd name="textAreaBottom" fmla="*/ 5232960 h 5231520"/>
            </a:gdLst>
            <a:ahLst/>
            <a:rect l="textAreaLeft" t="textAreaTop" r="textAreaRight" b="textAreaBottom"/>
            <a:pathLst>
              <a:path w="5719925" h="5232794">
                <a:moveTo>
                  <a:pt x="0" y="0"/>
                </a:moveTo>
                <a:lnTo>
                  <a:pt x="5719925" y="0"/>
                </a:lnTo>
                <a:lnTo>
                  <a:pt x="5719925" y="5232794"/>
                </a:lnTo>
                <a:lnTo>
                  <a:pt x="0" y="523279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7" name="Freeform 15"/>
          <p:cNvSpPr/>
          <p:nvPr/>
        </p:nvSpPr>
        <p:spPr>
          <a:xfrm>
            <a:off x="12633120" y="-23040"/>
            <a:ext cx="5718600" cy="5076000"/>
          </a:xfrm>
          <a:custGeom>
            <a:avLst/>
            <a:gdLst>
              <a:gd name="textAreaLeft" fmla="*/ 0 w 5718600"/>
              <a:gd name="textAreaRight" fmla="*/ 5720040 w 5718600"/>
              <a:gd name="textAreaTop" fmla="*/ 0 h 5076000"/>
              <a:gd name="textAreaBottom" fmla="*/ 5077440 h 5076000"/>
            </a:gdLst>
            <a:ahLst/>
            <a:rect l="textAreaLeft" t="textAreaTop" r="textAreaRight" b="textAreaBottom"/>
            <a:pathLst>
              <a:path w="5719925" h="5077271">
                <a:moveTo>
                  <a:pt x="0" y="0"/>
                </a:moveTo>
                <a:lnTo>
                  <a:pt x="5719925" y="0"/>
                </a:lnTo>
                <a:lnTo>
                  <a:pt x="5719925" y="5077271"/>
                </a:lnTo>
                <a:lnTo>
                  <a:pt x="0" y="50772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8" name="TextBox 16"/>
          <p:cNvSpPr/>
          <p:nvPr/>
        </p:nvSpPr>
        <p:spPr>
          <a:xfrm>
            <a:off x="1028880" y="561960"/>
            <a:ext cx="10113840" cy="31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1" lang="en-US" sz="3500" spc="-1" strike="noStrike">
                <a:solidFill>
                  <a:srgbClr val="000000"/>
                </a:solidFill>
                <a:latin typeface="Tinos"/>
              </a:rPr>
              <a:t>Минеральная вода</a:t>
            </a:r>
            <a:r>
              <a:rPr b="0" lang="en-US" sz="3500" spc="-1" strike="noStrike">
                <a:solidFill>
                  <a:srgbClr val="000000"/>
                </a:solidFill>
                <a:latin typeface="Tinos"/>
              </a:rPr>
              <a:t>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901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Tinos"/>
              </a:rPr>
              <a:t>Напиток содержит много микроэлементов . Восстанавливают водно-солевой баланс, улучшают работу желудка и кишечника. Можно добавить в минеральную воду  лимон, мяту или имбирь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Box 17"/>
          <p:cNvSpPr/>
          <p:nvPr/>
        </p:nvSpPr>
        <p:spPr>
          <a:xfrm>
            <a:off x="457560" y="6499800"/>
            <a:ext cx="9808920" cy="186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Tinos"/>
              </a:rPr>
              <a:t>Также можно заменить на чай, кофе, какао или горячий шоколад, морсы и компоты домашнего приготовления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eeform 16"/>
          <p:cNvSpPr/>
          <p:nvPr/>
        </p:nvSpPr>
        <p:spPr>
          <a:xfrm>
            <a:off x="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0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1" name="Freeform 17"/>
          <p:cNvSpPr/>
          <p:nvPr/>
        </p:nvSpPr>
        <p:spPr>
          <a:xfrm>
            <a:off x="10276920" y="6165000"/>
            <a:ext cx="8009640" cy="4120560"/>
          </a:xfrm>
          <a:custGeom>
            <a:avLst/>
            <a:gdLst>
              <a:gd name="textAreaLeft" fmla="*/ 0 w 8009640"/>
              <a:gd name="textAreaRight" fmla="*/ 8011080 w 8009640"/>
              <a:gd name="textAreaTop" fmla="*/ 0 h 4120560"/>
              <a:gd name="textAreaBottom" fmla="*/ 4122000 h 4120560"/>
            </a:gdLst>
            <a:ahLst/>
            <a:rect l="textAreaLeft" t="textAreaTop" r="textAreaRight" b="textAreaBottom"/>
            <a:pathLst>
              <a:path w="8011176" h="4122123">
                <a:moveTo>
                  <a:pt x="0" y="0"/>
                </a:moveTo>
                <a:lnTo>
                  <a:pt x="8011176" y="0"/>
                </a:lnTo>
                <a:lnTo>
                  <a:pt x="8011176" y="4122123"/>
                </a:lnTo>
                <a:lnTo>
                  <a:pt x="0" y="412212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2" name="Freeform 19"/>
          <p:cNvSpPr/>
          <p:nvPr/>
        </p:nvSpPr>
        <p:spPr>
          <a:xfrm>
            <a:off x="0" y="6197400"/>
            <a:ext cx="8009640" cy="4088160"/>
          </a:xfrm>
          <a:custGeom>
            <a:avLst/>
            <a:gdLst>
              <a:gd name="textAreaLeft" fmla="*/ 0 w 8009640"/>
              <a:gd name="textAreaRight" fmla="*/ 8011080 w 8009640"/>
              <a:gd name="textAreaTop" fmla="*/ 0 h 4088160"/>
              <a:gd name="textAreaBottom" fmla="*/ 4089600 h 4088160"/>
            </a:gdLst>
            <a:ahLst/>
            <a:rect l="textAreaLeft" t="textAreaTop" r="textAreaRight" b="textAreaBottom"/>
            <a:pathLst>
              <a:path w="8011176" h="4089700">
                <a:moveTo>
                  <a:pt x="0" y="0"/>
                </a:moveTo>
                <a:lnTo>
                  <a:pt x="8011176" y="0"/>
                </a:lnTo>
                <a:lnTo>
                  <a:pt x="8011176" y="4089700"/>
                </a:lnTo>
                <a:lnTo>
                  <a:pt x="0" y="40897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3" name="TextBox 18"/>
          <p:cNvSpPr/>
          <p:nvPr/>
        </p:nvSpPr>
        <p:spPr>
          <a:xfrm>
            <a:off x="483840" y="471960"/>
            <a:ext cx="17318880" cy="22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1" lang="en-US" sz="3500" spc="-1" strike="noStrike">
                <a:solidFill>
                  <a:srgbClr val="000000"/>
                </a:solidFill>
                <a:latin typeface="Tinos"/>
              </a:rPr>
              <a:t>Еда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204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Tinos"/>
              </a:rPr>
              <a:t>Это не только возможность насытиться, но и способ получить удовольствие, улучшить настроение. Но не все продукты одинаково полезны и эффективны для снижения уровня стресса. Некоторые из них, наоборот, усугубляют ситуацию, если употреблять их в избыточном количестве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Box 19"/>
          <p:cNvSpPr/>
          <p:nvPr/>
        </p:nvSpPr>
        <p:spPr>
          <a:xfrm>
            <a:off x="738000" y="3591360"/>
            <a:ext cx="17318880" cy="213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204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Tinos"/>
              </a:rPr>
              <a:t>Например, жирная, соленая и сладкая пища вызывает повышение холестерина, артериального давления и сахара в крови, что негативно сказывается на здоровье и самочувствии. Поэтому лучше выбирать продукты, содержащие витамины, минералы, антиоксиданты и полезные жиры. К ним относятся: овощи, фрукты, ягоды, зелень, орехи, рыба, морепродукты и злаки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reeform 20"/>
          <p:cNvSpPr/>
          <p:nvPr/>
        </p:nvSpPr>
        <p:spPr>
          <a:xfrm>
            <a:off x="-34560" y="36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0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6" name="TextBox 20"/>
          <p:cNvSpPr/>
          <p:nvPr/>
        </p:nvSpPr>
        <p:spPr>
          <a:xfrm>
            <a:off x="4140000" y="457200"/>
            <a:ext cx="9864360" cy="6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1" lang="en-US" sz="3500" spc="-1" strike="noStrike">
                <a:solidFill>
                  <a:srgbClr val="000000"/>
                </a:solidFill>
                <a:latin typeface="Roboto Bold"/>
              </a:rPr>
              <a:t>Чем не стоит заменять алкоголь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TextBox 21"/>
          <p:cNvSpPr/>
          <p:nvPr/>
        </p:nvSpPr>
        <p:spPr>
          <a:xfrm>
            <a:off x="434520" y="1601640"/>
            <a:ext cx="17512200" cy="170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691200" indent="-345600" defTabSz="914400">
              <a:lnSpc>
                <a:spcPts val="4484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Roboto"/>
              </a:rPr>
              <a:t>Пить безалкогольные пиво/вино/водку (если такая вдруг появится в продаже). С психологической точки зрения это не является полноценной заменой, просто  подменяется одно другим, не разрывая связь до конца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Box 22"/>
          <p:cNvSpPr/>
          <p:nvPr/>
        </p:nvSpPr>
        <p:spPr>
          <a:xfrm>
            <a:off x="434520" y="3879720"/>
            <a:ext cx="16971480" cy="284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691200" indent="-345600" defTabSz="914400">
              <a:lnSpc>
                <a:spcPts val="4484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Roboto"/>
              </a:rPr>
              <a:t>Пить виноградный сок вместо вина или квас вместо пива. Если вы привыкли отдавать предпочтение определенному алкогольному напитку, не нужно искать его безалкогольного брата-близнеца. Лучше использовать  напитки, максимально непохожие внешне: апельсиновый сок, чай и т.д. Так мозгу будет легче привыкнуть к новому образу жизни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TextBox 23"/>
          <p:cNvSpPr/>
          <p:nvPr/>
        </p:nvSpPr>
        <p:spPr>
          <a:xfrm>
            <a:off x="434520" y="7284240"/>
            <a:ext cx="16988400" cy="227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691200" indent="-345600" defTabSz="914400">
              <a:lnSpc>
                <a:spcPts val="4484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Roboto"/>
              </a:rPr>
              <a:t>Пить безалкогольные напитки из той же посуды, из которой выпивается алкоголь: сок из винного бокала или квас — из пивного. Бокалы — дополнительный раздражающий фактор. Заведите для соков и лимонада другую посуду, а бокалы уберите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Freeform 22"/>
          <p:cNvSpPr/>
          <p:nvPr/>
        </p:nvSpPr>
        <p:spPr>
          <a:xfrm>
            <a:off x="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0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1" name="TextBox 24"/>
          <p:cNvSpPr/>
          <p:nvPr/>
        </p:nvSpPr>
        <p:spPr>
          <a:xfrm>
            <a:off x="8367120" y="2570400"/>
            <a:ext cx="9378720" cy="587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204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en-US" sz="3000" spc="-1" strike="noStrike">
                <a:solidFill>
                  <a:srgbClr val="000000"/>
                </a:solidFill>
                <a:latin typeface="Tinos"/>
              </a:rPr>
              <a:t>Алкоголь разрушает центральную нервную систему , уничтожая клетки мозга. Стенки сосудов  повреждаются, начинают формироваться холестериновые бляшки, что приводит к артериальной гипертензии, повышению холестерина в крови, развитию инфарктов, инсультов. Со временем развивается алкогольная  кардиомиопатия. 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204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Tinos"/>
              </a:rPr>
              <a:t>Алкоголь  губительно действует на клетки печени с развитием  гепатита, а в  последующем цирроза печени.  Разрушает поджелудочную железу, приводит к развитию язвы желудка и ее осложнениям  (перфорация стенок желудка, кровотечение, рак желудка и др.)  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Freeform 24"/>
          <p:cNvSpPr/>
          <p:nvPr/>
        </p:nvSpPr>
        <p:spPr>
          <a:xfrm>
            <a:off x="0" y="2646720"/>
            <a:ext cx="8009640" cy="7638840"/>
          </a:xfrm>
          <a:custGeom>
            <a:avLst/>
            <a:gdLst>
              <a:gd name="textAreaLeft" fmla="*/ 0 w 8009640"/>
              <a:gd name="textAreaRight" fmla="*/ 8011080 w 8009640"/>
              <a:gd name="textAreaTop" fmla="*/ 0 h 7638840"/>
              <a:gd name="textAreaBottom" fmla="*/ 7640280 h 7638840"/>
            </a:gdLst>
            <a:ahLst/>
            <a:rect l="textAreaLeft" t="textAreaTop" r="textAreaRight" b="textAreaBottom"/>
            <a:pathLst>
              <a:path w="8011176" h="7640277">
                <a:moveTo>
                  <a:pt x="0" y="0"/>
                </a:moveTo>
                <a:lnTo>
                  <a:pt x="8011176" y="0"/>
                </a:lnTo>
                <a:lnTo>
                  <a:pt x="8011176" y="7640277"/>
                </a:lnTo>
                <a:lnTo>
                  <a:pt x="0" y="764027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3" name="TextBox 25"/>
          <p:cNvSpPr/>
          <p:nvPr/>
        </p:nvSpPr>
        <p:spPr>
          <a:xfrm>
            <a:off x="5040000" y="457200"/>
            <a:ext cx="9215640" cy="6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1" lang="en-US" sz="3500" spc="-1" strike="noStrike">
                <a:solidFill>
                  <a:srgbClr val="000000"/>
                </a:solidFill>
                <a:latin typeface="Tinos"/>
              </a:rPr>
              <a:t>Плюсы  трезвого Нового Года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extBox 26"/>
          <p:cNvSpPr/>
          <p:nvPr/>
        </p:nvSpPr>
        <p:spPr>
          <a:xfrm>
            <a:off x="5415840" y="1402200"/>
            <a:ext cx="8983080" cy="6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Roboto Bold"/>
              </a:rPr>
              <a:t>Не навредите своему </a:t>
            </a:r>
            <a:r>
              <a:rPr b="0" i="1" lang="en-US" sz="3500" spc="-1" strike="noStrike">
                <a:solidFill>
                  <a:srgbClr val="000000"/>
                </a:solidFill>
                <a:latin typeface="Roboto Bold"/>
              </a:rPr>
              <a:t>организму</a:t>
            </a:r>
            <a:r>
              <a:rPr b="0" lang="en-US" sz="3500" spc="-1" strike="noStrike">
                <a:solidFill>
                  <a:srgbClr val="000000"/>
                </a:solidFill>
                <a:latin typeface="Roboto Bold"/>
              </a:rPr>
              <a:t> !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5eb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2"/>
          <p:cNvSpPr/>
          <p:nvPr/>
        </p:nvSpPr>
        <p:spPr>
          <a:xfrm>
            <a:off x="11812320" y="0"/>
            <a:ext cx="6474240" cy="5478120"/>
          </a:xfrm>
          <a:custGeom>
            <a:avLst/>
            <a:gdLst>
              <a:gd name="textAreaLeft" fmla="*/ 0 w 6474240"/>
              <a:gd name="textAreaRight" fmla="*/ 6475680 w 6474240"/>
              <a:gd name="textAreaTop" fmla="*/ 0 h 5478120"/>
              <a:gd name="textAreaBottom" fmla="*/ 5479560 h 5478120"/>
            </a:gdLst>
            <a:ahLst/>
            <a:rect l="textAreaLeft" t="textAreaTop" r="textAreaRight" b="textAreaBottom"/>
            <a:pathLst>
              <a:path w="6475599" h="5479709">
                <a:moveTo>
                  <a:pt x="0" y="0"/>
                </a:moveTo>
                <a:lnTo>
                  <a:pt x="6475599" y="0"/>
                </a:lnTo>
                <a:lnTo>
                  <a:pt x="6475599" y="5479709"/>
                </a:lnTo>
                <a:lnTo>
                  <a:pt x="0" y="54797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Freeform 3"/>
          <p:cNvSpPr/>
          <p:nvPr/>
        </p:nvSpPr>
        <p:spPr>
          <a:xfrm>
            <a:off x="0" y="5479560"/>
            <a:ext cx="8544960" cy="4806000"/>
          </a:xfrm>
          <a:custGeom>
            <a:avLst/>
            <a:gdLst>
              <a:gd name="textAreaLeft" fmla="*/ 0 w 8544960"/>
              <a:gd name="textAreaRight" fmla="*/ 8546400 w 8544960"/>
              <a:gd name="textAreaTop" fmla="*/ 0 h 4806000"/>
              <a:gd name="textAreaBottom" fmla="*/ 4807440 h 4806000"/>
            </a:gdLst>
            <a:ahLst/>
            <a:rect l="textAreaLeft" t="textAreaTop" r="textAreaRight" b="textAreaBottom"/>
            <a:pathLst>
              <a:path w="8546295" h="4807291">
                <a:moveTo>
                  <a:pt x="0" y="0"/>
                </a:moveTo>
                <a:lnTo>
                  <a:pt x="8546295" y="0"/>
                </a:lnTo>
                <a:lnTo>
                  <a:pt x="8546295" y="4807291"/>
                </a:lnTo>
                <a:lnTo>
                  <a:pt x="0" y="480729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Box 4"/>
          <p:cNvSpPr/>
          <p:nvPr/>
        </p:nvSpPr>
        <p:spPr>
          <a:xfrm>
            <a:off x="1447200" y="1434240"/>
            <a:ext cx="8812080" cy="233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679"/>
              </a:lnSpc>
            </a:pPr>
            <a:r>
              <a:rPr b="0" lang="en-US" sz="2620" spc="-1" strike="noStrike">
                <a:solidFill>
                  <a:srgbClr val="000000"/>
                </a:solidFill>
                <a:latin typeface="Tinos"/>
                <a:ea typeface="Canva Sans"/>
              </a:rPr>
              <a:t>Само празднование Нового года  с 31 декабря на 1 января появилось в нашей стране лишь при </a:t>
            </a:r>
            <a:r>
              <a:rPr b="1" lang="en-US" sz="2620" spc="-1" strike="noStrike">
                <a:solidFill>
                  <a:srgbClr val="000000"/>
                </a:solidFill>
                <a:latin typeface="Tinos"/>
                <a:ea typeface="Canva Sans Bold"/>
              </a:rPr>
              <a:t>Петре I  в XVIII веке, </a:t>
            </a:r>
            <a:r>
              <a:rPr b="0" lang="en-US" sz="2620" spc="-1" strike="noStrike">
                <a:solidFill>
                  <a:srgbClr val="000000"/>
                </a:solidFill>
                <a:latin typeface="Tinos"/>
                <a:ea typeface="Canva Sans"/>
              </a:rPr>
              <a:t>а до этого люди на Руси отмечали Рождество. Пили тогда на эти праздники буквально все – водку, разные вина, пиво, настойки</a:t>
            </a:r>
            <a:r>
              <a:rPr b="0" lang="en-US" sz="2620" spc="-1" strike="noStrike">
                <a:solidFill>
                  <a:srgbClr val="000000"/>
                </a:solidFill>
                <a:latin typeface="Canva Sans"/>
                <a:ea typeface="Canva Sans"/>
              </a:rPr>
              <a:t> </a:t>
            </a:r>
            <a:endParaRPr b="0" lang="ru-RU" sz="26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TextBox 5"/>
          <p:cNvSpPr/>
          <p:nvPr/>
        </p:nvSpPr>
        <p:spPr>
          <a:xfrm>
            <a:off x="9720000" y="6300000"/>
            <a:ext cx="8237160" cy="32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637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Традиция поднимать на Новый год </a:t>
            </a:r>
            <a:r>
              <a:rPr b="1" lang="en-US" sz="2600" spc="-1" strike="noStrike">
                <a:solidFill>
                  <a:srgbClr val="000000"/>
                </a:solidFill>
                <a:latin typeface="Tinos"/>
                <a:ea typeface="Canva Sans Bold"/>
              </a:rPr>
              <a:t>шампанское</a:t>
            </a:r>
            <a:r>
              <a:rPr b="0" lang="en-US" sz="2600" spc="-1" strike="noStrike">
                <a:solidFill>
                  <a:srgbClr val="000000"/>
                </a:solidFill>
                <a:latin typeface="Tinos"/>
                <a:ea typeface="Canva Sans"/>
              </a:rPr>
              <a:t> пришла к простому люду от дворянства после Отечественной войны 1812 года, с похода Наполеона Бонапарта на Российскую империю. Французы планировали бурно отпраздновать победу над русскими и в час своей славы откупорить бочки с напитком, но этого сделать им не довелось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 1"/>
          <p:cNvSpPr/>
          <p:nvPr/>
        </p:nvSpPr>
        <p:spPr>
          <a:xfrm>
            <a:off x="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0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6" name="Freeform 26"/>
          <p:cNvSpPr/>
          <p:nvPr/>
        </p:nvSpPr>
        <p:spPr>
          <a:xfrm>
            <a:off x="10236600" y="2176920"/>
            <a:ext cx="8049960" cy="5328720"/>
          </a:xfrm>
          <a:custGeom>
            <a:avLst/>
            <a:gdLst>
              <a:gd name="textAreaLeft" fmla="*/ 0 w 8049960"/>
              <a:gd name="textAreaRight" fmla="*/ 8051400 w 8049960"/>
              <a:gd name="textAreaTop" fmla="*/ 0 h 5328720"/>
              <a:gd name="textAreaBottom" fmla="*/ 5330160 h 5328720"/>
            </a:gdLst>
            <a:ahLst/>
            <a:rect l="textAreaLeft" t="textAreaTop" r="textAreaRight" b="textAreaBottom"/>
            <a:pathLst>
              <a:path w="8051458" h="5330065">
                <a:moveTo>
                  <a:pt x="0" y="0"/>
                </a:moveTo>
                <a:lnTo>
                  <a:pt x="8051458" y="0"/>
                </a:lnTo>
                <a:lnTo>
                  <a:pt x="8051458" y="5330066"/>
                </a:lnTo>
                <a:lnTo>
                  <a:pt x="0" y="53300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7" name="TextBox 1"/>
          <p:cNvSpPr/>
          <p:nvPr/>
        </p:nvSpPr>
        <p:spPr>
          <a:xfrm>
            <a:off x="5723280" y="412920"/>
            <a:ext cx="8315640" cy="6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1" lang="en-US" sz="3500" spc="-1" strike="noStrike">
                <a:solidFill>
                  <a:srgbClr val="000000"/>
                </a:solidFill>
                <a:latin typeface="Tinos"/>
              </a:rPr>
              <a:t>Плюсы  трезвого Нового Года</a:t>
            </a:r>
            <a:r>
              <a:rPr b="0" lang="en-US" sz="3500" spc="-1" strike="noStrike">
                <a:solidFill>
                  <a:srgbClr val="000000"/>
                </a:solidFill>
                <a:latin typeface="Roboto Bold"/>
              </a:rPr>
              <a:t>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TextBox 27"/>
          <p:cNvSpPr/>
          <p:nvPr/>
        </p:nvSpPr>
        <p:spPr>
          <a:xfrm>
            <a:off x="1059480" y="1287000"/>
            <a:ext cx="15253560" cy="6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0" i="1" lang="en-US" sz="3500" spc="-1" strike="noStrike">
                <a:solidFill>
                  <a:srgbClr val="000000"/>
                </a:solidFill>
                <a:latin typeface="Tinos"/>
              </a:rPr>
              <a:t>Сохраните свое репродуктивное  здоровье и  здоровье  будущих детей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TextBox 28"/>
          <p:cNvSpPr/>
          <p:nvPr/>
        </p:nvSpPr>
        <p:spPr>
          <a:xfrm>
            <a:off x="483120" y="2188800"/>
            <a:ext cx="9122040" cy="288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784"/>
              </a:lnSpc>
            </a:pPr>
            <a:r>
              <a:rPr b="0" lang="en-US" sz="2700" spc="-1" strike="noStrike">
                <a:solidFill>
                  <a:srgbClr val="000000"/>
                </a:solidFill>
                <a:latin typeface="Tinos"/>
              </a:rPr>
              <a:t>У пьющих мужчин  развивается эректильная дисфункция, а впоследствии — импотенция. Под действием алкоголя у мужчин наблюдается снижение до 30% состава сперматозоидов. Из-за этого уменьшается вероятность оплодотворения и увеличивается риск отклонений у будущих детей. 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TextBox 29"/>
          <p:cNvSpPr/>
          <p:nvPr/>
        </p:nvSpPr>
        <p:spPr>
          <a:xfrm>
            <a:off x="2329920" y="5196600"/>
            <a:ext cx="6058800" cy="53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204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Tinos"/>
              </a:rPr>
              <a:t>Алкоголь является мутагеном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TextBox 30"/>
          <p:cNvSpPr/>
          <p:nvPr/>
        </p:nvSpPr>
        <p:spPr>
          <a:xfrm>
            <a:off x="483120" y="5805720"/>
            <a:ext cx="9751680" cy="192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784"/>
              </a:lnSpc>
            </a:pPr>
            <a:r>
              <a:rPr b="0" lang="en-US" sz="2700" spc="-1" strike="noStrike">
                <a:solidFill>
                  <a:srgbClr val="000000"/>
                </a:solidFill>
                <a:latin typeface="Tinos"/>
              </a:rPr>
              <a:t>Мутации же в половых клетках не беспокоят мужчину и никак не проявляются, но могут проявиться у его детей. Именно поэтому врачи рекомендуют воздерживаться от спиртного за 2-3 месяца до зачатия, так как это — период жизни сперматозоидов.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TextBox 31"/>
          <p:cNvSpPr/>
          <p:nvPr/>
        </p:nvSpPr>
        <p:spPr>
          <a:xfrm>
            <a:off x="483120" y="8521200"/>
            <a:ext cx="17584920" cy="144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784"/>
              </a:lnSpc>
            </a:pPr>
            <a:r>
              <a:rPr b="0" lang="en-US" sz="2700" spc="-1" strike="noStrike">
                <a:solidFill>
                  <a:srgbClr val="000000"/>
                </a:solidFill>
                <a:latin typeface="Tinos"/>
              </a:rPr>
              <a:t>У женщин нарушается менструальный цикл, повреждаются яйцеклетки, что  может приводить к рождению детей с физическими или психическими отклонениями. Многократно увеличивается риск выкидыша и тяжелых, осложненных родов 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27"/>
          <p:cNvSpPr/>
          <p:nvPr/>
        </p:nvSpPr>
        <p:spPr>
          <a:xfrm>
            <a:off x="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0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4" name="Freeform 29"/>
          <p:cNvSpPr/>
          <p:nvPr/>
        </p:nvSpPr>
        <p:spPr>
          <a:xfrm>
            <a:off x="957600" y="4821120"/>
            <a:ext cx="5417640" cy="5298840"/>
          </a:xfrm>
          <a:custGeom>
            <a:avLst/>
            <a:gdLst>
              <a:gd name="textAreaLeft" fmla="*/ 0 w 5417640"/>
              <a:gd name="textAreaRight" fmla="*/ 5419080 w 5417640"/>
              <a:gd name="textAreaTop" fmla="*/ 0 h 5298840"/>
              <a:gd name="textAreaBottom" fmla="*/ 5300280 h 5298840"/>
            </a:gdLst>
            <a:ahLst/>
            <a:rect l="textAreaLeft" t="textAreaTop" r="textAreaRight" b="textAreaBottom"/>
            <a:pathLst>
              <a:path w="5418932" h="5300301">
                <a:moveTo>
                  <a:pt x="0" y="0"/>
                </a:moveTo>
                <a:lnTo>
                  <a:pt x="5418932" y="0"/>
                </a:lnTo>
                <a:lnTo>
                  <a:pt x="5418932" y="5300301"/>
                </a:lnTo>
                <a:lnTo>
                  <a:pt x="0" y="53003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5" name="TextBox 32"/>
          <p:cNvSpPr/>
          <p:nvPr/>
        </p:nvSpPr>
        <p:spPr>
          <a:xfrm>
            <a:off x="5723280" y="412920"/>
            <a:ext cx="7595640" cy="6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1" lang="en-US" sz="3500" spc="-1" strike="noStrike">
                <a:solidFill>
                  <a:srgbClr val="000000"/>
                </a:solidFill>
                <a:latin typeface="Tinos"/>
              </a:rPr>
              <a:t>Плюсы  трезвого Нового Года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TextBox 33"/>
          <p:cNvSpPr/>
          <p:nvPr/>
        </p:nvSpPr>
        <p:spPr>
          <a:xfrm>
            <a:off x="5204880" y="1424880"/>
            <a:ext cx="8654040" cy="6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0" i="1" lang="en-US" sz="3500" spc="-1" strike="noStrike">
                <a:solidFill>
                  <a:srgbClr val="000000"/>
                </a:solidFill>
                <a:latin typeface="Roboto Bold"/>
              </a:rPr>
              <a:t>Сохраните внешний вид здоровым</a:t>
            </a:r>
            <a:r>
              <a:rPr b="0" lang="en-US" sz="3500" spc="-1" strike="noStrike">
                <a:solidFill>
                  <a:srgbClr val="000000"/>
                </a:solidFill>
                <a:latin typeface="Roboto Bold"/>
              </a:rPr>
              <a:t>   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TextBox 34"/>
          <p:cNvSpPr/>
          <p:nvPr/>
        </p:nvSpPr>
        <p:spPr>
          <a:xfrm>
            <a:off x="957600" y="2455920"/>
            <a:ext cx="16371360" cy="206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062"/>
              </a:lnSpc>
            </a:pPr>
            <a:r>
              <a:rPr b="0" lang="en-US" sz="2900" spc="-1" strike="noStrike">
                <a:solidFill>
                  <a:srgbClr val="000000"/>
                </a:solidFill>
                <a:latin typeface="Tinos"/>
              </a:rPr>
              <a:t>Даже небольшая доза спиртного вызывает обезвоживание, из-за чего кожный покров теряет свою упругость и эластичность, кожа становится более тусклой, чувствительной и раздраженной, это ведет к тому, что мелкие морщины становятся более заметными, что старит кожу. Поэтому злоупотребляющие спиртным выглядят старше своих лет</a:t>
            </a: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TextBox 35"/>
          <p:cNvSpPr/>
          <p:nvPr/>
        </p:nvSpPr>
        <p:spPr>
          <a:xfrm>
            <a:off x="7901640" y="5935320"/>
            <a:ext cx="8923320" cy="15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062"/>
              </a:lnSpc>
            </a:pPr>
            <a:r>
              <a:rPr b="0" lang="en-US" sz="2900" spc="-1" strike="noStrike">
                <a:solidFill>
                  <a:srgbClr val="000000"/>
                </a:solidFill>
                <a:latin typeface="Tinos"/>
              </a:rPr>
              <a:t>Из-за употребления алкоголя  лицо становится одутловатым, отечным, появляются “синяки” под глазами , высыпания  на коже </a:t>
            </a: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30"/>
          <p:cNvSpPr/>
          <p:nvPr/>
        </p:nvSpPr>
        <p:spPr>
          <a:xfrm>
            <a:off x="72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0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0" name="TextBox 36"/>
          <p:cNvSpPr/>
          <p:nvPr/>
        </p:nvSpPr>
        <p:spPr>
          <a:xfrm>
            <a:off x="4500000" y="360000"/>
            <a:ext cx="8868960" cy="6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1" lang="en-US" sz="3500" spc="-1" strike="noStrike">
                <a:solidFill>
                  <a:srgbClr val="000000"/>
                </a:solidFill>
                <a:latin typeface="Tinos"/>
              </a:rPr>
              <a:t>Плюсы  трезвого Нового Года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TextBox 37"/>
          <p:cNvSpPr/>
          <p:nvPr/>
        </p:nvSpPr>
        <p:spPr>
          <a:xfrm>
            <a:off x="6840000" y="1620000"/>
            <a:ext cx="3886560" cy="6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0" i="1" lang="en-US" sz="3500" spc="-1" strike="noStrike">
                <a:solidFill>
                  <a:srgbClr val="000000"/>
                </a:solidFill>
                <a:latin typeface="Tinos"/>
              </a:rPr>
              <a:t>Экономия денег</a:t>
            </a:r>
            <a:r>
              <a:rPr b="0" lang="en-US" sz="3500" spc="-1" strike="noStrike">
                <a:solidFill>
                  <a:srgbClr val="000000"/>
                </a:solidFill>
                <a:latin typeface="Roboto Bold"/>
              </a:rPr>
              <a:t>   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Box 38"/>
          <p:cNvSpPr/>
          <p:nvPr/>
        </p:nvSpPr>
        <p:spPr>
          <a:xfrm>
            <a:off x="900000" y="3258000"/>
            <a:ext cx="16414200" cy="16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204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Tinos"/>
              </a:rPr>
              <a:t>Положительные изменения в организме — не единственное преимущество отказа от алкоголя. Качественные алкогольные напитки стоят дорого — это может оказаться внушительным ударом по бюджету.  На эту сумму можно позволить себе приятные незапланированные покупки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" descr=""/>
          <p:cNvPicPr/>
          <p:nvPr/>
        </p:nvPicPr>
        <p:blipFill>
          <a:blip r:embed="rId2"/>
          <a:stretch/>
        </p:blipFill>
        <p:spPr>
          <a:xfrm>
            <a:off x="5040000" y="5580000"/>
            <a:ext cx="7019280" cy="467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reeform 33"/>
          <p:cNvSpPr/>
          <p:nvPr/>
        </p:nvSpPr>
        <p:spPr>
          <a:xfrm>
            <a:off x="-10332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0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5" name="TextBox 39"/>
          <p:cNvSpPr/>
          <p:nvPr/>
        </p:nvSpPr>
        <p:spPr>
          <a:xfrm>
            <a:off x="5940000" y="277560"/>
            <a:ext cx="6492600" cy="6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1" lang="en-US" sz="3500" spc="-1" strike="noStrike">
                <a:solidFill>
                  <a:srgbClr val="000000"/>
                </a:solidFill>
                <a:latin typeface="Tinos"/>
              </a:rPr>
              <a:t>Плюсы  трезвого Нового Года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Box 40"/>
          <p:cNvSpPr/>
          <p:nvPr/>
        </p:nvSpPr>
        <p:spPr>
          <a:xfrm>
            <a:off x="7071840" y="1080000"/>
            <a:ext cx="3727440" cy="6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0" i="1" lang="en-US" sz="3500" spc="-1" strike="noStrike">
                <a:solidFill>
                  <a:srgbClr val="000000"/>
                </a:solidFill>
                <a:latin typeface="Tinos"/>
              </a:rPr>
              <a:t>Мобильность</a:t>
            </a:r>
            <a:r>
              <a:rPr b="0" i="1" lang="en-US" sz="3500" spc="-1" strike="noStrike">
                <a:solidFill>
                  <a:srgbClr val="000000"/>
                </a:solidFill>
                <a:latin typeface="Roboto Bold"/>
              </a:rPr>
              <a:t>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TextBox 41"/>
          <p:cNvSpPr/>
          <p:nvPr/>
        </p:nvSpPr>
        <p:spPr>
          <a:xfrm>
            <a:off x="1175400" y="1985760"/>
            <a:ext cx="16103880" cy="53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204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Tinos"/>
              </a:rPr>
              <a:t>Не нужно думать куда деть машину, долго ждать такси или просить кого-то вас подвезти</a:t>
            </a:r>
            <a:r>
              <a:rPr b="0" lang="en-US" sz="3000" spc="-1" strike="noStrike">
                <a:solidFill>
                  <a:srgbClr val="000000"/>
                </a:solidFill>
                <a:latin typeface="Roboto"/>
              </a:rPr>
              <a:t> 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TextBox 42"/>
          <p:cNvSpPr/>
          <p:nvPr/>
        </p:nvSpPr>
        <p:spPr>
          <a:xfrm>
            <a:off x="720000" y="2718000"/>
            <a:ext cx="17099280" cy="16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204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Roboto"/>
              </a:rPr>
              <a:t>  </a:t>
            </a:r>
            <a:r>
              <a:rPr b="0" lang="en-US" sz="3000" spc="-1" strike="noStrike">
                <a:solidFill>
                  <a:srgbClr val="000000"/>
                </a:solidFill>
                <a:latin typeface="Tinos"/>
              </a:rPr>
              <a:t>Вы совершенно спокойно можете перемещаться как в новогоднюю ночь, так и в последующий день, радуя своих родных и близких – детей, родителей, друзей – своим вниманием, активностью и хорошим настроением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2"/>
          <a:stretch/>
        </p:blipFill>
        <p:spPr>
          <a:xfrm>
            <a:off x="4949280" y="4680000"/>
            <a:ext cx="8910000" cy="559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Freeform 36"/>
          <p:cNvSpPr/>
          <p:nvPr/>
        </p:nvSpPr>
        <p:spPr>
          <a:xfrm>
            <a:off x="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0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1" name="Freeform 38"/>
          <p:cNvSpPr/>
          <p:nvPr/>
        </p:nvSpPr>
        <p:spPr>
          <a:xfrm>
            <a:off x="0" y="5044320"/>
            <a:ext cx="8414640" cy="5241240"/>
          </a:xfrm>
          <a:custGeom>
            <a:avLst/>
            <a:gdLst>
              <a:gd name="textAreaLeft" fmla="*/ 0 w 8414640"/>
              <a:gd name="textAreaRight" fmla="*/ 8416080 w 8414640"/>
              <a:gd name="textAreaTop" fmla="*/ 0 h 5241240"/>
              <a:gd name="textAreaBottom" fmla="*/ 5242680 h 5241240"/>
            </a:gdLst>
            <a:ahLst/>
            <a:rect l="textAreaLeft" t="textAreaTop" r="textAreaRight" b="textAreaBottom"/>
            <a:pathLst>
              <a:path w="8416192" h="5242586">
                <a:moveTo>
                  <a:pt x="0" y="0"/>
                </a:moveTo>
                <a:lnTo>
                  <a:pt x="8416192" y="0"/>
                </a:lnTo>
                <a:lnTo>
                  <a:pt x="8416192" y="5242586"/>
                </a:lnTo>
                <a:lnTo>
                  <a:pt x="0" y="524258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2" name="TextBox 43"/>
          <p:cNvSpPr/>
          <p:nvPr/>
        </p:nvSpPr>
        <p:spPr>
          <a:xfrm>
            <a:off x="5723280" y="412920"/>
            <a:ext cx="7595640" cy="6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1" lang="en-US" sz="3500" spc="-1" strike="noStrike">
                <a:solidFill>
                  <a:srgbClr val="000000"/>
                </a:solidFill>
                <a:latin typeface="Tinos"/>
              </a:rPr>
              <a:t>Плюсы  трезвого Нового Года</a:t>
            </a:r>
            <a:r>
              <a:rPr b="0" lang="en-US" sz="3500" spc="-1" strike="noStrike">
                <a:solidFill>
                  <a:srgbClr val="000000"/>
                </a:solidFill>
                <a:latin typeface="Roboto Bold"/>
              </a:rPr>
              <a:t>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TextBox 44"/>
          <p:cNvSpPr/>
          <p:nvPr/>
        </p:nvSpPr>
        <p:spPr>
          <a:xfrm>
            <a:off x="5940000" y="1399320"/>
            <a:ext cx="7198920" cy="62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01"/>
              </a:lnSpc>
            </a:pPr>
            <a:r>
              <a:rPr b="0" i="1" lang="en-US" sz="3500" spc="-1" strike="noStrike">
                <a:solidFill>
                  <a:srgbClr val="000000"/>
                </a:solidFill>
                <a:latin typeface="Tinos"/>
              </a:rPr>
              <a:t>Сложнее набрать лишний вес</a:t>
            </a:r>
            <a:r>
              <a:rPr b="0" lang="en-US" sz="3500" spc="-1" strike="noStrike">
                <a:solidFill>
                  <a:srgbClr val="000000"/>
                </a:solidFill>
                <a:latin typeface="Roboto Bold"/>
              </a:rPr>
              <a:t>  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TextBox 45"/>
          <p:cNvSpPr/>
          <p:nvPr/>
        </p:nvSpPr>
        <p:spPr>
          <a:xfrm>
            <a:off x="789120" y="2597760"/>
            <a:ext cx="15522840" cy="209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122"/>
              </a:lnSpc>
            </a:pPr>
            <a:r>
              <a:rPr b="0" lang="en-US" sz="2950" spc="-1" strike="noStrike">
                <a:solidFill>
                  <a:srgbClr val="000000"/>
                </a:solidFill>
                <a:latin typeface="Tinos"/>
              </a:rPr>
              <a:t>Когда печень расщепляет 1 грамм этанола, образуется 7 ккал энергии. Их можно назвать “пустыми калориями”, которые не содержат полезные микроэлементы. Как правило, выпивке сопутствуют высококалорийные закуски в больших количествах и человек в состоянии опьянения часто передает.</a:t>
            </a:r>
            <a:endParaRPr b="0" lang="ru-RU" sz="29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TextBox 46"/>
          <p:cNvSpPr/>
          <p:nvPr/>
        </p:nvSpPr>
        <p:spPr>
          <a:xfrm>
            <a:off x="8970120" y="5259600"/>
            <a:ext cx="8370360" cy="320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204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Tinos"/>
              </a:rPr>
              <a:t>Получив алкоголь, организм усваивает его в первую очередь, не используя другие питательные вещества, например, жиры .То есть, жиры у пьющего человека будут откладываться и храниться в жировой ткани, ускоряя процесс набора лишнего веса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Freeform 39"/>
          <p:cNvSpPr/>
          <p:nvPr/>
        </p:nvSpPr>
        <p:spPr>
          <a:xfrm>
            <a:off x="0" y="-2628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0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7" name="TextBox 47"/>
          <p:cNvSpPr/>
          <p:nvPr/>
        </p:nvSpPr>
        <p:spPr>
          <a:xfrm>
            <a:off x="2528640" y="534960"/>
            <a:ext cx="13039560" cy="48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849"/>
              </a:lnSpc>
              <a:tabLst>
                <a:tab algn="l" pos="0"/>
              </a:tabLst>
            </a:pPr>
            <a:r>
              <a:rPr b="0" i="1" lang="en-US" sz="3500" spc="-1" strike="noStrike">
                <a:solidFill>
                  <a:srgbClr val="000000"/>
                </a:solidFill>
                <a:latin typeface="Tinos"/>
              </a:rPr>
              <a:t>Подаем правильный пример детям 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TextBox 48"/>
          <p:cNvSpPr/>
          <p:nvPr/>
        </p:nvSpPr>
        <p:spPr>
          <a:xfrm>
            <a:off x="663840" y="1279080"/>
            <a:ext cx="16851600" cy="147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881"/>
              </a:lnSpc>
            </a:pPr>
            <a:r>
              <a:rPr b="0" lang="en-US" sz="2770" spc="-1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en-US" sz="2770" spc="-1" strike="noStrike">
                <a:solidFill>
                  <a:srgbClr val="000000"/>
                </a:solidFill>
                <a:latin typeface="Tinos"/>
              </a:rPr>
              <a:t>Мы можем сколько угодно объяснять им, что выпивать вредно, запрещать и ругать.  Эффективнее всего дети и подростки учатся на примере взрослых. Поэтому трезвый Новый год будет хорошим примером для ваших детей и эффективной пропагандой здорового образа жизни</a:t>
            </a:r>
            <a:endParaRPr b="0" lang="ru-RU" sz="27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TextBox 49"/>
          <p:cNvSpPr/>
          <p:nvPr/>
        </p:nvSpPr>
        <p:spPr>
          <a:xfrm>
            <a:off x="0" y="3077280"/>
            <a:ext cx="17954640" cy="99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903"/>
              </a:lnSpc>
            </a:pPr>
            <a:r>
              <a:rPr b="0" lang="en-US" sz="2790" spc="-1" strike="noStrike">
                <a:solidFill>
                  <a:srgbClr val="000000"/>
                </a:solidFill>
                <a:latin typeface="Roboto"/>
              </a:rPr>
              <a:t>  </a:t>
            </a:r>
            <a:r>
              <a:rPr b="1" lang="en-US" sz="3200" spc="-1" strike="noStrike">
                <a:solidFill>
                  <a:srgbClr val="000000"/>
                </a:solidFill>
                <a:latin typeface="Tinos"/>
              </a:rPr>
              <a:t>Не наливайте шампанское детям до 18 лет!</a:t>
            </a:r>
            <a:r>
              <a:rPr b="0" lang="en-US" sz="2790" spc="-1" strike="noStrike">
                <a:solidFill>
                  <a:srgbClr val="000000"/>
                </a:solidFill>
                <a:latin typeface="Tinos"/>
              </a:rPr>
              <a:t> </a:t>
            </a:r>
            <a:endParaRPr b="0" lang="ru-RU" sz="279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903"/>
              </a:lnSpc>
            </a:pPr>
            <a:r>
              <a:rPr b="0" lang="en-US" sz="2790" spc="-1" strike="noStrike">
                <a:solidFill>
                  <a:srgbClr val="000000"/>
                </a:solidFill>
                <a:latin typeface="Tinos"/>
              </a:rPr>
              <a:t>Чем раньше организм ребёнка узнает вкус спиртного напитка, тем у него выше риск развития алкоголизма в будущем</a:t>
            </a:r>
            <a:endParaRPr b="0" lang="ru-RU" sz="27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TextBox 50"/>
          <p:cNvSpPr/>
          <p:nvPr/>
        </p:nvSpPr>
        <p:spPr>
          <a:xfrm>
            <a:off x="839160" y="4320000"/>
            <a:ext cx="16080120" cy="96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784"/>
              </a:lnSpc>
            </a:pPr>
            <a:r>
              <a:rPr b="0" lang="en-US" sz="2700" spc="-1" strike="noStrike">
                <a:solidFill>
                  <a:srgbClr val="000000"/>
                </a:solidFill>
                <a:latin typeface="Tinos"/>
              </a:rPr>
              <a:t>А для вас психологический эффект от собственного отказа алкогольных праздничных возлияний будет способствовать укреплению чувства собственного достоиства и уверенности в своих силах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1" name="" descr=""/>
          <p:cNvPicPr/>
          <p:nvPr/>
        </p:nvPicPr>
        <p:blipFill>
          <a:blip r:embed="rId2"/>
          <a:stretch/>
        </p:blipFill>
        <p:spPr>
          <a:xfrm>
            <a:off x="5760000" y="5580000"/>
            <a:ext cx="7019280" cy="467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51"/>
          <p:cNvSpPr/>
          <p:nvPr/>
        </p:nvSpPr>
        <p:spPr>
          <a:xfrm>
            <a:off x="1028880" y="7560000"/>
            <a:ext cx="16512120" cy="217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283"/>
              </a:lnSpc>
            </a:pPr>
            <a:r>
              <a:rPr b="0" lang="en-US" sz="3060" spc="-1" strike="noStrike">
                <a:solidFill>
                  <a:srgbClr val="000000"/>
                </a:solidFill>
                <a:latin typeface="Tinos"/>
              </a:rPr>
              <a:t>В результате встречи Нового года без алкоголя от вас не ускользнут те вещи, которые действительно делают этот праздник особенным: возможность отдохнуть, придать обстановке больше уюта, обратить внимание на себя и свои желания, побыть с близкими и друзьями.   После праздников вы получите приподнятое настроение и вам легче будет взяться за работу</a:t>
            </a:r>
            <a:endParaRPr b="0" lang="ru-RU" sz="306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4250880" y="254160"/>
            <a:ext cx="10688400" cy="7125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Freeform 43"/>
          <p:cNvSpPr/>
          <p:nvPr/>
        </p:nvSpPr>
        <p:spPr>
          <a:xfrm>
            <a:off x="720" y="72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0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5" name="TextBox 52"/>
          <p:cNvSpPr/>
          <p:nvPr/>
        </p:nvSpPr>
        <p:spPr>
          <a:xfrm>
            <a:off x="5643360" y="6569280"/>
            <a:ext cx="6999840" cy="177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002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Tinos"/>
              </a:rPr>
              <a:t>Телефон доверия </a:t>
            </a:r>
            <a:endParaRPr b="0" lang="ru-RU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002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Tinos"/>
              </a:rPr>
              <a:t> </a:t>
            </a:r>
            <a:r>
              <a:rPr b="1" lang="en-US" sz="5000" spc="-1" strike="noStrike">
                <a:solidFill>
                  <a:srgbClr val="000000"/>
                </a:solidFill>
                <a:latin typeface="Tinos"/>
              </a:rPr>
              <a:t>8 (3842) 57-07-07</a:t>
            </a:r>
            <a:r>
              <a:rPr b="0" lang="en-US" sz="5000" spc="-1" strike="noStrike">
                <a:solidFill>
                  <a:srgbClr val="000000"/>
                </a:solidFill>
                <a:latin typeface="Roboto Bold"/>
              </a:rPr>
              <a:t> </a:t>
            </a:r>
            <a:endParaRPr b="0" lang="ru-RU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TextBox 53"/>
          <p:cNvSpPr/>
          <p:nvPr/>
        </p:nvSpPr>
        <p:spPr>
          <a:xfrm>
            <a:off x="900000" y="799920"/>
            <a:ext cx="16387560" cy="110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343"/>
              </a:lnSpc>
            </a:pPr>
            <a:r>
              <a:rPr b="0" lang="en-US" sz="3100" spc="-1" strike="noStrike">
                <a:solidFill>
                  <a:srgbClr val="000000"/>
                </a:solidFill>
                <a:latin typeface="Tinos"/>
              </a:rPr>
              <a:t>Если у вас или вашего близкого зависимость от алкоголя, обратитесь за медицинской  помощью в Кузбасский клинический наркологический диспансер имени профессора Н.П. Кокориной </a:t>
            </a:r>
            <a:endParaRPr b="0" lang="ru-RU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TextBox 54"/>
          <p:cNvSpPr/>
          <p:nvPr/>
        </p:nvSpPr>
        <p:spPr>
          <a:xfrm>
            <a:off x="1157040" y="3411000"/>
            <a:ext cx="15972840" cy="165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343"/>
              </a:lnSpc>
            </a:pPr>
            <a:r>
              <a:rPr b="0" lang="en-US" sz="3100" spc="-1" strike="noStrike">
                <a:solidFill>
                  <a:srgbClr val="000000"/>
                </a:solidFill>
                <a:latin typeface="Tinos"/>
              </a:rPr>
              <a:t>Для получения помощи вам требуется только позвонить . Вы получите ответы на все вопросы, связанные с лечением и реабилитацией, договоритесь о бесплатной консультации врача или психолога</a:t>
            </a:r>
            <a:endParaRPr b="0" lang="ru-RU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5eb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2"/>
          <p:cNvSpPr/>
          <p:nvPr/>
        </p:nvSpPr>
        <p:spPr>
          <a:xfrm>
            <a:off x="13059000" y="0"/>
            <a:ext cx="5227560" cy="5142240"/>
          </a:xfrm>
          <a:custGeom>
            <a:avLst/>
            <a:gdLst>
              <a:gd name="textAreaLeft" fmla="*/ 0 w 5227560"/>
              <a:gd name="textAreaRight" fmla="*/ 5229000 w 5227560"/>
              <a:gd name="textAreaTop" fmla="*/ 0 h 5142240"/>
              <a:gd name="textAreaBottom" fmla="*/ 5143680 h 5142240"/>
            </a:gdLst>
            <a:ahLst/>
            <a:rect l="textAreaLeft" t="textAreaTop" r="textAreaRight" b="textAreaBottom"/>
            <a:pathLst>
              <a:path w="5229095" h="5143500">
                <a:moveTo>
                  <a:pt x="0" y="0"/>
                </a:moveTo>
                <a:lnTo>
                  <a:pt x="5229095" y="0"/>
                </a:lnTo>
                <a:lnTo>
                  <a:pt x="522909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0" y="4245480"/>
            <a:ext cx="5700600" cy="6040080"/>
          </a:xfrm>
          <a:custGeom>
            <a:avLst/>
            <a:gdLst>
              <a:gd name="textAreaLeft" fmla="*/ 0 w 5700600"/>
              <a:gd name="textAreaRight" fmla="*/ 5702040 w 5700600"/>
              <a:gd name="textAreaTop" fmla="*/ 0 h 6040080"/>
              <a:gd name="textAreaBottom" fmla="*/ 6041520 h 6040080"/>
            </a:gdLst>
            <a:ahLst/>
            <a:rect l="textAreaLeft" t="textAreaTop" r="textAreaRight" b="textAreaBottom"/>
            <a:pathLst>
              <a:path w="5702058" h="6041466">
                <a:moveTo>
                  <a:pt x="0" y="0"/>
                </a:moveTo>
                <a:lnTo>
                  <a:pt x="5702058" y="0"/>
                </a:lnTo>
                <a:lnTo>
                  <a:pt x="5702058" y="6041466"/>
                </a:lnTo>
                <a:lnTo>
                  <a:pt x="0" y="60414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TextBox 4"/>
          <p:cNvSpPr/>
          <p:nvPr/>
        </p:nvSpPr>
        <p:spPr>
          <a:xfrm>
            <a:off x="1574280" y="795960"/>
            <a:ext cx="8812080" cy="280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679"/>
              </a:lnSpc>
            </a:pPr>
            <a:r>
              <a:rPr b="0" lang="en-US" sz="2620" spc="-1" strike="noStrike">
                <a:solidFill>
                  <a:srgbClr val="000000"/>
                </a:solidFill>
                <a:latin typeface="Tinos"/>
                <a:ea typeface="Canva Sans"/>
              </a:rPr>
              <a:t>После революции празднование Нового Года официально отменили, но его все равно встречали.</a:t>
            </a:r>
            <a:endParaRPr b="0" lang="ru-RU" sz="262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679"/>
              </a:lnSpc>
            </a:pPr>
            <a:r>
              <a:rPr b="0" lang="en-US" sz="2620" spc="-1" strike="noStrike">
                <a:solidFill>
                  <a:srgbClr val="000000"/>
                </a:solidFill>
                <a:latin typeface="Tinos"/>
                <a:ea typeface="Canva Sans"/>
              </a:rPr>
              <a:t>Традиция пить на Новый год шампанское появилась в СССР лишь в начале 1960-х годов после выхода фильма “Карнавальная ночь”, после чего это вредный образ закрепился у большинства советских граждан.</a:t>
            </a:r>
            <a:r>
              <a:rPr b="0" lang="en-US" sz="2620" spc="-1" strike="noStrike">
                <a:solidFill>
                  <a:srgbClr val="000000"/>
                </a:solidFill>
                <a:latin typeface="Canva Sans"/>
                <a:ea typeface="Canva Sans"/>
              </a:rPr>
              <a:t>  </a:t>
            </a:r>
            <a:endParaRPr b="0" lang="ru-RU" sz="26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TextBox 5"/>
          <p:cNvSpPr/>
          <p:nvPr/>
        </p:nvSpPr>
        <p:spPr>
          <a:xfrm>
            <a:off x="8640000" y="5400000"/>
            <a:ext cx="8935920" cy="466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677"/>
              </a:lnSpc>
            </a:pPr>
            <a:r>
              <a:rPr b="0" lang="en-US" sz="2620" spc="-1" strike="noStrike">
                <a:solidFill>
                  <a:srgbClr val="000000"/>
                </a:solidFill>
                <a:latin typeface="Canva Sans"/>
                <a:ea typeface="Canva Sans"/>
              </a:rPr>
              <a:t> </a:t>
            </a:r>
            <a:r>
              <a:rPr b="0" lang="en-US" sz="2620" spc="-1" strike="noStrike">
                <a:solidFill>
                  <a:srgbClr val="000000"/>
                </a:solidFill>
                <a:latin typeface="Tinos"/>
                <a:ea typeface="Canva Sans"/>
              </a:rPr>
              <a:t>Правительство приняло решение обеспечивать каждую семью как минимум одной бутылкой "Советского шампанского" в новогоднюю ночь. С 1970-х годов появилась традиция слушать торжественное обращение главы государства к народу и загадывать желания под бой курантов с бокалом шампанского в руках.</a:t>
            </a:r>
            <a:endParaRPr b="0" lang="ru-RU" sz="262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677"/>
              </a:lnSpc>
            </a:pPr>
            <a:endParaRPr b="0" lang="ru-RU" sz="262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677"/>
              </a:lnSpc>
            </a:pPr>
            <a:r>
              <a:rPr b="0" lang="en-US" sz="2620" spc="-1" strike="noStrike">
                <a:solidFill>
                  <a:srgbClr val="000000"/>
                </a:solidFill>
                <a:latin typeface="Tinos"/>
                <a:ea typeface="Canva Sans"/>
              </a:rPr>
              <a:t>  </a:t>
            </a:r>
            <a:r>
              <a:rPr b="0" lang="en-US" sz="2620" spc="-1" strike="noStrike">
                <a:solidFill>
                  <a:srgbClr val="000000"/>
                </a:solidFill>
                <a:latin typeface="Tinos"/>
                <a:ea typeface="Canva Sans"/>
              </a:rPr>
              <a:t>В нашей стране шампанское пьют преимущественно на Новый год. На этот праздник выпивают 45% всего годового оборота шампанского. </a:t>
            </a:r>
            <a:endParaRPr b="0" lang="ru-RU" sz="262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9292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2"/>
          <p:cNvSpPr/>
          <p:nvPr/>
        </p:nvSpPr>
        <p:spPr>
          <a:xfrm>
            <a:off x="380520" y="1485360"/>
            <a:ext cx="7934400" cy="5614560"/>
          </a:xfrm>
          <a:custGeom>
            <a:avLst/>
            <a:gdLst>
              <a:gd name="textAreaLeft" fmla="*/ 0 w 7934400"/>
              <a:gd name="textAreaRight" fmla="*/ 7935840 w 7934400"/>
              <a:gd name="textAreaTop" fmla="*/ 0 h 5614560"/>
              <a:gd name="textAreaBottom" fmla="*/ 5616000 h 5614560"/>
            </a:gdLst>
            <a:ahLst/>
            <a:rect l="textAreaLeft" t="textAreaTop" r="textAreaRight" b="textAreaBottom"/>
            <a:pathLst>
              <a:path w="7936000" h="5616051">
                <a:moveTo>
                  <a:pt x="0" y="0"/>
                </a:moveTo>
                <a:lnTo>
                  <a:pt x="7936000" y="0"/>
                </a:lnTo>
                <a:lnTo>
                  <a:pt x="7936000" y="5616051"/>
                </a:lnTo>
                <a:lnTo>
                  <a:pt x="0" y="56160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3" name="Group 3"/>
          <p:cNvGrpSpPr/>
          <p:nvPr/>
        </p:nvGrpSpPr>
        <p:grpSpPr>
          <a:xfrm>
            <a:off x="3592080" y="2000160"/>
            <a:ext cx="1862640" cy="1018080"/>
            <a:chOff x="3592080" y="2000160"/>
            <a:chExt cx="1862640" cy="1018080"/>
          </a:xfrm>
        </p:grpSpPr>
        <p:sp>
          <p:nvSpPr>
            <p:cNvPr id="64" name="Freeform 4"/>
            <p:cNvSpPr/>
            <p:nvPr/>
          </p:nvSpPr>
          <p:spPr>
            <a:xfrm>
              <a:off x="3592080" y="2087280"/>
              <a:ext cx="1862640" cy="930600"/>
            </a:xfrm>
            <a:custGeom>
              <a:avLst/>
              <a:gdLst>
                <a:gd name="textAreaLeft" fmla="*/ 0 w 1862640"/>
                <a:gd name="textAreaRight" fmla="*/ 1864080 w 1862640"/>
                <a:gd name="textAreaTop" fmla="*/ 0 h 930600"/>
                <a:gd name="textAreaBottom" fmla="*/ 932040 h 930600"/>
              </a:gdLst>
              <a:ahLst/>
              <a:rect l="textAreaLeft" t="textAreaTop" r="textAreaRight" b="textAreaBottom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" name="TextBox 5"/>
            <p:cNvSpPr/>
            <p:nvPr/>
          </p:nvSpPr>
          <p:spPr>
            <a:xfrm>
              <a:off x="3592080" y="2000160"/>
              <a:ext cx="1862640" cy="1018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2659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66" name="TextBox 6"/>
          <p:cNvSpPr/>
          <p:nvPr/>
        </p:nvSpPr>
        <p:spPr>
          <a:xfrm>
            <a:off x="3618360" y="2146680"/>
            <a:ext cx="1836360" cy="79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149"/>
              </a:lnSpc>
            </a:pPr>
            <a:r>
              <a:rPr b="0" lang="en-US" sz="2250" spc="-1" strike="noStrike">
                <a:solidFill>
                  <a:srgbClr val="000000"/>
                </a:solidFill>
                <a:latin typeface="Open Sans"/>
                <a:ea typeface="Open Sans"/>
              </a:rPr>
              <a:t>Алкоголь убил тебя!</a:t>
            </a:r>
            <a:endParaRPr b="0" lang="ru-RU" sz="22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TextBox 7"/>
          <p:cNvSpPr/>
          <p:nvPr/>
        </p:nvSpPr>
        <p:spPr>
          <a:xfrm>
            <a:off x="8989200" y="1229040"/>
            <a:ext cx="8842680" cy="682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479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Tinos"/>
                <a:ea typeface="Canva Sans"/>
              </a:rPr>
              <a:t>В январе в среднем умирает на 18 тыс россиян больше, чем в любомдругом месяце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ts val="4479"/>
              </a:lnSpc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ts val="4479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Tinos"/>
                <a:ea typeface="Canva Sans"/>
              </a:rPr>
              <a:t>Большинство погибших обычно мужчины в возрасте от 30 до 54 лет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ts val="4479"/>
              </a:lnSpc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ts val="4479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Tinos"/>
                <a:ea typeface="Canva Sans"/>
              </a:rPr>
              <a:t>Наибольшая доля смертей — 67% — приходится на 1 января и ближайшие два дня после него 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ts val="4479"/>
              </a:lnSpc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ts val="4479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Tinos"/>
                <a:ea typeface="Canva Sans"/>
              </a:rPr>
              <a:t>Возрастает число психозов, криминальной активности, самоубийств, пожаров, отравлений и ДТП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 2"/>
          <p:cNvSpPr/>
          <p:nvPr/>
        </p:nvSpPr>
        <p:spPr>
          <a:xfrm>
            <a:off x="147240" y="98640"/>
            <a:ext cx="6833880" cy="5862240"/>
          </a:xfrm>
          <a:custGeom>
            <a:avLst/>
            <a:gdLst>
              <a:gd name="textAreaLeft" fmla="*/ 0 w 6833880"/>
              <a:gd name="textAreaRight" fmla="*/ 6835320 w 6833880"/>
              <a:gd name="textAreaTop" fmla="*/ 0 h 5862240"/>
              <a:gd name="textAreaBottom" fmla="*/ 5863680 h 5862240"/>
            </a:gdLst>
            <a:ahLst/>
            <a:rect l="textAreaLeft" t="textAreaTop" r="textAreaRight" b="textAreaBottom"/>
            <a:pathLst>
              <a:path w="6835485" h="5863667">
                <a:moveTo>
                  <a:pt x="0" y="0"/>
                </a:moveTo>
                <a:lnTo>
                  <a:pt x="6835485" y="0"/>
                </a:lnTo>
                <a:lnTo>
                  <a:pt x="6835485" y="5863666"/>
                </a:lnTo>
                <a:lnTo>
                  <a:pt x="0" y="58636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TextBox 3"/>
          <p:cNvSpPr/>
          <p:nvPr/>
        </p:nvSpPr>
        <p:spPr>
          <a:xfrm>
            <a:off x="8411760" y="811440"/>
            <a:ext cx="8592480" cy="213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 defTabSz="914400">
              <a:lnSpc>
                <a:spcPts val="4204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Tinos"/>
                <a:ea typeface="Canva Sans"/>
              </a:rPr>
              <a:t>В 2023 году, по данным Кемеровского Управления Роспотребнадзора, количество отравлений алкоголем выросло более чем на 10% по сравнению с 2022 годом  и составило 1164 случая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TextBox 4"/>
          <p:cNvSpPr/>
          <p:nvPr/>
        </p:nvSpPr>
        <p:spPr>
          <a:xfrm>
            <a:off x="727920" y="6441840"/>
            <a:ext cx="16850520" cy="239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 defTabSz="914400">
              <a:lnSpc>
                <a:spcPts val="3767"/>
              </a:lnSpc>
            </a:pPr>
            <a:r>
              <a:rPr b="0" lang="en-US" sz="2690" spc="-1" strike="noStrike">
                <a:solidFill>
                  <a:srgbClr val="000000"/>
                </a:solidFill>
                <a:latin typeface="Tinos"/>
                <a:ea typeface="Canva Sans"/>
              </a:rPr>
              <a:t>Тревожным фактом является то, что 3,6 % от общего количества отравлений приходится на возрастную группу до 14 лет. В возрастной группе подростков 15-17 лет этот показатель ещё выше — 4,6 %.</a:t>
            </a:r>
            <a:endParaRPr b="0" lang="ru-RU" sz="269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3767"/>
              </a:lnSpc>
            </a:pPr>
            <a:endParaRPr b="0" lang="ru-RU" sz="269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3767"/>
              </a:lnSpc>
            </a:pPr>
            <a:r>
              <a:rPr b="0" lang="en-US" sz="2690" spc="-1" strike="noStrike">
                <a:solidFill>
                  <a:srgbClr val="000000"/>
                </a:solidFill>
                <a:latin typeface="Tinos"/>
                <a:ea typeface="Canva Sans"/>
              </a:rPr>
              <a:t>Почти 60 % отравившихся алкоголем  являлись безработными. На втором месте — пенсионеры (17,9 %). А вот работающие граждане травились алкоголем реже — на них приходится 11,3 % отравлений.</a:t>
            </a:r>
            <a:endParaRPr b="0" lang="ru-RU" sz="269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2"/>
          <p:cNvSpPr/>
          <p:nvPr/>
        </p:nvSpPr>
        <p:spPr>
          <a:xfrm>
            <a:off x="523080" y="971640"/>
            <a:ext cx="16734960" cy="532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815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815"/>
              </a:lnSpc>
            </a:pPr>
            <a:endParaRPr b="0" lang="ru-RU" sz="2720" spc="-1" strike="noStrike">
              <a:solidFill>
                <a:srgbClr val="000000"/>
              </a:solidFill>
              <a:latin typeface="Arial"/>
            </a:endParaRPr>
          </a:p>
          <a:p>
            <a:pPr lvl="1" marL="588600" indent="-294120" algn="just" defTabSz="914400">
              <a:lnSpc>
                <a:spcPts val="3815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720" spc="-1" strike="noStrike">
                <a:solidFill>
                  <a:srgbClr val="000000"/>
                </a:solidFill>
                <a:latin typeface="Tinos"/>
                <a:ea typeface="Canva Sans"/>
              </a:rPr>
              <a:t>Отравление встречается как у злоупотребляющих алкоголем, так и у людей без зависимости от спиртного.</a:t>
            </a:r>
            <a:endParaRPr b="0" lang="ru-RU" sz="2720" spc="-1" strike="noStrike">
              <a:solidFill>
                <a:srgbClr val="000000"/>
              </a:solidFill>
              <a:latin typeface="Arial"/>
            </a:endParaRPr>
          </a:p>
          <a:p>
            <a:pPr lvl="1" marL="588600" indent="-294120" algn="just" defTabSz="914400">
              <a:lnSpc>
                <a:spcPts val="3815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720" spc="-1" strike="noStrike">
                <a:solidFill>
                  <a:srgbClr val="000000"/>
                </a:solidFill>
                <a:latin typeface="Tinos"/>
                <a:ea typeface="Canva Sans"/>
              </a:rPr>
              <a:t>Состояние чаще вызывают суррогаты, чем обычный спирт. Отравление нормальным спиртом возможно при неумеренном употреблении. Степень интоксикации зависит от возраста и веса пациента, а также состояния здоровья, чувства сытости на момент потребления алкоголя, степени усталости.</a:t>
            </a:r>
            <a:endParaRPr b="0" lang="ru-RU" sz="2720" spc="-1" strike="noStrike">
              <a:solidFill>
                <a:srgbClr val="000000"/>
              </a:solidFill>
              <a:latin typeface="Arial"/>
            </a:endParaRPr>
          </a:p>
          <a:p>
            <a:pPr lvl="1" marL="588600" indent="-294120" algn="just" defTabSz="914400">
              <a:lnSpc>
                <a:spcPts val="3815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720" spc="-1" strike="noStrike">
                <a:solidFill>
                  <a:srgbClr val="000000"/>
                </a:solidFill>
                <a:latin typeface="Tinos"/>
                <a:ea typeface="Canva Sans"/>
              </a:rPr>
              <a:t>Люди с большим весом будут иметь в крови больший процент алкоголя, так как он хорошо растворяется в воде, а в жировых тканях этот процесс замедляется.</a:t>
            </a:r>
            <a:endParaRPr b="0" lang="ru-RU" sz="272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815"/>
              </a:lnSpc>
            </a:pPr>
            <a:endParaRPr b="0" lang="ru-RU" sz="272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815"/>
              </a:lnSpc>
            </a:pPr>
            <a:r>
              <a:rPr b="0" lang="en-US" sz="2720" spc="-1" strike="noStrike">
                <a:solidFill>
                  <a:srgbClr val="000000"/>
                </a:solidFill>
                <a:latin typeface="Canva Sans"/>
                <a:ea typeface="Canva Sans"/>
              </a:rPr>
              <a:t>                                                                                     </a:t>
            </a:r>
            <a:endParaRPr b="0" lang="ru-RU" sz="272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815"/>
              </a:lnSpc>
            </a:pPr>
            <a:r>
              <a:rPr b="0" lang="en-US" sz="2720" spc="-1" strike="noStrike">
                <a:solidFill>
                  <a:srgbClr val="000000"/>
                </a:solidFill>
                <a:latin typeface="Canva Sans"/>
                <a:ea typeface="Canva Sans"/>
              </a:rPr>
              <a:t>                                                    </a:t>
            </a:r>
            <a:endParaRPr b="0" lang="ru-RU" sz="27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Freeform 3"/>
          <p:cNvSpPr/>
          <p:nvPr/>
        </p:nvSpPr>
        <p:spPr>
          <a:xfrm>
            <a:off x="0" y="5518440"/>
            <a:ext cx="7432200" cy="4767120"/>
          </a:xfrm>
          <a:custGeom>
            <a:avLst/>
            <a:gdLst>
              <a:gd name="textAreaLeft" fmla="*/ 0 w 7432200"/>
              <a:gd name="textAreaRight" fmla="*/ 7433640 w 7432200"/>
              <a:gd name="textAreaTop" fmla="*/ 0 h 4767120"/>
              <a:gd name="textAreaBottom" fmla="*/ 4768560 h 4767120"/>
            </a:gdLst>
            <a:ahLst/>
            <a:rect l="textAreaLeft" t="textAreaTop" r="textAreaRight" b="textAreaBottom"/>
            <a:pathLst>
              <a:path w="7433557" h="4768545">
                <a:moveTo>
                  <a:pt x="0" y="0"/>
                </a:moveTo>
                <a:lnTo>
                  <a:pt x="7433557" y="0"/>
                </a:lnTo>
                <a:lnTo>
                  <a:pt x="7433557" y="4768545"/>
                </a:lnTo>
                <a:lnTo>
                  <a:pt x="0" y="476854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TextBox 4"/>
          <p:cNvSpPr/>
          <p:nvPr/>
        </p:nvSpPr>
        <p:spPr>
          <a:xfrm>
            <a:off x="1080000" y="82440"/>
            <a:ext cx="16897680" cy="153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055"/>
              </a:lnSpc>
            </a:pPr>
            <a:r>
              <a:rPr b="1" lang="en-US" sz="4330" spc="-1" strike="noStrike">
                <a:solidFill>
                  <a:srgbClr val="000000"/>
                </a:solidFill>
                <a:latin typeface="Canva Sans Bold"/>
                <a:ea typeface="Canva Sans Bold"/>
              </a:rPr>
              <a:t>Особенности состояния при алкогольном отравлении</a:t>
            </a:r>
            <a:endParaRPr b="0" lang="ru-RU" sz="433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TextBox 5"/>
          <p:cNvSpPr/>
          <p:nvPr/>
        </p:nvSpPr>
        <p:spPr>
          <a:xfrm>
            <a:off x="7569360" y="5545800"/>
            <a:ext cx="10266120" cy="378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75280" indent="-287640" algn="just" defTabSz="914400">
              <a:lnSpc>
                <a:spcPts val="373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60" spc="-1" strike="noStrike">
                <a:solidFill>
                  <a:srgbClr val="000000"/>
                </a:solidFill>
                <a:latin typeface="Tinos"/>
                <a:ea typeface="Canva Sans"/>
              </a:rPr>
              <a:t>Риску отравления больше подвержены женщины: их вес чаще всего меньше, но процент жировой ткани больше, чем в мужском организме. Также к этому добавляется гормональный фактор.</a:t>
            </a:r>
            <a:endParaRPr b="0" lang="ru-RU" sz="266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3730"/>
              </a:lnSpc>
            </a:pPr>
            <a:r>
              <a:rPr b="0" lang="en-US" sz="2660" spc="-1" strike="noStrike">
                <a:solidFill>
                  <a:srgbClr val="000000"/>
                </a:solidFill>
                <a:latin typeface="Tinos"/>
                <a:ea typeface="Canva Sans"/>
              </a:rPr>
              <a:t> </a:t>
            </a:r>
            <a:endParaRPr b="0" lang="ru-RU" sz="2660" spc="-1" strike="noStrike">
              <a:solidFill>
                <a:srgbClr val="000000"/>
              </a:solidFill>
              <a:latin typeface="Arial"/>
            </a:endParaRPr>
          </a:p>
          <a:p>
            <a:pPr lvl="1" marL="575280" indent="-287640" algn="just" defTabSz="914400">
              <a:lnSpc>
                <a:spcPts val="373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660" spc="-1" strike="noStrike">
                <a:solidFill>
                  <a:srgbClr val="000000"/>
                </a:solidFill>
                <a:latin typeface="Tinos"/>
                <a:ea typeface="Canva Sans"/>
              </a:rPr>
              <a:t> </a:t>
            </a:r>
            <a:r>
              <a:rPr b="0" lang="en-US" sz="2660" spc="-1" strike="noStrike">
                <a:solidFill>
                  <a:srgbClr val="000000"/>
                </a:solidFill>
                <a:latin typeface="Tinos"/>
                <a:ea typeface="Canva Sans"/>
              </a:rPr>
              <a:t>Эффект зависит от регулярности употребления спиртного. При одинаковом количестве выпитого малопьющий  человек будет чувствовать себя хуже ,чем хронически употребляющий.</a:t>
            </a:r>
            <a:endParaRPr b="0" lang="ru-RU" sz="266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ts val="3730"/>
              </a:lnSpc>
            </a:pPr>
            <a:r>
              <a:rPr b="0" lang="en-US" sz="2660" spc="-1" strike="noStrike">
                <a:solidFill>
                  <a:srgbClr val="000000"/>
                </a:solidFill>
                <a:latin typeface="Tinos"/>
                <a:ea typeface="Canva Sans"/>
              </a:rPr>
              <a:t> </a:t>
            </a:r>
            <a:endParaRPr b="0" lang="ru-RU" sz="26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2"/>
          <p:cNvSpPr/>
          <p:nvPr/>
        </p:nvSpPr>
        <p:spPr>
          <a:xfrm>
            <a:off x="12049920" y="1343160"/>
            <a:ext cx="6237000" cy="8942760"/>
          </a:xfrm>
          <a:custGeom>
            <a:avLst/>
            <a:gdLst>
              <a:gd name="textAreaLeft" fmla="*/ 0 w 6237000"/>
              <a:gd name="textAreaRight" fmla="*/ 6238440 w 6237000"/>
              <a:gd name="textAreaTop" fmla="*/ 0 h 8942760"/>
              <a:gd name="textAreaBottom" fmla="*/ 8944200 h 8942760"/>
            </a:gdLst>
            <a:ahLst/>
            <a:rect l="textAreaLeft" t="textAreaTop" r="textAreaRight" b="textAreaBottom"/>
            <a:pathLst>
              <a:path w="6238606" h="8944237">
                <a:moveTo>
                  <a:pt x="0" y="0"/>
                </a:moveTo>
                <a:lnTo>
                  <a:pt x="6238606" y="0"/>
                </a:lnTo>
                <a:lnTo>
                  <a:pt x="6238606" y="8944237"/>
                </a:lnTo>
                <a:lnTo>
                  <a:pt x="0" y="894423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TextBox 3"/>
          <p:cNvSpPr/>
          <p:nvPr/>
        </p:nvSpPr>
        <p:spPr>
          <a:xfrm>
            <a:off x="1330560" y="181080"/>
            <a:ext cx="16128360" cy="76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055"/>
              </a:lnSpc>
            </a:pPr>
            <a:r>
              <a:rPr b="1" lang="en-US" sz="4330" spc="-1" strike="noStrike">
                <a:solidFill>
                  <a:srgbClr val="ffffff"/>
                </a:solidFill>
                <a:latin typeface="Tinos"/>
                <a:ea typeface="Canva Sans Bold"/>
              </a:rPr>
              <a:t>Степени отравления алкоголем и характерные симптомы</a:t>
            </a:r>
            <a:endParaRPr b="0" lang="ru-RU" sz="433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7" name="TextBox 4"/>
          <p:cNvSpPr/>
          <p:nvPr/>
        </p:nvSpPr>
        <p:spPr>
          <a:xfrm>
            <a:off x="360000" y="1893960"/>
            <a:ext cx="10342440" cy="350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601"/>
              </a:lnSpc>
            </a:pPr>
            <a:r>
              <a:rPr b="0" lang="en-US" sz="3290" spc="-1" strike="noStrike">
                <a:solidFill>
                  <a:srgbClr val="ffffff"/>
                </a:solidFill>
                <a:latin typeface="Tinos"/>
                <a:ea typeface="Canva Sans"/>
              </a:rPr>
              <a:t>При </a:t>
            </a:r>
            <a:r>
              <a:rPr b="1" lang="en-US" sz="3290" spc="-1" strike="noStrike" u="sng">
                <a:solidFill>
                  <a:srgbClr val="ffffff"/>
                </a:solidFill>
                <a:uFillTx/>
                <a:latin typeface="Tinos"/>
                <a:ea typeface="Canva Sans Bold"/>
              </a:rPr>
              <a:t>отравлении легкой степени</a:t>
            </a:r>
            <a:r>
              <a:rPr b="0" lang="en-US" sz="3290" spc="-1" strike="noStrike">
                <a:solidFill>
                  <a:srgbClr val="ffffff"/>
                </a:solidFill>
                <a:latin typeface="Tinos"/>
                <a:ea typeface="Canva Sans"/>
              </a:rPr>
              <a:t> наблюдается:</a:t>
            </a:r>
            <a:endParaRPr b="0" lang="ru-RU" sz="3290" spc="-1" strike="noStrike">
              <a:solidFill>
                <a:srgbClr val="ffffff"/>
              </a:solidFill>
              <a:latin typeface="Arial"/>
            </a:endParaRPr>
          </a:p>
          <a:p>
            <a:pPr lvl="1" marL="709560" indent="-354960" defTabSz="914400">
              <a:lnSpc>
                <a:spcPts val="4601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3290" spc="-1" strike="noStrike">
                <a:solidFill>
                  <a:srgbClr val="ffffff"/>
                </a:solidFill>
                <a:latin typeface="Tinos"/>
                <a:ea typeface="Canva Sans"/>
              </a:rPr>
              <a:t>расслабленность</a:t>
            </a:r>
            <a:endParaRPr b="0" lang="ru-RU" sz="3290" spc="-1" strike="noStrike">
              <a:solidFill>
                <a:srgbClr val="ffffff"/>
              </a:solidFill>
              <a:latin typeface="Arial"/>
            </a:endParaRPr>
          </a:p>
          <a:p>
            <a:pPr lvl="1" marL="709560" indent="-354960" defTabSz="914400">
              <a:lnSpc>
                <a:spcPts val="4601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3290" spc="-1" strike="noStrike">
                <a:solidFill>
                  <a:srgbClr val="ffffff"/>
                </a:solidFill>
                <a:latin typeface="Tinos"/>
                <a:ea typeface="Canva Sans"/>
              </a:rPr>
              <a:t>громкая речь</a:t>
            </a:r>
            <a:endParaRPr b="0" lang="ru-RU" sz="3290" spc="-1" strike="noStrike">
              <a:solidFill>
                <a:srgbClr val="ffffff"/>
              </a:solidFill>
              <a:latin typeface="Arial"/>
            </a:endParaRPr>
          </a:p>
          <a:p>
            <a:pPr lvl="1" marL="709560" indent="-354960" defTabSz="914400">
              <a:lnSpc>
                <a:spcPts val="4601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3290" spc="-1" strike="noStrike">
                <a:solidFill>
                  <a:srgbClr val="ffffff"/>
                </a:solidFill>
                <a:latin typeface="Tinos"/>
                <a:ea typeface="Canva Sans"/>
              </a:rPr>
              <a:t>рассеянное внимание</a:t>
            </a:r>
            <a:endParaRPr b="0" lang="ru-RU" sz="3290" spc="-1" strike="noStrike">
              <a:solidFill>
                <a:srgbClr val="ffffff"/>
              </a:solidFill>
              <a:latin typeface="Arial"/>
            </a:endParaRPr>
          </a:p>
          <a:p>
            <a:pPr lvl="1" marL="709560" indent="-354960" defTabSz="914400">
              <a:lnSpc>
                <a:spcPts val="4601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3290" spc="-1" strike="noStrike">
                <a:solidFill>
                  <a:srgbClr val="ffffff"/>
                </a:solidFill>
                <a:latin typeface="Tinos"/>
                <a:ea typeface="Canva Sans"/>
              </a:rPr>
              <a:t>заторможенность действий, учащенный пульс</a:t>
            </a:r>
            <a:endParaRPr b="0" lang="ru-RU" sz="3290" spc="-1" strike="noStrike">
              <a:solidFill>
                <a:srgbClr val="ffffff"/>
              </a:solidFill>
              <a:latin typeface="Arial"/>
            </a:endParaRPr>
          </a:p>
          <a:p>
            <a:pPr lvl="1" marL="709560" indent="-354960" defTabSz="914400">
              <a:lnSpc>
                <a:spcPts val="4601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3290" spc="-1" strike="noStrike">
                <a:solidFill>
                  <a:srgbClr val="ffffff"/>
                </a:solidFill>
                <a:latin typeface="Tinos"/>
                <a:ea typeface="Canva Sans"/>
              </a:rPr>
              <a:t>повышенный аппетит</a:t>
            </a:r>
            <a:endParaRPr b="0" lang="ru-RU" sz="329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" name="TextBox 5"/>
          <p:cNvSpPr/>
          <p:nvPr/>
        </p:nvSpPr>
        <p:spPr>
          <a:xfrm>
            <a:off x="320040" y="5965920"/>
            <a:ext cx="9878400" cy="334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388"/>
              </a:lnSpc>
            </a:pPr>
            <a:r>
              <a:rPr b="0" lang="en-US" sz="3140" spc="-1" strike="noStrike">
                <a:solidFill>
                  <a:srgbClr val="ffffff"/>
                </a:solidFill>
                <a:latin typeface="Tinos"/>
                <a:ea typeface="Canva Sans"/>
              </a:rPr>
              <a:t>Для </a:t>
            </a:r>
            <a:r>
              <a:rPr b="1" lang="en-US" sz="3140" spc="-1" strike="noStrike" u="sng">
                <a:solidFill>
                  <a:srgbClr val="ffffff"/>
                </a:solidFill>
                <a:uFillTx/>
                <a:latin typeface="Tinos"/>
                <a:ea typeface="Canva Sans Bold"/>
              </a:rPr>
              <a:t>средней стадии интоксикации</a:t>
            </a:r>
            <a:r>
              <a:rPr b="0" lang="en-US" sz="3140" spc="-1" strike="noStrike">
                <a:solidFill>
                  <a:srgbClr val="ffffff"/>
                </a:solidFill>
                <a:latin typeface="Tinos"/>
                <a:ea typeface="Canva Sans"/>
              </a:rPr>
              <a:t> характерны:</a:t>
            </a:r>
            <a:endParaRPr b="0" lang="ru-RU" sz="3140" spc="-1" strike="noStrike">
              <a:solidFill>
                <a:srgbClr val="ffffff"/>
              </a:solidFill>
              <a:latin typeface="Arial"/>
            </a:endParaRPr>
          </a:p>
          <a:p>
            <a:pPr lvl="1" marL="676440" indent="-338400" defTabSz="914400">
              <a:lnSpc>
                <a:spcPts val="4388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3140" spc="-1" strike="noStrike">
                <a:solidFill>
                  <a:srgbClr val="ffffff"/>
                </a:solidFill>
                <a:latin typeface="Tinos"/>
                <a:ea typeface="Canva Sans"/>
              </a:rPr>
              <a:t>резкие перепады настроения</a:t>
            </a:r>
            <a:endParaRPr b="0" lang="ru-RU" sz="3140" spc="-1" strike="noStrike">
              <a:solidFill>
                <a:srgbClr val="ffffff"/>
              </a:solidFill>
              <a:latin typeface="Arial"/>
            </a:endParaRPr>
          </a:p>
          <a:p>
            <a:pPr lvl="1" marL="676440" indent="-338400" defTabSz="914400">
              <a:lnSpc>
                <a:spcPts val="4388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3140" spc="-1" strike="noStrike">
                <a:solidFill>
                  <a:srgbClr val="ffffff"/>
                </a:solidFill>
                <a:latin typeface="Tinos"/>
                <a:ea typeface="Canva Sans"/>
              </a:rPr>
              <a:t>неразборчивость речи</a:t>
            </a:r>
            <a:endParaRPr b="0" lang="ru-RU" sz="3140" spc="-1" strike="noStrike">
              <a:solidFill>
                <a:srgbClr val="ffffff"/>
              </a:solidFill>
              <a:latin typeface="Arial"/>
            </a:endParaRPr>
          </a:p>
          <a:p>
            <a:pPr lvl="1" marL="676440" indent="-338400" defTabSz="914400">
              <a:lnSpc>
                <a:spcPts val="4388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3140" spc="-1" strike="noStrike">
                <a:solidFill>
                  <a:srgbClr val="ffffff"/>
                </a:solidFill>
                <a:latin typeface="Tinos"/>
                <a:ea typeface="Canva Sans"/>
              </a:rPr>
              <a:t>тошнота</a:t>
            </a:r>
            <a:endParaRPr b="0" lang="ru-RU" sz="3140" spc="-1" strike="noStrike">
              <a:solidFill>
                <a:srgbClr val="ffffff"/>
              </a:solidFill>
              <a:latin typeface="Arial"/>
            </a:endParaRPr>
          </a:p>
          <a:p>
            <a:pPr lvl="1" marL="676440" indent="-338400" defTabSz="914400">
              <a:lnSpc>
                <a:spcPts val="4388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3140" spc="-1" strike="noStrike">
                <a:solidFill>
                  <a:srgbClr val="ffffff"/>
                </a:solidFill>
                <a:latin typeface="Tinos"/>
                <a:ea typeface="Canva Sans"/>
              </a:rPr>
              <a:t>вялость и дневная сонливость</a:t>
            </a:r>
            <a:endParaRPr b="0" lang="ru-RU" sz="3140" spc="-1" strike="noStrike">
              <a:solidFill>
                <a:srgbClr val="ffffff"/>
              </a:solidFill>
              <a:latin typeface="Arial"/>
            </a:endParaRPr>
          </a:p>
          <a:p>
            <a:pPr lvl="1" marL="676440" indent="-338400" defTabSz="914400">
              <a:lnSpc>
                <a:spcPts val="4388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3140" spc="-1" strike="noStrike">
                <a:solidFill>
                  <a:srgbClr val="ffffff"/>
                </a:solidFill>
                <a:latin typeface="Tinos"/>
                <a:ea typeface="Canva Sans"/>
              </a:rPr>
              <a:t>сильные головные боли</a:t>
            </a:r>
            <a:endParaRPr b="0" lang="ru-RU" sz="314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2"/>
          <p:cNvSpPr/>
          <p:nvPr/>
        </p:nvSpPr>
        <p:spPr>
          <a:xfrm>
            <a:off x="13233960" y="1028880"/>
            <a:ext cx="4689000" cy="4348800"/>
          </a:xfrm>
          <a:custGeom>
            <a:avLst/>
            <a:gdLst>
              <a:gd name="textAreaLeft" fmla="*/ 0 w 4689000"/>
              <a:gd name="textAreaRight" fmla="*/ 4690440 w 4689000"/>
              <a:gd name="textAreaTop" fmla="*/ 0 h 4348800"/>
              <a:gd name="textAreaBottom" fmla="*/ 4350240 h 4348800"/>
            </a:gdLst>
            <a:ahLst/>
            <a:rect l="textAreaLeft" t="textAreaTop" r="textAreaRight" b="textAreaBottom"/>
            <a:pathLst>
              <a:path w="4690413" h="4350358">
                <a:moveTo>
                  <a:pt x="0" y="0"/>
                </a:moveTo>
                <a:lnTo>
                  <a:pt x="4690413" y="0"/>
                </a:lnTo>
                <a:lnTo>
                  <a:pt x="4690413" y="4350358"/>
                </a:lnTo>
                <a:lnTo>
                  <a:pt x="0" y="43503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Freeform 3"/>
          <p:cNvSpPr/>
          <p:nvPr/>
        </p:nvSpPr>
        <p:spPr>
          <a:xfrm>
            <a:off x="13389120" y="5801040"/>
            <a:ext cx="4533840" cy="4205160"/>
          </a:xfrm>
          <a:custGeom>
            <a:avLst/>
            <a:gdLst>
              <a:gd name="textAreaLeft" fmla="*/ 0 w 4533840"/>
              <a:gd name="textAreaRight" fmla="*/ 4535280 w 4533840"/>
              <a:gd name="textAreaTop" fmla="*/ 0 h 4205160"/>
              <a:gd name="textAreaBottom" fmla="*/ 4206600 h 4205160"/>
            </a:gdLst>
            <a:ahLst/>
            <a:rect l="textAreaLeft" t="textAreaTop" r="textAreaRight" b="textAreaBottom"/>
            <a:pathLst>
              <a:path w="4535270" h="4206463">
                <a:moveTo>
                  <a:pt x="0" y="0"/>
                </a:moveTo>
                <a:lnTo>
                  <a:pt x="4535270" y="0"/>
                </a:lnTo>
                <a:lnTo>
                  <a:pt x="4535270" y="4206462"/>
                </a:lnTo>
                <a:lnTo>
                  <a:pt x="0" y="420646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TextBox 4"/>
          <p:cNvSpPr/>
          <p:nvPr/>
        </p:nvSpPr>
        <p:spPr>
          <a:xfrm>
            <a:off x="1080000" y="130680"/>
            <a:ext cx="16308360" cy="76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055"/>
              </a:lnSpc>
            </a:pPr>
            <a:r>
              <a:rPr b="1" lang="en-US" sz="4330" spc="-1" strike="noStrike">
                <a:solidFill>
                  <a:srgbClr val="ffffff"/>
                </a:solidFill>
                <a:latin typeface="Tinos"/>
                <a:ea typeface="Canva Sans Bold"/>
              </a:rPr>
              <a:t>Степени отравления алкоголем и характерные симптомы</a:t>
            </a:r>
            <a:endParaRPr b="0" lang="ru-RU" sz="433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TextBox 5"/>
          <p:cNvSpPr/>
          <p:nvPr/>
        </p:nvSpPr>
        <p:spPr>
          <a:xfrm>
            <a:off x="148680" y="1379520"/>
            <a:ext cx="13239360" cy="347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915"/>
              </a:lnSpc>
            </a:pPr>
            <a:r>
              <a:rPr b="0" lang="en-US" sz="2790" spc="-1" strike="noStrike">
                <a:solidFill>
                  <a:srgbClr val="ffffff"/>
                </a:solidFill>
                <a:latin typeface="Tinos"/>
                <a:ea typeface="Canva Sans"/>
              </a:rPr>
              <a:t>Признаками </a:t>
            </a:r>
            <a:r>
              <a:rPr b="1" lang="en-US" sz="2790" spc="-1" strike="noStrike" u="sng">
                <a:solidFill>
                  <a:srgbClr val="ffffff"/>
                </a:solidFill>
                <a:uFillTx/>
                <a:latin typeface="Tinos"/>
                <a:ea typeface="Canva Sans Bold"/>
              </a:rPr>
              <a:t>тяжелой степени интоксикации</a:t>
            </a:r>
            <a:r>
              <a:rPr b="0" lang="en-US" sz="2790" spc="-1" strike="noStrike">
                <a:solidFill>
                  <a:srgbClr val="ffffff"/>
                </a:solidFill>
                <a:latin typeface="Tinos"/>
                <a:ea typeface="Canva Sans"/>
              </a:rPr>
              <a:t> являются:</a:t>
            </a:r>
            <a:endParaRPr b="0" lang="ru-RU" sz="2790" spc="-1" strike="noStrike">
              <a:solidFill>
                <a:srgbClr val="ffffff"/>
              </a:solidFill>
              <a:latin typeface="Arial"/>
            </a:endParaRPr>
          </a:p>
          <a:p>
            <a:pPr lvl="1" marL="603720" indent="-302040" defTabSz="914400">
              <a:lnSpc>
                <a:spcPts val="3915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790" spc="-1" strike="noStrike">
                <a:solidFill>
                  <a:srgbClr val="ffffff"/>
                </a:solidFill>
                <a:latin typeface="Tinos"/>
                <a:ea typeface="Canva Sans"/>
              </a:rPr>
              <a:t>спутанность сознания, амнезия всего происходящего в период опьянения</a:t>
            </a:r>
            <a:endParaRPr b="0" lang="ru-RU" sz="2790" spc="-1" strike="noStrike">
              <a:solidFill>
                <a:srgbClr val="ffffff"/>
              </a:solidFill>
              <a:latin typeface="Arial"/>
            </a:endParaRPr>
          </a:p>
          <a:p>
            <a:pPr lvl="1" marL="603720" indent="-302040" defTabSz="914400">
              <a:lnSpc>
                <a:spcPts val="3915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790" spc="-1" strike="noStrike">
                <a:solidFill>
                  <a:srgbClr val="ffffff"/>
                </a:solidFill>
                <a:latin typeface="Tinos"/>
                <a:ea typeface="Canva Sans"/>
              </a:rPr>
              <a:t>непонимание обращенной к человеку речи</a:t>
            </a:r>
            <a:endParaRPr b="0" lang="ru-RU" sz="2790" spc="-1" strike="noStrike">
              <a:solidFill>
                <a:srgbClr val="ffffff"/>
              </a:solidFill>
              <a:latin typeface="Arial"/>
            </a:endParaRPr>
          </a:p>
          <a:p>
            <a:pPr lvl="1" marL="603720" indent="-302040" defTabSz="914400">
              <a:lnSpc>
                <a:spcPts val="3915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790" spc="-1" strike="noStrike">
                <a:solidFill>
                  <a:srgbClr val="ffffff"/>
                </a:solidFill>
                <a:latin typeface="Tinos"/>
                <a:ea typeface="Canva Sans"/>
              </a:rPr>
              <a:t>невозможность дать ответы на вопросы</a:t>
            </a:r>
            <a:endParaRPr b="0" lang="ru-RU" sz="2790" spc="-1" strike="noStrike">
              <a:solidFill>
                <a:srgbClr val="ffffff"/>
              </a:solidFill>
              <a:latin typeface="Arial"/>
            </a:endParaRPr>
          </a:p>
          <a:p>
            <a:pPr lvl="1" marL="603720" indent="-302040" defTabSz="914400">
              <a:lnSpc>
                <a:spcPts val="3915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790" spc="-1" strike="noStrike">
                <a:solidFill>
                  <a:srgbClr val="ffffff"/>
                </a:solidFill>
                <a:latin typeface="Tinos"/>
                <a:ea typeface="Canva Sans"/>
              </a:rPr>
              <a:t>снижение реакции на боль</a:t>
            </a:r>
            <a:endParaRPr b="0" lang="ru-RU" sz="2790" spc="-1" strike="noStrike">
              <a:solidFill>
                <a:srgbClr val="ffffff"/>
              </a:solidFill>
              <a:latin typeface="Arial"/>
            </a:endParaRPr>
          </a:p>
          <a:p>
            <a:pPr lvl="1" marL="603720" indent="-302040" defTabSz="914400">
              <a:lnSpc>
                <a:spcPts val="3915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790" spc="-1" strike="noStrike">
                <a:solidFill>
                  <a:srgbClr val="ffffff"/>
                </a:solidFill>
                <a:latin typeface="Tinos"/>
                <a:ea typeface="Canva Sans"/>
              </a:rPr>
              <a:t>шатающаяся походка</a:t>
            </a:r>
            <a:endParaRPr b="0" lang="ru-RU" sz="2790" spc="-1" strike="noStrike">
              <a:solidFill>
                <a:srgbClr val="ffffff"/>
              </a:solidFill>
              <a:latin typeface="Arial"/>
            </a:endParaRPr>
          </a:p>
          <a:p>
            <a:pPr lvl="1" marL="603720" indent="-302040" defTabSz="914400">
              <a:lnSpc>
                <a:spcPts val="3915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790" spc="-1" strike="noStrike">
                <a:solidFill>
                  <a:srgbClr val="ffffff"/>
                </a:solidFill>
                <a:latin typeface="Tinos"/>
                <a:ea typeface="Canva Sans"/>
              </a:rPr>
              <a:t>двоение предметов в глазах</a:t>
            </a:r>
            <a:endParaRPr b="0" lang="ru-RU" sz="279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TextBox 6"/>
          <p:cNvSpPr/>
          <p:nvPr/>
        </p:nvSpPr>
        <p:spPr>
          <a:xfrm>
            <a:off x="148680" y="5564160"/>
            <a:ext cx="12207600" cy="448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923"/>
              </a:lnSpc>
            </a:pPr>
            <a:r>
              <a:rPr b="1" lang="en-US" sz="2810" spc="-1" strike="noStrike" u="sng">
                <a:solidFill>
                  <a:srgbClr val="ffffff"/>
                </a:solidFill>
                <a:uFillTx/>
                <a:latin typeface="Tinos"/>
                <a:ea typeface="Canva Sans Bold"/>
              </a:rPr>
              <a:t>Физические проявления тяжелой интоксикации следующие</a:t>
            </a:r>
            <a:r>
              <a:rPr b="1" lang="en-US" sz="2810" spc="-1" strike="noStrike">
                <a:solidFill>
                  <a:srgbClr val="ffffff"/>
                </a:solidFill>
                <a:latin typeface="Tinos"/>
                <a:ea typeface="Canva Sans Bold"/>
              </a:rPr>
              <a:t>:</a:t>
            </a:r>
            <a:endParaRPr b="0" lang="ru-RU" sz="2810" spc="-1" strike="noStrike">
              <a:solidFill>
                <a:srgbClr val="ffffff"/>
              </a:solidFill>
              <a:latin typeface="Arial"/>
            </a:endParaRPr>
          </a:p>
          <a:p>
            <a:pPr lvl="1" marL="605160" indent="-302760" defTabSz="914400">
              <a:lnSpc>
                <a:spcPts val="3923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10" spc="-1" strike="noStrike">
                <a:solidFill>
                  <a:srgbClr val="ffffff"/>
                </a:solidFill>
                <a:latin typeface="Tinos"/>
                <a:ea typeface="Canva Sans"/>
              </a:rPr>
              <a:t>падение температуры тела</a:t>
            </a:r>
            <a:endParaRPr b="0" lang="ru-RU" sz="2810" spc="-1" strike="noStrike">
              <a:solidFill>
                <a:srgbClr val="ffffff"/>
              </a:solidFill>
              <a:latin typeface="Arial"/>
            </a:endParaRPr>
          </a:p>
          <a:p>
            <a:pPr lvl="1" marL="605160" indent="-302760" defTabSz="914400">
              <a:lnSpc>
                <a:spcPts val="3923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10" spc="-1" strike="noStrike">
                <a:solidFill>
                  <a:srgbClr val="ffffff"/>
                </a:solidFill>
                <a:latin typeface="Tinos"/>
                <a:ea typeface="Canva Sans"/>
              </a:rPr>
              <a:t>бледность кожных покровов и цианоз конечностей</a:t>
            </a:r>
            <a:endParaRPr b="0" lang="ru-RU" sz="2810" spc="-1" strike="noStrike">
              <a:solidFill>
                <a:srgbClr val="ffffff"/>
              </a:solidFill>
              <a:latin typeface="Arial"/>
            </a:endParaRPr>
          </a:p>
          <a:p>
            <a:pPr lvl="1" marL="605160" indent="-302760" defTabSz="914400">
              <a:lnSpc>
                <a:spcPts val="3923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10" spc="-1" strike="noStrike">
                <a:solidFill>
                  <a:srgbClr val="ffffff"/>
                </a:solidFill>
                <a:latin typeface="Tinos"/>
                <a:ea typeface="Canva Sans"/>
              </a:rPr>
              <a:t>ускорение или замедление дыхания</a:t>
            </a:r>
            <a:endParaRPr b="0" lang="ru-RU" sz="2810" spc="-1" strike="noStrike">
              <a:solidFill>
                <a:srgbClr val="ffffff"/>
              </a:solidFill>
              <a:latin typeface="Arial"/>
            </a:endParaRPr>
          </a:p>
          <a:p>
            <a:pPr lvl="1" marL="605160" indent="-302760" defTabSz="914400">
              <a:lnSpc>
                <a:spcPts val="3923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10" spc="-1" strike="noStrike">
                <a:solidFill>
                  <a:srgbClr val="ffffff"/>
                </a:solidFill>
                <a:latin typeface="Tinos"/>
                <a:ea typeface="Canva Sans"/>
              </a:rPr>
              <a:t>неукротимая рвота</a:t>
            </a:r>
            <a:endParaRPr b="0" lang="ru-RU" sz="2810" spc="-1" strike="noStrike">
              <a:solidFill>
                <a:srgbClr val="ffffff"/>
              </a:solidFill>
              <a:latin typeface="Arial"/>
            </a:endParaRPr>
          </a:p>
          <a:p>
            <a:pPr lvl="1" marL="605160" indent="-302760" defTabSz="914400">
              <a:lnSpc>
                <a:spcPts val="3923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10" spc="-1" strike="noStrike">
                <a:solidFill>
                  <a:srgbClr val="ffffff"/>
                </a:solidFill>
                <a:latin typeface="Tinos"/>
                <a:ea typeface="Canva Sans"/>
              </a:rPr>
              <a:t>остановка дыхания либо признаки ОКС, ОНМК</a:t>
            </a:r>
            <a:endParaRPr b="0" lang="ru-RU" sz="2810" spc="-1" strike="noStrike">
              <a:solidFill>
                <a:srgbClr val="ffffff"/>
              </a:solidFill>
              <a:latin typeface="Arial"/>
            </a:endParaRPr>
          </a:p>
          <a:p>
            <a:pPr lvl="1" marL="605160" indent="-302760" defTabSz="914400">
              <a:lnSpc>
                <a:spcPts val="3923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10" spc="-1" strike="noStrike">
                <a:solidFill>
                  <a:srgbClr val="ffffff"/>
                </a:solidFill>
                <a:latin typeface="Tinos"/>
                <a:ea typeface="Canva Sans"/>
              </a:rPr>
              <a:t>потеря сознания</a:t>
            </a:r>
            <a:endParaRPr b="0" lang="ru-RU" sz="2810" spc="-1" strike="noStrike">
              <a:solidFill>
                <a:srgbClr val="ffffff"/>
              </a:solidFill>
              <a:latin typeface="Arial"/>
            </a:endParaRPr>
          </a:p>
          <a:p>
            <a:pPr lvl="1" marL="605160" indent="-302760" defTabSz="914400">
              <a:lnSpc>
                <a:spcPts val="3923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10" spc="-1" strike="noStrike">
                <a:solidFill>
                  <a:srgbClr val="ffffff"/>
                </a:solidFill>
                <a:latin typeface="Tinos"/>
                <a:ea typeface="Canva Sans"/>
              </a:rPr>
              <a:t>недержание кала и мочи</a:t>
            </a:r>
            <a:endParaRPr b="0" lang="ru-RU" sz="2810" spc="-1" strike="noStrike">
              <a:solidFill>
                <a:srgbClr val="ffffff"/>
              </a:solidFill>
              <a:latin typeface="Arial"/>
            </a:endParaRPr>
          </a:p>
          <a:p>
            <a:pPr lvl="1" marL="605160" indent="-302760" defTabSz="914400">
              <a:lnSpc>
                <a:spcPts val="3923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810" spc="-1" strike="noStrike">
                <a:solidFill>
                  <a:srgbClr val="ffffff"/>
                </a:solidFill>
                <a:latin typeface="Tinos"/>
                <a:ea typeface="Canva Sans"/>
              </a:rPr>
              <a:t>эпилептиформные приступы </a:t>
            </a:r>
            <a:endParaRPr b="0" lang="ru-RU" sz="281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aee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 2"/>
          <p:cNvSpPr/>
          <p:nvPr/>
        </p:nvSpPr>
        <p:spPr>
          <a:xfrm>
            <a:off x="1083600" y="0"/>
            <a:ext cx="16119000" cy="10285560"/>
          </a:xfrm>
          <a:custGeom>
            <a:avLst/>
            <a:gdLst>
              <a:gd name="textAreaLeft" fmla="*/ 0 w 16119000"/>
              <a:gd name="textAreaRight" fmla="*/ 16120440 w 1611900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6120581" h="10287000">
                <a:moveTo>
                  <a:pt x="0" y="0"/>
                </a:moveTo>
                <a:lnTo>
                  <a:pt x="16120580" y="0"/>
                </a:lnTo>
                <a:lnTo>
                  <a:pt x="16120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</TotalTime>
  <Application>LibreOffice/7.6.7.2$Linux_X86_64 LibreOffice_project/60$Build-2</Application>
  <AppVersion>15.0000</AppVersion>
  <Words>1243</Words>
  <Paragraphs>122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DAGWJH1nU80</dc:identifier>
  <dc:language>ru-RU</dc:language>
  <cp:lastModifiedBy/>
  <dcterms:modified xsi:type="dcterms:W3CDTF">2024-12-19T09:40:02Z</dcterms:modified>
  <cp:revision>11</cp:revision>
  <dc:subject/>
  <dc:title>Неделя профилактики злоупотребления алкоголем в новогодние праздники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Произвольный</vt:lpwstr>
  </property>
  <property fmtid="{D5CDD505-2E9C-101B-9397-08002B2CF9AE}" pid="4" name="Slides">
    <vt:i4>16</vt:i4>
  </property>
</Properties>
</file>