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1" r:id="rId9"/>
    <p:sldId id="2145706690" r:id="rId10"/>
    <p:sldId id="262" r:id="rId11"/>
    <p:sldId id="267" r:id="rId12"/>
    <p:sldId id="259" r:id="rId13"/>
    <p:sldId id="268" r:id="rId14"/>
    <p:sldId id="339" r:id="rId15"/>
    <p:sldId id="384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ECC1B-B0C6-43A2-BCDC-ECDC49B4CCDE}" type="datetimeFigureOut">
              <a:rPr lang="ru-RU" smtClean="0"/>
              <a:t>01.10.2024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52832-3AB0-4D59-8172-79B8D9AFF1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58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81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448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06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9840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23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40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82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1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65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61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4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98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18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03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1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80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2EF69-1211-47FB-BFA3-4A86C125BB82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41D13-6D99-48E1-BD55-B7ACA2A55A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3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BE8EA-6781-41CB-B209-C8CED50BB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250" y="2178615"/>
            <a:ext cx="10953950" cy="1250385"/>
          </a:xfrm>
        </p:spPr>
        <p:txBody>
          <a:bodyPr>
            <a:noAutofit/>
          </a:bodyPr>
          <a:lstStyle/>
          <a:p>
            <a:r>
              <a:rPr lang="ru-RU" sz="4000" dirty="0">
                <a:latin typeface="+mn-lt"/>
                <a:ea typeface="+mn-ea"/>
                <a:cs typeface="+mn-cs"/>
              </a:rPr>
              <a:t>Психическое здоровье под угрозой! </a:t>
            </a:r>
            <a:br>
              <a:rPr lang="ru-RU" sz="4000" dirty="0">
                <a:latin typeface="+mn-lt"/>
                <a:ea typeface="+mn-ea"/>
                <a:cs typeface="+mn-cs"/>
              </a:rPr>
            </a:br>
            <a:r>
              <a:rPr lang="ru-RU" sz="4000" dirty="0">
                <a:latin typeface="+mn-lt"/>
                <a:ea typeface="+mn-ea"/>
                <a:cs typeface="+mn-cs"/>
              </a:rPr>
              <a:t>Реальные способы защиты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93FF5FC7-6E64-4CDC-AF82-041B1DC503D3}"/>
              </a:ext>
            </a:extLst>
          </p:cNvPr>
          <p:cNvSpPr txBox="1">
            <a:spLocks/>
          </p:cNvSpPr>
          <p:nvPr/>
        </p:nvSpPr>
        <p:spPr>
          <a:xfrm>
            <a:off x="7651032" y="3923752"/>
            <a:ext cx="3753568" cy="658661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dirty="0">
                <a:solidFill>
                  <a:schemeClr val="tx1"/>
                </a:solidFill>
              </a:rPr>
              <a:t>ВЕДУЩИЙ ПСИХОЛОГ</a:t>
            </a:r>
          </a:p>
          <a:p>
            <a:pPr algn="r"/>
            <a:r>
              <a:rPr lang="ru-RU" sz="1600" dirty="0">
                <a:solidFill>
                  <a:schemeClr val="tx1"/>
                </a:solidFill>
              </a:rPr>
              <a:t>ТКАЧЕНКО Екатерина Евгеньевна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F83C0C-313B-4B24-8BF1-AF6858AAA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50" y="583688"/>
            <a:ext cx="3127519" cy="969348"/>
          </a:xfrm>
          <a:prstGeom prst="rect">
            <a:avLst/>
          </a:prstGeom>
        </p:spPr>
      </p:pic>
      <p:pic>
        <p:nvPicPr>
          <p:cNvPr id="7" name="Picture 2" descr="C:\Users\user\Downloads\photo1709547805.jpeg">
            <a:extLst>
              <a:ext uri="{FF2B5EF4-FFF2-40B4-BE49-F238E27FC236}">
                <a16:creationId xmlns:a16="http://schemas.microsoft.com/office/drawing/2014/main" id="{514E2FA9-6E61-40F3-AD30-BFE049FDA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4076700" y="614213"/>
            <a:ext cx="1504179" cy="870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169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D3856-94E8-4525-A016-A682D181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Отказ от вредных привычек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5E668-CFD6-4D5D-915B-A2BDC8B83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16264"/>
            <a:ext cx="6417365" cy="49417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Алкоголь, курение, парение, наркотики провоцируют быстрое возникновение зависимости у человека. </a:t>
            </a:r>
          </a:p>
          <a:p>
            <a:pPr marL="0" indent="0">
              <a:buNone/>
            </a:pPr>
            <a:r>
              <a:rPr lang="ru-RU" dirty="0"/>
              <a:t>Это опасное состояние, характеризующееся непреодолимым психическим и вынужденным физическим стремлением постоянно употреблять.</a:t>
            </a:r>
          </a:p>
          <a:p>
            <a:pPr marL="0" indent="0">
              <a:buNone/>
            </a:pPr>
            <a:r>
              <a:rPr lang="ru-RU" dirty="0"/>
              <a:t>Употребление неизменно влечет физические последствия (повреждение органов, болезни, уязвимость к инфекциям) и психические (депрессия, разрушение головного мозга, влияющее на мыслительный процесс и общее функционирование организма).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>
                <a:solidFill>
                  <a:srgbClr val="00B0F0"/>
                </a:solidFill>
              </a:rPr>
              <a:t>При невозможности самостоятельного отказа от вредных привычек, необходимо обратиться к специалисту!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A0AD87-3B0F-4296-8C21-DDFB684C0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1986833"/>
            <a:ext cx="4655108" cy="463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2AEDF-2593-4490-8F9B-82DF82F2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Коммуникация и Поддержка</a:t>
            </a:r>
            <a:br>
              <a:rPr lang="ru-RU" dirty="0"/>
            </a:br>
            <a:r>
              <a:rPr lang="ru-RU" sz="2800" dirty="0"/>
              <a:t>близких, друзей, коллег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79B11-9D83-4B70-BAA9-A79BADEDF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948070"/>
            <a:ext cx="6351104" cy="47310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Коммуникация играет одну из главных функций в поддержании психологического здоровья – идентификация себя и причастность к обществу.</a:t>
            </a:r>
          </a:p>
          <a:p>
            <a:pPr marL="0" indent="0">
              <a:buNone/>
            </a:pPr>
            <a:r>
              <a:rPr lang="ru-RU" dirty="0"/>
              <a:t>Коммуницируя и поддерживая:</a:t>
            </a:r>
          </a:p>
          <a:p>
            <a:r>
              <a:rPr lang="ru-RU" dirty="0"/>
              <a:t>Появляются новые знакомые и друзья </a:t>
            </a:r>
          </a:p>
          <a:p>
            <a:r>
              <a:rPr lang="ru-RU" dirty="0"/>
              <a:t>Снимается напряжение, понижается стресс</a:t>
            </a:r>
          </a:p>
          <a:p>
            <a:r>
              <a:rPr lang="ru-RU" dirty="0"/>
              <a:t>Повышается межличностное доверие</a:t>
            </a:r>
          </a:p>
          <a:p>
            <a:r>
              <a:rPr lang="ru-RU" dirty="0"/>
              <a:t>Обсуждение проблемы поможет найти решение</a:t>
            </a:r>
          </a:p>
          <a:p>
            <a:r>
              <a:rPr lang="ru-RU" dirty="0"/>
              <a:t>Реальная помощь в жизненных ситуациях</a:t>
            </a:r>
          </a:p>
          <a:p>
            <a:r>
              <a:rPr lang="ru-RU" dirty="0"/>
              <a:t>Проведение времени с тем, кого вы любите способствует выработке положительных эмоций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D05CDB-E3B5-4B3A-A8C0-B866AF58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020" y="2405527"/>
            <a:ext cx="4820893" cy="36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2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CDC4C-FC56-4117-8648-EBD5B235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позитивного взгляда на жизнь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177989-FEDF-4020-BE6A-5A98F3660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356" y="2194560"/>
            <a:ext cx="6284843" cy="4484536"/>
          </a:xfrm>
        </p:spPr>
        <p:txBody>
          <a:bodyPr>
            <a:normAutofit fontScale="92500"/>
          </a:bodyPr>
          <a:lstStyle/>
          <a:p>
            <a:r>
              <a:rPr lang="ru-RU" dirty="0"/>
              <a:t>В сложной ситуации, на ряду с негативными последствиями, постарайтесь увидеть и положительные стороны </a:t>
            </a:r>
          </a:p>
          <a:p>
            <a:r>
              <a:rPr lang="ru-RU" dirty="0"/>
              <a:t>Делайте акцент на свои сильные стороны и качества, принимайте и если необходимо  развивайте свои слабые стороны</a:t>
            </a:r>
          </a:p>
          <a:p>
            <a:r>
              <a:rPr lang="ru-RU" dirty="0"/>
              <a:t>Обращайте внимание на изменения в себе, отмечайте положительные, обдумывайте отрицательные</a:t>
            </a:r>
          </a:p>
          <a:p>
            <a:r>
              <a:rPr lang="ru-RU" dirty="0"/>
              <a:t>Избегайте излишнего перфекционизма</a:t>
            </a:r>
          </a:p>
          <a:p>
            <a:r>
              <a:rPr lang="ru-RU" dirty="0"/>
              <a:t>Воспринимайте трудность, как задачу</a:t>
            </a:r>
          </a:p>
          <a:p>
            <a:r>
              <a:rPr lang="ru-RU" dirty="0"/>
              <a:t>Создавайте вокруг себя положительную атмосферу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1AD8B9-AEA5-4C60-A8B2-E2F50934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64" y="2194559"/>
            <a:ext cx="4697149" cy="429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36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94680-354C-4EA5-B038-D0EEC933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Минимизируем стресс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F3AF19-A579-4A54-B5AA-991561849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460" y="2057401"/>
            <a:ext cx="7610063" cy="4305299"/>
          </a:xfrm>
        </p:spPr>
        <p:txBody>
          <a:bodyPr>
            <a:normAutofit/>
          </a:bodyPr>
          <a:lstStyle/>
          <a:p>
            <a:r>
              <a:rPr lang="ru-RU" dirty="0"/>
              <a:t>Фильтруем информационный поток</a:t>
            </a:r>
          </a:p>
          <a:p>
            <a:r>
              <a:rPr lang="ru-RU" dirty="0"/>
              <a:t>Ограждаем себя от излишнего стресса</a:t>
            </a:r>
          </a:p>
          <a:p>
            <a:r>
              <a:rPr lang="ru-RU" dirty="0"/>
              <a:t>Распределяем приоритеты, учитывая важность и срочность</a:t>
            </a:r>
          </a:p>
          <a:p>
            <a:r>
              <a:rPr lang="ru-RU" dirty="0"/>
              <a:t>Берем «посильную ношу» </a:t>
            </a:r>
          </a:p>
          <a:p>
            <a:r>
              <a:rPr lang="ru-RU" dirty="0"/>
              <a:t>Избавляемся от лишнего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B0F0"/>
                </a:solidFill>
              </a:rPr>
              <a:t>В ситуациях, когда вы чувствуете, что не видите выхода из сложившейся ситуации, не стесняйтесь обращаться к профессионалам. Психологи и психиатры могут предоставить необходимую поддержку.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E6B161-8299-4B11-AAA9-B6F32C64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7" y="2059244"/>
            <a:ext cx="3916431" cy="46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F662E8-398F-4B25-85C9-304F93CC3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5" t="51282" r="9271" b="15945"/>
          <a:stretch/>
        </p:blipFill>
        <p:spPr>
          <a:xfrm>
            <a:off x="5765800" y="4669832"/>
            <a:ext cx="6070600" cy="1752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9D9A5-FA77-4327-A7D2-62CC4D1C3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699" y="1333500"/>
            <a:ext cx="10185401" cy="1165819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/>
              <a:t>кабинет медико-психологического консультирования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70894D-EB5C-4CB5-A186-BB3B92A83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54" t="23704" r="52813" b="53553"/>
          <a:stretch/>
        </p:blipFill>
        <p:spPr>
          <a:xfrm>
            <a:off x="6540500" y="0"/>
            <a:ext cx="5065333" cy="1690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D71A2C-33E1-429B-AAF1-3101D9A8C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88" t="18703" r="25312" b="21112"/>
          <a:stretch/>
        </p:blipFill>
        <p:spPr>
          <a:xfrm>
            <a:off x="355600" y="2294932"/>
            <a:ext cx="5181600" cy="412750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6E1A6DF1-10ED-4188-B7C8-2518EEC78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4228" y="2222376"/>
            <a:ext cx="6284843" cy="4484536"/>
          </a:xfrm>
        </p:spPr>
        <p:txBody>
          <a:bodyPr>
            <a:normAutofit/>
          </a:bodyPr>
          <a:lstStyle/>
          <a:p>
            <a:r>
              <a:rPr lang="ru-RU" sz="1800" dirty="0"/>
              <a:t>В медицинских организациях по всей стране создаются кабинеты медико-психологического консультирования, призванные оказывать помощь в поддержании  психоэмоционального здоровья населения.</a:t>
            </a:r>
          </a:p>
          <a:p>
            <a:r>
              <a:rPr lang="ru-RU" sz="1800" dirty="0"/>
              <a:t>В каждом регионе действуют телефоны доверия, обеспечивающие круглосуточную поддержку людям, оказавшимся в сложной жизненной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2512582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2C8C5E3-613B-3576-EF9E-973E51AB0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96" y="5454595"/>
            <a:ext cx="5108450" cy="75537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Зарегистрируйтесь на сайте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TAKZDOROVO.RU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 получите доступ ко всем сервисам сайта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1F2C8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8AE2C0-0F73-ABE5-E2F9-C8149CF338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3551" y="0"/>
            <a:ext cx="510844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8B93D2-EB3C-767D-F62E-9FD0EC520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3727" y="2619709"/>
            <a:ext cx="2834886" cy="2834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BA867B-A39F-373F-4F9D-573FD6ECD5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955" y="1351292"/>
            <a:ext cx="1310754" cy="10120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637F30-07D2-6602-4D4A-B4056446607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5709" y="1351292"/>
            <a:ext cx="2469094" cy="6950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ECCDCE-678B-6E5C-0C2F-FBD96D603B9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4803" y="1113188"/>
            <a:ext cx="254225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2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5CD21-EA1F-44B4-87A1-A7B59758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Психическое здоровье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B0293-6F31-4D8F-AD26-47C2A1D56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90856"/>
            <a:ext cx="5807764" cy="4631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Состояние эмоционального и психологического благополучия человека.</a:t>
            </a:r>
          </a:p>
          <a:p>
            <a:pPr marL="0" indent="0">
              <a:buNone/>
            </a:pPr>
            <a:r>
              <a:rPr lang="ru-RU" dirty="0"/>
              <a:t>Включает:</a:t>
            </a:r>
          </a:p>
          <a:p>
            <a:r>
              <a:rPr lang="ru-RU" dirty="0"/>
              <a:t>Способность справляться со стрессами</a:t>
            </a:r>
          </a:p>
          <a:p>
            <a:r>
              <a:rPr lang="ru-RU" dirty="0"/>
              <a:t>Устанавливать здоровые отношения с окружающими</a:t>
            </a:r>
          </a:p>
          <a:p>
            <a:r>
              <a:rPr lang="ru-RU" dirty="0"/>
              <a:t>Ощущать удовлетворение и радость в повседневной жизни</a:t>
            </a:r>
          </a:p>
          <a:p>
            <a:r>
              <a:rPr lang="ru-RU" dirty="0"/>
              <a:t>Комфортное функционирование в окружающей среде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18040A-3824-4678-8498-13AB67E4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9"/>
          <a:stretch/>
        </p:blipFill>
        <p:spPr>
          <a:xfrm>
            <a:off x="6724235" y="1793952"/>
            <a:ext cx="4781964" cy="482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77E53-26B9-4BE5-81DC-042D35CA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Психическое и Физическое здоровье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FBE820-11CA-4B97-9A19-66FE21714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642" y="2057400"/>
            <a:ext cx="6059557" cy="480059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Психическое здоровье </a:t>
            </a:r>
            <a:r>
              <a:rPr lang="ru-RU" dirty="0"/>
              <a:t>способствует:</a:t>
            </a:r>
          </a:p>
          <a:p>
            <a:r>
              <a:rPr lang="ru-RU" dirty="0"/>
              <a:t>Нормальному общему самочувствию</a:t>
            </a:r>
          </a:p>
          <a:p>
            <a:r>
              <a:rPr lang="ru-RU" dirty="0"/>
              <a:t>Социальной и физической активности</a:t>
            </a:r>
          </a:p>
          <a:p>
            <a:r>
              <a:rPr lang="ru-RU" dirty="0"/>
              <a:t>Мотивации на свершения</a:t>
            </a:r>
          </a:p>
          <a:p>
            <a:pPr marL="0" indent="0">
              <a:buNone/>
            </a:pPr>
            <a:r>
              <a:rPr lang="ru-RU" b="1" dirty="0"/>
              <a:t>Физическое состояние </a:t>
            </a:r>
            <a:r>
              <a:rPr lang="ru-RU" dirty="0"/>
              <a:t>влияет:</a:t>
            </a:r>
          </a:p>
          <a:p>
            <a:r>
              <a:rPr lang="ru-RU" dirty="0"/>
              <a:t>Снижение стресса и тревоги</a:t>
            </a:r>
          </a:p>
          <a:p>
            <a:r>
              <a:rPr lang="ru-RU" dirty="0"/>
              <a:t>Улучшение настроения</a:t>
            </a:r>
          </a:p>
          <a:p>
            <a:r>
              <a:rPr lang="ru-RU" dirty="0"/>
              <a:t>Психологическую стабильность</a:t>
            </a:r>
          </a:p>
          <a:p>
            <a:pPr marL="0" indent="0">
              <a:buNone/>
            </a:pPr>
            <a:r>
              <a:rPr lang="ru-RU" dirty="0">
                <a:solidFill>
                  <a:srgbClr val="00B0F0"/>
                </a:solidFill>
              </a:rPr>
              <a:t>Поддержание баланса между психическим и физическим здоровьем приводит к лучшему качеству жизни.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36E844-FA67-4683-846E-16EACD463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2186608"/>
            <a:ext cx="5274363" cy="418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9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F90EE-5AC7-42B2-8483-44B040DED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143940"/>
          </a:xfrm>
        </p:spPr>
        <p:txBody>
          <a:bodyPr/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C37759-C553-4938-9611-61285AC2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14332"/>
            <a:ext cx="5715000" cy="4627772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ПОСИЛЬНАЯ физическая активность укрепит иммунитет, ускорит метаболизм, снизит выработку стрессовых гормонов и улучшит эмоциональное состояние.</a:t>
            </a:r>
          </a:p>
          <a:p>
            <a:pPr marL="0" indent="0">
              <a:buNone/>
            </a:pPr>
            <a:r>
              <a:rPr lang="ru-RU" u="sng" dirty="0"/>
              <a:t>Что это может быть?</a:t>
            </a:r>
          </a:p>
          <a:p>
            <a:pPr marL="0" indent="0">
              <a:buNone/>
            </a:pPr>
            <a:r>
              <a:rPr lang="ru-RU" dirty="0"/>
              <a:t>Пешая прогулка, утренняя зарядка, езда на велосипеде, танцы, йога и </a:t>
            </a:r>
            <a:r>
              <a:rPr lang="ru-RU" dirty="0" err="1"/>
              <a:t>др</a:t>
            </a:r>
            <a:endParaRPr lang="ru-RU" dirty="0"/>
          </a:p>
          <a:p>
            <a:pPr marL="0" indent="0">
              <a:buNone/>
            </a:pPr>
            <a:r>
              <a:rPr lang="ru-RU" u="sng" dirty="0"/>
              <a:t>Сколько нужно?</a:t>
            </a:r>
          </a:p>
          <a:p>
            <a:pPr marL="0" indent="0">
              <a:buNone/>
            </a:pPr>
            <a:r>
              <a:rPr lang="ru-RU" dirty="0"/>
              <a:t>От 150 минут в неделю минимум </a:t>
            </a:r>
          </a:p>
          <a:p>
            <a:pPr marL="0" indent="0">
              <a:buNone/>
            </a:pPr>
            <a:r>
              <a:rPr lang="ru-RU" dirty="0"/>
              <a:t>в 2 подхода (20 мин в день, 50 через день и </a:t>
            </a:r>
            <a:r>
              <a:rPr lang="ru-RU" dirty="0" err="1"/>
              <a:t>пр</a:t>
            </a:r>
            <a:r>
              <a:rPr lang="ru-RU" dirty="0"/>
              <a:t>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7D9683-AFF9-4220-A65D-B11E22896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15" t="5184"/>
          <a:stretch/>
        </p:blipFill>
        <p:spPr>
          <a:xfrm>
            <a:off x="6493565" y="2014332"/>
            <a:ext cx="5012635" cy="462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6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50124-4616-4DE3-9447-8DC3D77B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774" y="764373"/>
            <a:ext cx="6788426" cy="1293028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играет важную роль </a:t>
            </a:r>
            <a:br>
              <a:rPr lang="ru-RU" sz="2800" dirty="0"/>
            </a:br>
            <a:r>
              <a:rPr lang="ru-RU" sz="2800" dirty="0"/>
              <a:t>в регулировании психического</a:t>
            </a:r>
            <a:br>
              <a:rPr lang="ru-RU" sz="2800" dirty="0"/>
            </a:br>
            <a:r>
              <a:rPr lang="ru-RU" sz="2800" dirty="0"/>
              <a:t>здоровья человека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725EC5-420A-4879-A5AB-D65FB2F1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616" y="2194560"/>
            <a:ext cx="6218583" cy="4663440"/>
          </a:xfrm>
        </p:spPr>
        <p:txBody>
          <a:bodyPr>
            <a:normAutofit fontScale="92500"/>
          </a:bodyPr>
          <a:lstStyle/>
          <a:p>
            <a:r>
              <a:rPr lang="ru-RU" dirty="0"/>
              <a:t>Восстановление мозга (удаление токсинов и метаболических продуктов)</a:t>
            </a:r>
          </a:p>
          <a:p>
            <a:r>
              <a:rPr lang="ru-RU" dirty="0"/>
              <a:t>Обработка информации и эмоций дня</a:t>
            </a:r>
          </a:p>
          <a:p>
            <a:r>
              <a:rPr lang="ru-RU" dirty="0"/>
              <a:t>Сон способствует выработке гормона счастья – серотонина</a:t>
            </a:r>
          </a:p>
          <a:p>
            <a:r>
              <a:rPr lang="ru-RU" dirty="0"/>
              <a:t>Улучшение когнитивных функций (концентрация, память, способность решать задачи)</a:t>
            </a:r>
          </a:p>
          <a:p>
            <a:r>
              <a:rPr lang="ru-RU" dirty="0"/>
              <a:t>Снижает выработку стрессовых гормонов</a:t>
            </a:r>
          </a:p>
          <a:p>
            <a:r>
              <a:rPr lang="ru-RU" dirty="0"/>
              <a:t>Способствует общему восстановлению и расслаблению организма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B0F0"/>
                </a:solidFill>
              </a:rPr>
              <a:t>Средняя норма сна – глубокий сон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B0F0"/>
                </a:solidFill>
              </a:rPr>
              <a:t>7-9 часов в сутки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25517D6-AE17-4E0E-8B3E-515810DA3EDF}"/>
              </a:ext>
            </a:extLst>
          </p:cNvPr>
          <p:cNvSpPr txBox="1">
            <a:spLocks/>
          </p:cNvSpPr>
          <p:nvPr/>
        </p:nvSpPr>
        <p:spPr>
          <a:xfrm>
            <a:off x="2160104" y="641688"/>
            <a:ext cx="2665343" cy="1552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Сон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26BAC7-6D1E-4D78-8EB5-C93887490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47" y="2193773"/>
            <a:ext cx="4796044" cy="44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20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DFF1F-DFAA-46A3-9F30-BEF41D71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764373"/>
            <a:ext cx="11227904" cy="1293028"/>
          </a:xfrm>
        </p:spPr>
        <p:txBody>
          <a:bodyPr>
            <a:normAutofit fontScale="90000"/>
          </a:bodyPr>
          <a:lstStyle/>
          <a:p>
            <a:r>
              <a:rPr lang="ru-RU" sz="4900" dirty="0"/>
              <a:t>Режим дня</a:t>
            </a:r>
            <a:br>
              <a:rPr lang="ru-RU" dirty="0"/>
            </a:br>
            <a:r>
              <a:rPr lang="ru-RU" sz="2700" dirty="0"/>
              <a:t>создаст внутреннюю основу и повысит стойкость к стрессу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6BEBBD-B892-48BD-A451-D2FC18110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49222"/>
            <a:ext cx="6033052" cy="41148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При разработке личного режима дня учитывайте индивидуальные особенности (время активности и мыслительной деятельности, периоды энергетического спада)</a:t>
            </a:r>
          </a:p>
          <a:p>
            <a:r>
              <a:rPr lang="ru-RU" dirty="0"/>
              <a:t>Планируйте не более 60-70% времени</a:t>
            </a:r>
          </a:p>
          <a:p>
            <a:r>
              <a:rPr lang="ru-RU" dirty="0"/>
              <a:t>Подходите гибко к выполнению плана</a:t>
            </a:r>
          </a:p>
          <a:p>
            <a:r>
              <a:rPr lang="ru-RU" dirty="0"/>
              <a:t>Если планы нарушаются не бросайте ведение режима</a:t>
            </a:r>
          </a:p>
          <a:p>
            <a:r>
              <a:rPr lang="ru-RU" dirty="0"/>
              <a:t>Пересматривайте режим, т к с течением времени он естественным путем может изменяться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12AD05-0B3A-4014-AF63-B8E93CCA1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69" y="2149222"/>
            <a:ext cx="482751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5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BB202-BBCF-47EE-9264-ECA2EE34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408" y="764373"/>
            <a:ext cx="7490791" cy="1293028"/>
          </a:xfrm>
        </p:spPr>
        <p:txBody>
          <a:bodyPr>
            <a:normAutofit fontScale="90000"/>
          </a:bodyPr>
          <a:lstStyle/>
          <a:p>
            <a:r>
              <a:rPr lang="ru-RU" dirty="0"/>
              <a:t>Отдых и расслабление</a:t>
            </a:r>
            <a:br>
              <a:rPr lang="ru-RU" dirty="0"/>
            </a:br>
            <a:r>
              <a:rPr lang="ru-RU" sz="2200" dirty="0"/>
              <a:t>естественная необходимость снятия физической и эмоциональной напряженности</a:t>
            </a: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776AA1-FC3E-4302-8C9A-B1A893950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2057401"/>
            <a:ext cx="6533322" cy="46879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u="sng" dirty="0"/>
              <a:t>Основные принципы правильного отдыха:</a:t>
            </a:r>
          </a:p>
          <a:p>
            <a:r>
              <a:rPr lang="ru-RU" dirty="0"/>
              <a:t>Смена деятельности на противоположную</a:t>
            </a:r>
          </a:p>
          <a:p>
            <a:r>
              <a:rPr lang="ru-RU" dirty="0"/>
              <a:t>Эмоциональная и физическая нагрузка должны чередоваться с отдыхом</a:t>
            </a:r>
          </a:p>
          <a:p>
            <a:pPr marL="0" indent="0">
              <a:buNone/>
            </a:pPr>
            <a:r>
              <a:rPr lang="ru-RU" u="sng" dirty="0"/>
              <a:t>Расслабление - принудительное снижение напряженности</a:t>
            </a:r>
          </a:p>
          <a:p>
            <a:r>
              <a:rPr lang="ru-RU" dirty="0"/>
              <a:t>Определите техники и процедуры, расслабляющие именно вас (массаж, баня, йога, ароматерапия, прогулка и </a:t>
            </a:r>
            <a:r>
              <a:rPr lang="ru-RU" dirty="0" err="1"/>
              <a:t>пр</a:t>
            </a:r>
            <a:r>
              <a:rPr lang="ru-RU" dirty="0"/>
              <a:t>)</a:t>
            </a:r>
          </a:p>
          <a:p>
            <a:r>
              <a:rPr lang="ru-RU" dirty="0"/>
              <a:t>Составьте список краткосрочных и длительных процедур расслабления, прибегайте к ним по необходимости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B0F0"/>
                </a:solidFill>
              </a:rPr>
              <a:t>Это создает баланс в деятельности (физической и психической) человека.</a:t>
            </a:r>
          </a:p>
          <a:p>
            <a:pPr marL="0" indent="0">
              <a:buNone/>
            </a:pPr>
            <a:endParaRPr lang="ru-RU" u="sng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2D038-BE6E-4E7C-9735-31EB61B7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626" y="2057401"/>
            <a:ext cx="4641574" cy="444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5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62D3B-DD39-4C30-AC32-EBE045CC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Осознанное питание</a:t>
            </a:r>
            <a:br>
              <a:rPr lang="ru-RU" dirty="0"/>
            </a:br>
            <a:endParaRPr lang="ru-RU" sz="27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10F52D-FE72-4DC6-A74B-40C93DC4C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700" y="1651001"/>
            <a:ext cx="7818230" cy="4902199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Реальный голод=физический голод (головная боль/головокружение, урчание живота, «сосет под ложечкой»)</a:t>
            </a:r>
          </a:p>
          <a:p>
            <a:r>
              <a:rPr lang="ru-RU" dirty="0"/>
              <a:t>Достаточность питательных веществ (белки/жиры/углеводы, витамины и микроэлементы, калории)</a:t>
            </a:r>
          </a:p>
          <a:p>
            <a:r>
              <a:rPr lang="ru-RU" dirty="0"/>
              <a:t>Сократить потребление сахара и быстрых углеводов – т к они вызывают раздражительность и повышенную тревожность.</a:t>
            </a:r>
          </a:p>
          <a:p>
            <a:r>
              <a:rPr lang="ru-RU" dirty="0"/>
              <a:t>Достаточное количество воды. Недостаток воды сказывается на работе мозга, нарушает когнитивные функции, повышает напряжение</a:t>
            </a:r>
          </a:p>
          <a:p>
            <a:r>
              <a:rPr lang="ru-RU" dirty="0"/>
              <a:t>Отдаем предпочтение положительным опциям продуктов. Фастфуд и переработанные продукты – влияют на здоровье мозга, ухудшают гормональный баланс, снижается способность организма справляться со стрессом.</a:t>
            </a:r>
          </a:p>
          <a:p>
            <a:r>
              <a:rPr lang="ru-RU" dirty="0"/>
              <a:t>Кофеин, крепкий чай, энергетики, алкоголь – употребляем с осторожностью, т к обладают стимулирующим эффектом для нервной системы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7C9A1B-64AA-4F6F-A343-7271D5578D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328" y="2057402"/>
            <a:ext cx="3622972" cy="28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8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EF88CBA-D39C-4FD5-8124-A005FFAA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60" y="704057"/>
            <a:ext cx="6289089" cy="2456442"/>
          </a:xfrm>
        </p:spPr>
        <p:txBody>
          <a:bodyPr>
            <a:normAutofit/>
          </a:bodyPr>
          <a:lstStyle/>
          <a:p>
            <a:r>
              <a:rPr lang="ru-RU" dirty="0"/>
              <a:t>ДИСПАНСЕРИЗАЦИЯ и диагностика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45590D-9A09-44CF-8765-4D240336F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299" y="2264885"/>
            <a:ext cx="7581901" cy="3018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ДИСПАНСЕРИЗАЦИЯ - это национальный проект ЗДРАВООХРАНЕНИЕ. Благодаря которому бесплатно вы пройдете комплекс обследований, который позволяет своевременно выявить и предотвратить хронические неинфекционные заболевания, в том числе злокачественные новообразования.</a:t>
            </a:r>
          </a:p>
          <a:p>
            <a:pPr marL="0" indent="0">
              <a:buNone/>
            </a:pPr>
            <a:r>
              <a:rPr lang="ru-RU" dirty="0"/>
              <a:t>Тем, кто переболел </a:t>
            </a:r>
            <a:r>
              <a:rPr lang="ru-RU" dirty="0" err="1"/>
              <a:t>ковидом</a:t>
            </a:r>
            <a:r>
              <a:rPr lang="ru-RU" dirty="0"/>
              <a:t>, сегодня предлагается углублённая, расширенная диспансеризация.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43CD2C-ACDE-4DAC-9CE5-2C98419018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90" y="162990"/>
            <a:ext cx="2277147" cy="639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53EFF9-2FBD-4309-8B55-BD1142ED2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4" t="33201" r="41941" b="30981"/>
          <a:stretch/>
        </p:blipFill>
        <p:spPr>
          <a:xfrm>
            <a:off x="2550974" y="211362"/>
            <a:ext cx="2069539" cy="9853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BA57CE-6AD0-4200-9E44-6A7AA03CA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3" t="29000" r="48818" b="23750"/>
          <a:stretch/>
        </p:blipFill>
        <p:spPr>
          <a:xfrm>
            <a:off x="394261" y="2264884"/>
            <a:ext cx="3297662" cy="2768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Текст 3">
            <a:extLst>
              <a:ext uri="{FF2B5EF4-FFF2-40B4-BE49-F238E27FC236}">
                <a16:creationId xmlns:a16="http://schemas.microsoft.com/office/drawing/2014/main" id="{EEEA4C51-5E49-45B1-86D5-3311ADC86B3F}"/>
              </a:ext>
            </a:extLst>
          </p:cNvPr>
          <p:cNvSpPr txBox="1">
            <a:spLocks/>
          </p:cNvSpPr>
          <p:nvPr/>
        </p:nvSpPr>
        <p:spPr>
          <a:xfrm>
            <a:off x="394261" y="5283201"/>
            <a:ext cx="11213539" cy="1509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Рекомендуется проходить регулярную ДИАГНОСТИКУ собственного здоровья если у ваших родственников встречаются такие заболевания как сахарный диабет, сердечно-сосудистые патологии, онкологические заболевания. Это позволит своевременно выявить риски и сохранить здоровье.</a:t>
            </a:r>
          </a:p>
        </p:txBody>
      </p:sp>
    </p:spTree>
    <p:extLst>
      <p:ext uri="{BB962C8B-B14F-4D97-AF65-F5344CB8AC3E}">
        <p14:creationId xmlns:p14="http://schemas.microsoft.com/office/powerpoint/2010/main" val="4008244308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1706</TotalTime>
  <Words>870</Words>
  <Application>Microsoft Office PowerPoint</Application>
  <PresentationFormat>Широкоэкранный</PresentationFormat>
  <Paragraphs>95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</vt:lpstr>
      <vt:lpstr>След самолета</vt:lpstr>
      <vt:lpstr>Психическое здоровье под угрозой!  Реальные способы защиты</vt:lpstr>
      <vt:lpstr>Психическое здоровье </vt:lpstr>
      <vt:lpstr>Психическое и Физическое здоровье</vt:lpstr>
      <vt:lpstr>Физическая активность</vt:lpstr>
      <vt:lpstr>играет важную роль  в регулировании психического здоровья человека</vt:lpstr>
      <vt:lpstr>Режим дня создаст внутреннюю основу и повысит стойкость к стрессу</vt:lpstr>
      <vt:lpstr>Отдых и расслабление естественная необходимость снятия физической и эмоциональной напряженности </vt:lpstr>
      <vt:lpstr>Осознанное питание </vt:lpstr>
      <vt:lpstr>ДИСПАНСЕРИЗАЦИЯ и диагностика </vt:lpstr>
      <vt:lpstr>Отказ от вредных привычек</vt:lpstr>
      <vt:lpstr>Коммуникация и Поддержка близких, друзей, коллег</vt:lpstr>
      <vt:lpstr>Формирование позитивного взгляда на жизнь</vt:lpstr>
      <vt:lpstr>Минимизируем стресс</vt:lpstr>
      <vt:lpstr>кабинет медико-психологического консультирования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Сохранение и укрепление психического здоровья</dc:title>
  <dc:creator>User</dc:creator>
  <cp:lastModifiedBy>User</cp:lastModifiedBy>
  <cp:revision>8</cp:revision>
  <cp:lastPrinted>2023-10-02T03:16:54Z</cp:lastPrinted>
  <dcterms:created xsi:type="dcterms:W3CDTF">2023-10-02T02:06:09Z</dcterms:created>
  <dcterms:modified xsi:type="dcterms:W3CDTF">2024-10-01T03:21:42Z</dcterms:modified>
</cp:coreProperties>
</file>