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145706700" r:id="rId9"/>
    <p:sldId id="2145706704" r:id="rId10"/>
    <p:sldId id="264" r:id="rId11"/>
    <p:sldId id="265" r:id="rId12"/>
    <p:sldId id="266" r:id="rId13"/>
    <p:sldId id="275" r:id="rId14"/>
    <p:sldId id="268" r:id="rId15"/>
    <p:sldId id="2145706691" r:id="rId16"/>
    <p:sldId id="272" r:id="rId17"/>
    <p:sldId id="269" r:id="rId18"/>
    <p:sldId id="270" r:id="rId19"/>
    <p:sldId id="2145706705" r:id="rId20"/>
    <p:sldId id="271" r:id="rId21"/>
    <p:sldId id="2145706686" r:id="rId22"/>
    <p:sldId id="2145706690" r:id="rId23"/>
    <p:sldId id="286" r:id="rId24"/>
  </p:sldIdLst>
  <p:sldSz cx="18288000" cy="10287000"/>
  <p:notesSz cx="6858000" cy="9144000"/>
  <p:embeddedFontLst>
    <p:embeddedFont>
      <p:font typeface="HK Grotesk Light Bold" panose="020B0604020202020204" charset="-52"/>
      <p:regular r:id="rId26"/>
    </p:embeddedFont>
    <p:embeddedFont>
      <p:font typeface="Open Sans 1" panose="020B0604020202020204" charset="0"/>
      <p:regular r:id="rId27"/>
    </p:embeddedFont>
    <p:embeddedFont>
      <p:font typeface="Open Sans 1 Bold" panose="020B0604020202020204" charset="0"/>
      <p:regular r:id="rId28"/>
    </p:embeddedFont>
    <p:embeddedFont>
      <p:font typeface="Open Sans 2" panose="020B0604020202020204" charset="0"/>
      <p:regular r:id="rId29"/>
    </p:embeddedFont>
    <p:embeddedFont>
      <p:font typeface="Open Sans 2 Bold" panose="020B0604020202020204" charset="0"/>
      <p:regular r:id="rId30"/>
    </p:embeddedFont>
    <p:embeddedFont>
      <p:font typeface="Open Sans Light Bold" panose="020B0604020202020204" charset="0"/>
      <p:regular r:id="rId31"/>
    </p:embeddedFont>
    <p:embeddedFont>
      <p:font typeface="Roboto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EC5B4-EA6F-477B-83BA-3FE57578D293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CBA86-724C-4C52-A26F-D113B3E57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1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850E4EF-A447-4FF5-A250-D00D0AEAF5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35077BA7-E839-494B-9263-A763BCC76E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98A313B9-B848-4CBA-B817-C3ECC0859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6F02DA-A2A5-4058-AA2B-59657E6A6792}" type="slidenum">
              <a:rPr lang="ru-RU" altLang="ru-RU" sz="1200"/>
              <a:pPr/>
              <a:t>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27220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D850E4EF-A447-4FF5-A250-D00D0AEAF5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35077BA7-E839-494B-9263-A763BCC76E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98A313B9-B848-4CBA-B817-C3ECC0859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6F02DA-A2A5-4058-AA2B-59657E6A6792}" type="slidenum">
              <a:rPr lang="ru-RU" altLang="ru-RU" sz="1200"/>
              <a:pPr/>
              <a:t>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89938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5DE8-B855-4D8D-ACB0-CBF2985EB9A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7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9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56326" y="0"/>
            <a:ext cx="9331674" cy="10287000"/>
          </a:xfrm>
          <a:custGeom>
            <a:avLst/>
            <a:gdLst/>
            <a:ahLst/>
            <a:cxnLst/>
            <a:rect l="l" t="t" r="r" b="b"/>
            <a:pathLst>
              <a:path w="9331674" h="10287000">
                <a:moveTo>
                  <a:pt x="0" y="0"/>
                </a:moveTo>
                <a:lnTo>
                  <a:pt x="9331674" y="0"/>
                </a:lnTo>
                <a:lnTo>
                  <a:pt x="93316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91" r="-2349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1484334" y="1790700"/>
            <a:ext cx="6569734" cy="6895410"/>
            <a:chOff x="-9236" y="1441811"/>
            <a:chExt cx="8759645" cy="9193880"/>
          </a:xfrm>
        </p:grpSpPr>
        <p:sp>
          <p:nvSpPr>
            <p:cNvPr id="5" name="TextBox 5"/>
            <p:cNvSpPr txBox="1"/>
            <p:nvPr/>
          </p:nvSpPr>
          <p:spPr>
            <a:xfrm>
              <a:off x="-9236" y="2759136"/>
              <a:ext cx="8605157" cy="7876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40"/>
                </a:lnSpc>
              </a:pPr>
              <a:r>
                <a:rPr lang="en-US" sz="8400" spc="-168" dirty="0" err="1">
                  <a:solidFill>
                    <a:srgbClr val="FFFFFF"/>
                  </a:solidFill>
                  <a:latin typeface="HK Grotesk Light Bold"/>
                </a:rPr>
                <a:t>Неделя</a:t>
              </a:r>
              <a:r>
                <a:rPr lang="en-US" sz="8400" spc="-168" dirty="0">
                  <a:solidFill>
                    <a:srgbClr val="FFFFFF"/>
                  </a:solidFill>
                  <a:latin typeface="HK Grotesk Light Bold"/>
                </a:rPr>
                <a:t> </a:t>
              </a:r>
              <a:r>
                <a:rPr lang="en-US" sz="8400" spc="-168" dirty="0" err="1">
                  <a:solidFill>
                    <a:srgbClr val="FFFFFF"/>
                  </a:solidFill>
                  <a:latin typeface="HK Grotesk Light Bold"/>
                </a:rPr>
                <a:t>сохранения</a:t>
              </a:r>
              <a:r>
                <a:rPr lang="en-US" sz="8400" spc="-168" dirty="0">
                  <a:solidFill>
                    <a:srgbClr val="FFFFFF"/>
                  </a:solidFill>
                  <a:latin typeface="HK Grotesk Light Bold"/>
                </a:rPr>
                <a:t> </a:t>
              </a:r>
              <a:r>
                <a:rPr lang="en-US" sz="8400" spc="-168" dirty="0" err="1">
                  <a:solidFill>
                    <a:srgbClr val="FFFFFF"/>
                  </a:solidFill>
                  <a:latin typeface="HK Grotesk Light Bold"/>
                </a:rPr>
                <a:t>здоровья</a:t>
              </a:r>
              <a:r>
                <a:rPr lang="en-US" sz="8400" spc="-168" dirty="0">
                  <a:solidFill>
                    <a:srgbClr val="FFFFFF"/>
                  </a:solidFill>
                  <a:latin typeface="HK Grotesk Light Bold"/>
                </a:rPr>
                <a:t> </a:t>
              </a:r>
              <a:r>
                <a:rPr lang="en-US" sz="8400" spc="-168" dirty="0" err="1">
                  <a:solidFill>
                    <a:srgbClr val="FFFFFF"/>
                  </a:solidFill>
                  <a:latin typeface="HK Grotesk Light Bold"/>
                </a:rPr>
                <a:t>головного</a:t>
              </a:r>
              <a:r>
                <a:rPr lang="en-US" sz="8400" spc="-168" dirty="0">
                  <a:solidFill>
                    <a:srgbClr val="FFFFFF"/>
                  </a:solidFill>
                  <a:latin typeface="HK Grotesk Light Bold"/>
                </a:rPr>
                <a:t> </a:t>
              </a:r>
              <a:r>
                <a:rPr lang="en-US" sz="8400" spc="-168" dirty="0" err="1">
                  <a:solidFill>
                    <a:srgbClr val="FFFFFF"/>
                  </a:solidFill>
                  <a:latin typeface="HK Grotesk Light Bold"/>
                </a:rPr>
                <a:t>мозга</a:t>
              </a:r>
              <a:endParaRPr lang="en-US" sz="8400" spc="-168" dirty="0">
                <a:solidFill>
                  <a:srgbClr val="FFFFFF"/>
                </a:solidFill>
                <a:latin typeface="HK Grotesk Light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5252" y="1441811"/>
              <a:ext cx="8605157" cy="1003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499" spc="74" dirty="0">
                  <a:solidFill>
                    <a:srgbClr val="FFFFFF"/>
                  </a:solidFill>
                  <a:latin typeface="Roboto Bold"/>
                </a:rPr>
                <a:t>1</a:t>
              </a:r>
              <a:r>
                <a:rPr lang="ru-RU" sz="2499" spc="74" dirty="0">
                  <a:solidFill>
                    <a:srgbClr val="FFFFFF"/>
                  </a:solidFill>
                  <a:latin typeface="Roboto Bold"/>
                </a:rPr>
                <a:t>5</a:t>
              </a:r>
              <a:r>
                <a:rPr lang="en-US" sz="2499" spc="74" dirty="0">
                  <a:solidFill>
                    <a:srgbClr val="FFFFFF"/>
                  </a:solidFill>
                  <a:latin typeface="Roboto Bold"/>
                </a:rPr>
                <a:t>-2</a:t>
              </a:r>
              <a:r>
                <a:rPr lang="ru-RU" sz="2499" spc="74" dirty="0">
                  <a:solidFill>
                    <a:srgbClr val="FFFFFF"/>
                  </a:solidFill>
                  <a:latin typeface="Roboto Bold"/>
                </a:rPr>
                <a:t>1</a:t>
              </a:r>
              <a:r>
                <a:rPr lang="en-US" sz="2499" spc="74" dirty="0">
                  <a:solidFill>
                    <a:srgbClr val="FFFFFF"/>
                  </a:solidFill>
                  <a:latin typeface="Roboto Bold"/>
                </a:rPr>
                <a:t> ИЮЛЯ</a:t>
              </a:r>
            </a:p>
            <a:p>
              <a:pPr>
                <a:lnSpc>
                  <a:spcPts val="3000"/>
                </a:lnSpc>
              </a:pPr>
              <a:endParaRPr lang="en-US" sz="2499" spc="74" dirty="0">
                <a:solidFill>
                  <a:srgbClr val="FFFFFF"/>
                </a:solidFill>
                <a:latin typeface="Robot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18166"/>
              <a:ext cx="8605157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endParaRPr/>
            </a:p>
          </p:txBody>
        </p:sp>
      </p:grpSp>
      <p:pic>
        <p:nvPicPr>
          <p:cNvPr id="11" name="Picture 2" descr="C:\Users\user\Downloads\photo1709547805.jpeg">
            <a:extLst>
              <a:ext uri="{FF2B5EF4-FFF2-40B4-BE49-F238E27FC236}">
                <a16:creationId xmlns:a16="http://schemas.microsoft.com/office/drawing/2014/main" id="{162EB8DF-DB10-1D8C-D7F8-83D8B89EA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152400" y="69672"/>
            <a:ext cx="1635173" cy="1261679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720699-B445-2192-062E-62B3CCA347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700945" cy="10287000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9737073" y="19391"/>
            <a:ext cx="8888909" cy="5900487"/>
          </a:xfrm>
          <a:custGeom>
            <a:avLst/>
            <a:gdLst/>
            <a:ahLst/>
            <a:cxnLst/>
            <a:rect l="l" t="t" r="r" b="b"/>
            <a:pathLst>
              <a:path w="9140501" h="6160698">
                <a:moveTo>
                  <a:pt x="0" y="0"/>
                </a:moveTo>
                <a:lnTo>
                  <a:pt x="9140501" y="0"/>
                </a:lnTo>
                <a:lnTo>
                  <a:pt x="9140501" y="6160698"/>
                </a:lnTo>
                <a:lnTo>
                  <a:pt x="0" y="6160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29918" y="5895633"/>
            <a:ext cx="6934200" cy="4376730"/>
          </a:xfrm>
          <a:custGeom>
            <a:avLst/>
            <a:gdLst/>
            <a:ahLst/>
            <a:cxnLst/>
            <a:rect l="l" t="t" r="r" b="b"/>
            <a:pathLst>
              <a:path w="8035164" h="5351514">
                <a:moveTo>
                  <a:pt x="0" y="0"/>
                </a:moveTo>
                <a:lnTo>
                  <a:pt x="8035163" y="0"/>
                </a:lnTo>
                <a:lnTo>
                  <a:pt x="8035163" y="5351513"/>
                </a:lnTo>
                <a:lnTo>
                  <a:pt x="0" y="5351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6527366" y="252026"/>
            <a:ext cx="3897197" cy="1810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69"/>
              </a:lnSpc>
            </a:pPr>
            <a:r>
              <a:rPr lang="en-US" sz="5192" dirty="0">
                <a:solidFill>
                  <a:srgbClr val="000000"/>
                </a:solidFill>
                <a:latin typeface="Open Sans 2 Bold"/>
              </a:rPr>
              <a:t>4. </a:t>
            </a:r>
            <a:r>
              <a:rPr lang="en-US" sz="5192" dirty="0" err="1">
                <a:solidFill>
                  <a:srgbClr val="000000"/>
                </a:solidFill>
                <a:latin typeface="Open Sans 2 Bold"/>
              </a:rPr>
              <a:t>Сон</a:t>
            </a:r>
            <a:r>
              <a:rPr lang="en-US" sz="5192" dirty="0">
                <a:solidFill>
                  <a:srgbClr val="000000"/>
                </a:solidFill>
                <a:latin typeface="Open Sans 2 Bold"/>
              </a:rPr>
              <a:t> </a:t>
            </a:r>
          </a:p>
          <a:p>
            <a:pPr algn="ctr">
              <a:lnSpc>
                <a:spcPts val="7269"/>
              </a:lnSpc>
            </a:pPr>
            <a:r>
              <a:rPr lang="en-US" sz="5192" dirty="0">
                <a:solidFill>
                  <a:srgbClr val="000000"/>
                </a:solidFill>
                <a:latin typeface="Open Sans 2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7584" y="1535063"/>
            <a:ext cx="9199489" cy="1580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8075" lvl="1" indent="-324038" algn="just">
              <a:lnSpc>
                <a:spcPts val="4202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02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ухудшению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3075" y="3238908"/>
            <a:ext cx="888890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8268" lvl="1" indent="-324134" algn="just">
              <a:lnSpc>
                <a:spcPts val="4203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проветривайте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сном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algn="just">
              <a:lnSpc>
                <a:spcPts val="4203"/>
              </a:lnSpc>
            </a:pPr>
            <a:r>
              <a:rPr lang="ru-RU" sz="3200" dirty="0">
                <a:solidFill>
                  <a:srgbClr val="000000"/>
                </a:solidFill>
                <a:latin typeface="Open Sans 2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20-23  °C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3075" y="4710258"/>
            <a:ext cx="71242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Откажитесь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гаджетов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2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68971" y="6463476"/>
            <a:ext cx="971902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68971" y="7523003"/>
            <a:ext cx="778371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Выключите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затемните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200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плотными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шторами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68971" y="8852865"/>
            <a:ext cx="778371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засыпать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963000-34B0-2187-84DA-384DD7A748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4" name="Picture 2" descr="C:\Users\user\Downloads\photo1709547805.jpeg">
            <a:extLst>
              <a:ext uri="{FF2B5EF4-FFF2-40B4-BE49-F238E27FC236}">
                <a16:creationId xmlns:a16="http://schemas.microsoft.com/office/drawing/2014/main" id="{0C2D14EC-3530-9D7E-95C4-6A88BA9B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2400" y="2171700"/>
            <a:ext cx="6705600" cy="8115300"/>
          </a:xfrm>
          <a:custGeom>
            <a:avLst/>
            <a:gdLst/>
            <a:ahLst/>
            <a:cxnLst/>
            <a:rect l="l" t="t" r="r" b="b"/>
            <a:pathLst>
              <a:path w="7255270" h="8509221">
                <a:moveTo>
                  <a:pt x="0" y="0"/>
                </a:moveTo>
                <a:lnTo>
                  <a:pt x="7255270" y="0"/>
                </a:lnTo>
                <a:lnTo>
                  <a:pt x="7255270" y="8509221"/>
                </a:lnTo>
                <a:lnTo>
                  <a:pt x="0" y="8509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458" r="-3563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5181600" y="184997"/>
            <a:ext cx="11141901" cy="1687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17"/>
              </a:lnSpc>
            </a:pPr>
            <a:r>
              <a:rPr lang="en-US" sz="4869" dirty="0">
                <a:solidFill>
                  <a:srgbClr val="000000"/>
                </a:solidFill>
                <a:latin typeface="Open Sans 2 Bold"/>
              </a:rPr>
              <a:t>5. </a:t>
            </a:r>
            <a:r>
              <a:rPr lang="en-US" sz="4869" dirty="0" err="1">
                <a:solidFill>
                  <a:srgbClr val="000000"/>
                </a:solidFill>
                <a:latin typeface="Open Sans 2 Bold"/>
              </a:rPr>
              <a:t>Отказ</a:t>
            </a:r>
            <a:r>
              <a:rPr lang="en-US" sz="486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4869" dirty="0" err="1">
                <a:solidFill>
                  <a:srgbClr val="000000"/>
                </a:solidFill>
                <a:latin typeface="Open Sans 2 Bold"/>
              </a:rPr>
              <a:t>от</a:t>
            </a:r>
            <a:r>
              <a:rPr lang="en-US" sz="486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4869" dirty="0" err="1">
                <a:solidFill>
                  <a:srgbClr val="000000"/>
                </a:solidFill>
                <a:latin typeface="Open Sans 2 Bold"/>
              </a:rPr>
              <a:t>вредных</a:t>
            </a:r>
            <a:r>
              <a:rPr lang="en-US" sz="486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4869" dirty="0" err="1">
                <a:solidFill>
                  <a:srgbClr val="000000"/>
                </a:solidFill>
                <a:latin typeface="Open Sans 2 Bold"/>
              </a:rPr>
              <a:t>привычек</a:t>
            </a:r>
            <a:endParaRPr lang="en-US" sz="4869" dirty="0">
              <a:solidFill>
                <a:srgbClr val="000000"/>
              </a:solidFill>
              <a:latin typeface="Open Sans 2 Bold"/>
            </a:endParaRPr>
          </a:p>
          <a:p>
            <a:pPr>
              <a:lnSpc>
                <a:spcPts val="6817"/>
              </a:lnSpc>
            </a:pPr>
            <a:r>
              <a:rPr lang="en-US" sz="4869" dirty="0">
                <a:solidFill>
                  <a:srgbClr val="000000"/>
                </a:solidFill>
                <a:latin typeface="Open Sans 2 Bold"/>
              </a:rPr>
              <a:t> (</a:t>
            </a:r>
            <a:r>
              <a:rPr lang="en-US" sz="4869" dirty="0" err="1">
                <a:solidFill>
                  <a:srgbClr val="000000"/>
                </a:solidFill>
                <a:latin typeface="Open Sans 2 Bold"/>
              </a:rPr>
              <a:t>курение,алкоголь,наркотики</a:t>
            </a:r>
            <a:r>
              <a:rPr lang="en-US" sz="4869" dirty="0">
                <a:solidFill>
                  <a:srgbClr val="000000"/>
                </a:solidFill>
                <a:latin typeface="Open Sans 2 Bold"/>
              </a:rPr>
              <a:t>)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97" y="2202030"/>
            <a:ext cx="10104114" cy="437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стимулирующих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учащается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пульс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растут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повреждению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эндотелия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сосудов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25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главных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25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сердечно-сосудистых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251"/>
              </a:lnSpc>
              <a:spcBef>
                <a:spcPct val="0"/>
              </a:spcBef>
            </a:pPr>
            <a:endParaRPr lang="en-US" sz="3036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3897" y="6523355"/>
            <a:ext cx="10056667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Напоминаем</a:t>
            </a:r>
            <a:r>
              <a:rPr lang="en-US" sz="5199" dirty="0">
                <a:solidFill>
                  <a:srgbClr val="FF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5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</a:t>
            </a:r>
            <a:r>
              <a:rPr lang="en-US" sz="5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дозы</a:t>
            </a:r>
            <a:r>
              <a:rPr lang="en-US" sz="5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алкоголя</a:t>
            </a:r>
            <a:r>
              <a:rPr lang="en-US" sz="5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5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</a:t>
            </a:r>
            <a:r>
              <a:rPr lang="en-US" sz="5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2" descr="C:\Users\user\Downloads\photo1709547805.jpeg">
            <a:extLst>
              <a:ext uri="{FF2B5EF4-FFF2-40B4-BE49-F238E27FC236}">
                <a16:creationId xmlns:a16="http://schemas.microsoft.com/office/drawing/2014/main" id="{4863FC23-86B5-9FDC-5AC8-6B51148E7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30F1A6-2A25-EE49-16F8-64F5076E5F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7922" y="1360918"/>
            <a:ext cx="10759800" cy="5803521"/>
          </a:xfrm>
          <a:custGeom>
            <a:avLst/>
            <a:gdLst/>
            <a:ahLst/>
            <a:cxnLst/>
            <a:rect l="l" t="t" r="r" b="b"/>
            <a:pathLst>
              <a:path w="10759800" h="5803521">
                <a:moveTo>
                  <a:pt x="0" y="0"/>
                </a:moveTo>
                <a:lnTo>
                  <a:pt x="10759800" y="0"/>
                </a:lnTo>
                <a:lnTo>
                  <a:pt x="10759800" y="5803522"/>
                </a:lnTo>
                <a:lnTo>
                  <a:pt x="0" y="580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00" b="-1180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5410200" y="177101"/>
            <a:ext cx="780558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2 Bold"/>
              </a:rPr>
              <a:t>6.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Больше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общайтесь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!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2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7486650"/>
            <a:ext cx="17912219" cy="3734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Прочные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семьёй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друзьями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домашними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животными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увеличивают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активному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улучшению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Изоляция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влиять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вплоть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депрессии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нагрузкой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требует умственной вовлеченности. Поэтому общение в прямом смысле - зарядка для ума и способ замедлить развитие возрастных недугов, таких как болезнь Альцгеймера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 2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-6927" y="7353301"/>
            <a:ext cx="18288000" cy="2933700"/>
          </a:xfrm>
          <a:prstGeom prst="rect">
            <a:avLst/>
          </a:prstGeom>
          <a:solidFill>
            <a:srgbClr val="254E72">
              <a:alpha val="7843"/>
            </a:srgb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user\Downloads\photo1709547805.jpeg">
            <a:extLst>
              <a:ext uri="{FF2B5EF4-FFF2-40B4-BE49-F238E27FC236}">
                <a16:creationId xmlns:a16="http://schemas.microsoft.com/office/drawing/2014/main" id="{3B067B80-D3AC-63AB-6995-26CA5310D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06991E-8E75-03DA-0E92-9497B3F48B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813047" y="37838"/>
            <a:ext cx="13296096" cy="2733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ru-RU" sz="5199" dirty="0">
                <a:solidFill>
                  <a:srgbClr val="000000"/>
                </a:solidFill>
                <a:latin typeface="Open Sans 2 Bold"/>
              </a:rPr>
              <a:t>7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. </a:t>
            </a:r>
            <a:r>
              <a:rPr lang="ru-RU" sz="4800" dirty="0">
                <a:solidFill>
                  <a:srgbClr val="000000"/>
                </a:solidFill>
                <a:latin typeface="Open Sans 2 Bold"/>
              </a:rPr>
              <a:t>Ежегодное прохождение диспансеризации и профилактических медицинских осмотров</a:t>
            </a:r>
            <a:endParaRPr lang="en-US" sz="4800" dirty="0">
              <a:solidFill>
                <a:srgbClr val="000000"/>
              </a:solidFill>
              <a:latin typeface="Open Sans 2 Bold"/>
            </a:endParaRPr>
          </a:p>
        </p:txBody>
      </p:sp>
      <p:pic>
        <p:nvPicPr>
          <p:cNvPr id="1028" name="Picture 4" descr="Осмотр и обследование у врача -">
            <a:extLst>
              <a:ext uri="{FF2B5EF4-FFF2-40B4-BE49-F238E27FC236}">
                <a16:creationId xmlns:a16="http://schemas.microsoft.com/office/drawing/2014/main" id="{9F1F4995-821D-569F-85C0-CFF0CA46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46" y="5553075"/>
            <a:ext cx="8426882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6ABF43BE-7E55-E8D9-E652-64771FF840CF}"/>
              </a:ext>
            </a:extLst>
          </p:cNvPr>
          <p:cNvSpPr txBox="1"/>
          <p:nvPr/>
        </p:nvSpPr>
        <p:spPr>
          <a:xfrm>
            <a:off x="996443" y="3513286"/>
            <a:ext cx="8323545" cy="588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000000"/>
                </a:solidFill>
                <a:latin typeface="Open Sans 2"/>
              </a:rPr>
              <a:t>Ежегодный осмотр врачей –специалистов, прохождение флюорографии, проведение лабораторных и инструментальных обследований, вакцинация является хорошей профилактикой развития когнитивных нарушений, а также способствует раннему выявлению заболеваний ( болезней системы кровообращения, злокачественных новообразований, сахарному диабету, болезней органов дыхания)</a:t>
            </a:r>
            <a:endParaRPr lang="en-US" sz="3000" dirty="0">
              <a:solidFill>
                <a:srgbClr val="000000"/>
              </a:solidFill>
              <a:latin typeface="Open Sans 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107BC-382D-E3E8-71FF-1803D6A733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5" name="Picture 2" descr="C:\Users\user\Downloads\photo1709547805.jpeg">
            <a:extLst>
              <a:ext uri="{FF2B5EF4-FFF2-40B4-BE49-F238E27FC236}">
                <a16:creationId xmlns:a16="http://schemas.microsoft.com/office/drawing/2014/main" id="{8655DF2E-882B-D507-70CB-DCCAEEDAC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417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17" y="2728779"/>
            <a:ext cx="9481914" cy="7558221"/>
          </a:xfrm>
          <a:custGeom>
            <a:avLst/>
            <a:gdLst/>
            <a:ahLst/>
            <a:cxnLst/>
            <a:rect l="l" t="t" r="r" b="b"/>
            <a:pathLst>
              <a:path w="9481914" h="7558221">
                <a:moveTo>
                  <a:pt x="0" y="0"/>
                </a:moveTo>
                <a:lnTo>
                  <a:pt x="9481914" y="0"/>
                </a:lnTo>
                <a:lnTo>
                  <a:pt x="9481914" y="7558221"/>
                </a:lnTo>
                <a:lnTo>
                  <a:pt x="0" y="7558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83" r="-978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4348090" y="92954"/>
            <a:ext cx="1040376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ru-RU" sz="5199" dirty="0">
                <a:solidFill>
                  <a:srgbClr val="000000"/>
                </a:solidFill>
                <a:latin typeface="Open Sans 2 Bold"/>
              </a:rPr>
              <a:t>8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. "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Тренируйте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мозг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722" y="1390044"/>
            <a:ext cx="172859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Open Sans 2"/>
              </a:rPr>
              <a:t>Осваивая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что-то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новое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мы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создаем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дополнительные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связи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в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мозге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. А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чем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их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больше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тем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лучше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запоминается</a:t>
            </a:r>
            <a:r>
              <a:rPr lang="en-US" sz="3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2"/>
              </a:rPr>
              <a:t>информация</a:t>
            </a:r>
            <a:endParaRPr lang="en-US" sz="3000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313606" y="2494832"/>
            <a:ext cx="88179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Читайте книги, запоминайте стихи и песни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13606" y="3177386"/>
            <a:ext cx="7302380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Решайте головоломки, разгадывайте кроссворды,чистите зубы неведущей рукой, отправьтесь на работу или прогулку по новому маршруту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47043" y="6092036"/>
            <a:ext cx="653593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Играйте в шахматы или шашки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7043" y="6873086"/>
            <a:ext cx="56818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Учите иностранные языки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47043" y="7558886"/>
            <a:ext cx="391968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Слушайте музыку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47043" y="8339936"/>
            <a:ext cx="705062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Выполняйте нейрогимнастику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47043" y="9025736"/>
            <a:ext cx="40066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 2"/>
              </a:rPr>
              <a:t>Собирайте пазлы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752B61-9A55-FA16-6D33-ACAFDDEF6A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4" name="Picture 2" descr="C:\Users\user\Downloads\photo1709547805.jpeg">
            <a:extLst>
              <a:ext uri="{FF2B5EF4-FFF2-40B4-BE49-F238E27FC236}">
                <a16:creationId xmlns:a16="http://schemas.microsoft.com/office/drawing/2014/main" id="{F14DE0FB-C1A7-6DAE-C32B-65062C437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348090" y="92954"/>
            <a:ext cx="1040376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ru-RU" sz="5199" dirty="0">
                <a:solidFill>
                  <a:srgbClr val="000000"/>
                </a:solidFill>
                <a:latin typeface="Open Sans 2 Bold"/>
              </a:rPr>
              <a:t>Таблицы Шульте</a:t>
            </a:r>
            <a:endParaRPr lang="en-US" sz="5199" dirty="0">
              <a:solidFill>
                <a:srgbClr val="000000"/>
              </a:solidFill>
              <a:latin typeface="Open Sans 2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0732" y="1396704"/>
            <a:ext cx="17285918" cy="103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Шульте — психологический тренажёр, который развивает внимательность, скорость чтения и улучшает периферийное зрение. Задача — как можно быстрее найти все числа от 1 до 25. 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752B61-9A55-FA16-6D33-ACAFDDEF6A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4" name="Picture 2" descr="C:\Users\user\Downloads\photo1709547805.jpeg">
            <a:extLst>
              <a:ext uri="{FF2B5EF4-FFF2-40B4-BE49-F238E27FC236}">
                <a16:creationId xmlns:a16="http://schemas.microsoft.com/office/drawing/2014/main" id="{F14DE0FB-C1A7-6DAE-C32B-65062C437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206566" y="16001"/>
            <a:ext cx="1635173" cy="1261679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33AE75-9280-C57E-1770-C4329884C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053709"/>
            <a:ext cx="7086600" cy="71225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D5F44D-F43A-C84C-EBBF-65019EAFB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199" y="3133316"/>
            <a:ext cx="7316865" cy="712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5384" y="0"/>
            <a:ext cx="15317232" cy="10287000"/>
          </a:xfrm>
          <a:custGeom>
            <a:avLst/>
            <a:gdLst/>
            <a:ahLst/>
            <a:cxnLst/>
            <a:rect l="l" t="t" r="r" b="b"/>
            <a:pathLst>
              <a:path w="15317232" h="10287000">
                <a:moveTo>
                  <a:pt x="0" y="0"/>
                </a:moveTo>
                <a:lnTo>
                  <a:pt x="15317232" y="0"/>
                </a:lnTo>
                <a:lnTo>
                  <a:pt x="153172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38" b="-2638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F9766-C4D2-38C3-50ED-D1C0A05CCA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5" name="Picture 2" descr="C:\Users\user\Downloads\photo1709547805.jpeg">
            <a:extLst>
              <a:ext uri="{FF2B5EF4-FFF2-40B4-BE49-F238E27FC236}">
                <a16:creationId xmlns:a16="http://schemas.microsoft.com/office/drawing/2014/main" id="{8A43B924-3584-5CCC-425C-14669CEDA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206566" y="16001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6001"/>
            <a:ext cx="18700945" cy="10287000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3023716" y="3765285"/>
            <a:ext cx="5264284" cy="7517804"/>
          </a:xfrm>
          <a:custGeom>
            <a:avLst/>
            <a:gdLst/>
            <a:ahLst/>
            <a:cxnLst/>
            <a:rect l="l" t="t" r="r" b="b"/>
            <a:pathLst>
              <a:path w="5264284" h="7517804">
                <a:moveTo>
                  <a:pt x="0" y="0"/>
                </a:moveTo>
                <a:lnTo>
                  <a:pt x="5264284" y="0"/>
                </a:lnTo>
                <a:lnTo>
                  <a:pt x="5264284" y="7517803"/>
                </a:lnTo>
                <a:lnTo>
                  <a:pt x="0" y="7517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98" r="-739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0" y="269875"/>
            <a:ext cx="17098027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Open Sans 2 Bold"/>
              </a:rPr>
              <a:t>Нейрогимнастика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—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это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комплекс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простых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движений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которые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активизируют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самые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разнообразные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умственные</a:t>
            </a:r>
            <a:r>
              <a:rPr lang="en-US" sz="5000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ns 2"/>
              </a:rPr>
              <a:t>процессы</a:t>
            </a:r>
            <a:endParaRPr lang="en-US" sz="5000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58920" y="3389180"/>
            <a:ext cx="909711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Open Sans 2 Bold"/>
              </a:rPr>
              <a:t>Преимущества нейрогимнастики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863" y="4562210"/>
            <a:ext cx="12745233" cy="431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 2"/>
              </a:rPr>
              <a:t>Разовьёте мыслительные процессы и память, моторику рук и освоите технику ассиметричных и симметричных движений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 2"/>
              </a:rPr>
              <a:t>Избавитесь от  быстрого переутомления и станете работоспособнее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 2"/>
              </a:rPr>
              <a:t>Активизируете работу вестибулярного аппарата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 2"/>
              </a:rPr>
              <a:t>Получите заряд энергии и хорошего настроения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DBB7D5-ED25-2976-0604-27F1E4AAB4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8" name="Picture 2" descr="C:\Users\user\Downloads\photo1709547805.jpeg">
            <a:extLst>
              <a:ext uri="{FF2B5EF4-FFF2-40B4-BE49-F238E27FC236}">
                <a16:creationId xmlns:a16="http://schemas.microsoft.com/office/drawing/2014/main" id="{57AE7044-4EDC-1987-B378-D7D85C025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206566" y="16001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80897" y="1662517"/>
            <a:ext cx="6107103" cy="8639099"/>
          </a:xfrm>
          <a:custGeom>
            <a:avLst/>
            <a:gdLst/>
            <a:ahLst/>
            <a:cxnLst/>
            <a:rect l="l" t="t" r="r" b="b"/>
            <a:pathLst>
              <a:path w="6107103" h="8639099">
                <a:moveTo>
                  <a:pt x="0" y="0"/>
                </a:moveTo>
                <a:lnTo>
                  <a:pt x="6107103" y="0"/>
                </a:lnTo>
                <a:lnTo>
                  <a:pt x="6107103" y="8639099"/>
                </a:lnTo>
                <a:lnTo>
                  <a:pt x="0" y="8639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361249" y="1544417"/>
            <a:ext cx="6174437" cy="8734349"/>
          </a:xfrm>
          <a:custGeom>
            <a:avLst/>
            <a:gdLst/>
            <a:ahLst/>
            <a:cxnLst/>
            <a:rect l="l" t="t" r="r" b="b"/>
            <a:pathLst>
              <a:path w="6174437" h="8734349">
                <a:moveTo>
                  <a:pt x="0" y="0"/>
                </a:moveTo>
                <a:lnTo>
                  <a:pt x="6174437" y="0"/>
                </a:lnTo>
                <a:lnTo>
                  <a:pt x="6174437" y="8734350"/>
                </a:lnTo>
                <a:lnTo>
                  <a:pt x="0" y="873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5791200" y="116816"/>
            <a:ext cx="1052839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Open Sans 2 Bold"/>
              </a:rPr>
              <a:t>Повторите</a:t>
            </a:r>
            <a:r>
              <a:rPr lang="en-US" sz="399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 2 Bold"/>
              </a:rPr>
              <a:t>указанные</a:t>
            </a:r>
            <a:r>
              <a:rPr lang="en-US" sz="399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Open Sans 2 Bold"/>
              </a:rPr>
              <a:t>жесты</a:t>
            </a:r>
            <a:r>
              <a:rPr lang="en-US" sz="3999" dirty="0">
                <a:solidFill>
                  <a:srgbClr val="000000"/>
                </a:solidFill>
                <a:latin typeface="Open Sans 2 Bold"/>
              </a:rPr>
              <a:t> 10-15 </a:t>
            </a:r>
            <a:r>
              <a:rPr lang="en-US" sz="3999" dirty="0" err="1">
                <a:solidFill>
                  <a:srgbClr val="000000"/>
                </a:solidFill>
                <a:latin typeface="Open Sans 2 Bold"/>
              </a:rPr>
              <a:t>раз</a:t>
            </a:r>
            <a:r>
              <a:rPr lang="en-US" sz="3999" dirty="0">
                <a:solidFill>
                  <a:srgbClr val="000000"/>
                </a:solidFill>
                <a:latin typeface="Open Sans 2 Bold"/>
              </a:rPr>
              <a:t>  </a:t>
            </a:r>
          </a:p>
        </p:txBody>
      </p:sp>
      <p:sp>
        <p:nvSpPr>
          <p:cNvPr id="7" name="AutoShape 7"/>
          <p:cNvSpPr/>
          <p:nvPr/>
        </p:nvSpPr>
        <p:spPr>
          <a:xfrm rot="5400000">
            <a:off x="-1339018" y="2906285"/>
            <a:ext cx="8734349" cy="6056312"/>
          </a:xfrm>
          <a:prstGeom prst="rect">
            <a:avLst/>
          </a:prstGeom>
          <a:solidFill>
            <a:srgbClr val="C0E8DF">
              <a:alpha val="31765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AutoShape 9"/>
          <p:cNvSpPr/>
          <p:nvPr/>
        </p:nvSpPr>
        <p:spPr>
          <a:xfrm rot="5400000">
            <a:off x="10650074" y="2636097"/>
            <a:ext cx="8739880" cy="6556523"/>
          </a:xfrm>
          <a:prstGeom prst="rect">
            <a:avLst/>
          </a:prstGeom>
          <a:solidFill>
            <a:srgbClr val="C5BFE4">
              <a:alpha val="31765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172758" y="1582283"/>
            <a:ext cx="37698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2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2634" y="1587684"/>
            <a:ext cx="37698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2 Bold"/>
              </a:rPr>
              <a:t>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A222AC-BEC2-7060-787D-A928B1011C5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6" name="Picture 2" descr="C:\Users\user\Downloads\photo1709547805.jpeg">
            <a:extLst>
              <a:ext uri="{FF2B5EF4-FFF2-40B4-BE49-F238E27FC236}">
                <a16:creationId xmlns:a16="http://schemas.microsoft.com/office/drawing/2014/main" id="{BC7CA916-3B58-CDD6-80D0-B577768A5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206566" y="16001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DC0D829-D34B-6B12-184C-87745F32F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206566" y="1219200"/>
            <a:ext cx="7272452" cy="9029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CD7F33-FE58-832B-9B19-CC723888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02362"/>
            <a:ext cx="7010400" cy="9001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0461EB-0AF1-6C5C-96BB-45100E8CD5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4" name="Picture 2" descr="C:\Users\user\Downloads\photo1709547805.jpeg">
            <a:extLst>
              <a:ext uri="{FF2B5EF4-FFF2-40B4-BE49-F238E27FC236}">
                <a16:creationId xmlns:a16="http://schemas.microsoft.com/office/drawing/2014/main" id="{08D8981F-AED4-F18D-4E7D-8C3677F1C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206566" y="16001"/>
            <a:ext cx="1635173" cy="1261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959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024689" cy="10287000"/>
          </a:xfrm>
          <a:custGeom>
            <a:avLst/>
            <a:gdLst/>
            <a:ahLst/>
            <a:cxnLst/>
            <a:rect l="l" t="t" r="r" b="b"/>
            <a:pathLst>
              <a:path w="7024689" h="10287000">
                <a:moveTo>
                  <a:pt x="0" y="0"/>
                </a:moveTo>
                <a:lnTo>
                  <a:pt x="7024689" y="0"/>
                </a:lnTo>
                <a:lnTo>
                  <a:pt x="70246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5" r="-488" b="-161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7247236" y="462673"/>
            <a:ext cx="10843022" cy="223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десятилетия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увеличилась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en-US" sz="3200" spc="-5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910"/>
              </a:lnSpc>
              <a:spcBef>
                <a:spcPct val="0"/>
              </a:spcBef>
            </a:pPr>
            <a:endParaRPr lang="en-US" sz="3200" spc="-5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далеко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удается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здравый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твёрдую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преклонного</a:t>
            </a:r>
            <a:r>
              <a:rPr lang="en-US" sz="3200" spc="-5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5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en-US" sz="3200" spc="-5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247236" y="4451710"/>
            <a:ext cx="10843022" cy="2454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3003" b="1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</a:t>
            </a:r>
            <a:r>
              <a:rPr lang="en-US" sz="3003" b="1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b="1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</a:t>
            </a:r>
            <a:r>
              <a:rPr lang="en-US" sz="3003" b="1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(КР) –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субъективное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и/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выявляемое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когнитивных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3904"/>
              </a:lnSpc>
            </a:pP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праксиса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ts val="3904"/>
              </a:lnSpc>
            </a:pP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управляющих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исходным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уровнем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3" spc="-6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нормой</a:t>
            </a:r>
            <a:r>
              <a:rPr lang="en-US" sz="3003" spc="-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745F90-A9B8-3D37-9693-033C4955DD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7" name="Picture 2" descr="C:\Users\user\Downloads\photo1709547805.jpeg">
            <a:extLst>
              <a:ext uri="{FF2B5EF4-FFF2-40B4-BE49-F238E27FC236}">
                <a16:creationId xmlns:a16="http://schemas.microsoft.com/office/drawing/2014/main" id="{FFA78FC3-898B-ADCE-6280-A1F9E4B3A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36" y="1372484"/>
            <a:ext cx="7202466" cy="8914516"/>
          </a:xfrm>
          <a:custGeom>
            <a:avLst/>
            <a:gdLst/>
            <a:ahLst/>
            <a:cxnLst/>
            <a:rect l="l" t="t" r="r" b="b"/>
            <a:pathLst>
              <a:path w="7456534" h="10548002">
                <a:moveTo>
                  <a:pt x="0" y="0"/>
                </a:moveTo>
                <a:lnTo>
                  <a:pt x="7456533" y="0"/>
                </a:lnTo>
                <a:lnTo>
                  <a:pt x="7456533" y="10548002"/>
                </a:lnTo>
                <a:lnTo>
                  <a:pt x="0" y="10548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828647" y="801528"/>
            <a:ext cx="6591300" cy="9444179"/>
          </a:xfrm>
          <a:custGeom>
            <a:avLst/>
            <a:gdLst/>
            <a:ahLst/>
            <a:cxnLst/>
            <a:rect l="l" t="t" r="r" b="b"/>
            <a:pathLst>
              <a:path w="7610794" h="10709318">
                <a:moveTo>
                  <a:pt x="0" y="0"/>
                </a:moveTo>
                <a:lnTo>
                  <a:pt x="7610794" y="0"/>
                </a:lnTo>
                <a:lnTo>
                  <a:pt x="7610794" y="10709318"/>
                </a:lnTo>
                <a:lnTo>
                  <a:pt x="0" y="10709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" t="-288" b="-2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AutoShape 4"/>
          <p:cNvSpPr/>
          <p:nvPr/>
        </p:nvSpPr>
        <p:spPr>
          <a:xfrm>
            <a:off x="0" y="1372459"/>
            <a:ext cx="7086600" cy="876029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0977" y="1372459"/>
            <a:ext cx="6650823" cy="1054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стукни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одновременно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кулаками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обеих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рук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столько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раз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сколько</a:t>
            </a:r>
            <a:r>
              <a:rPr lang="en-US" sz="2000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 2 Bold"/>
              </a:rPr>
              <a:t>точек</a:t>
            </a:r>
            <a:endParaRPr lang="en-US" sz="2000" dirty="0">
              <a:solidFill>
                <a:srgbClr val="000000"/>
              </a:solidFill>
              <a:latin typeface="Open Sans 2 Bold"/>
            </a:endParaRP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Open Sans 2 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20FF17-3C38-3BED-5ACA-CA53B40F06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7" name="Picture 2" descr="C:\Users\user\Downloads\photo1709547805.jpeg">
            <a:extLst>
              <a:ext uri="{FF2B5EF4-FFF2-40B4-BE49-F238E27FC236}">
                <a16:creationId xmlns:a16="http://schemas.microsoft.com/office/drawing/2014/main" id="{43AF7B50-696A-973F-6D55-795069080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206566" y="16001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E37A25-2E93-F5E6-FA5F-6BB0080B2D52}"/>
              </a:ext>
            </a:extLst>
          </p:cNvPr>
          <p:cNvSpPr/>
          <p:nvPr/>
        </p:nvSpPr>
        <p:spPr>
          <a:xfrm>
            <a:off x="-14103" y="6604986"/>
            <a:ext cx="18302102" cy="3682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044" y="7285176"/>
            <a:ext cx="7347623" cy="26499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3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Зарегистрируйтесь на сайте</a:t>
            </a:r>
            <a:r>
              <a:rPr lang="en-US" sz="3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TAKZDOROVO.RU </a:t>
            </a:r>
            <a:r>
              <a:rPr lang="ru-RU" sz="3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получите доступ ко всем сервисам сайта</a:t>
            </a:r>
          </a:p>
        </p:txBody>
      </p:sp>
      <p:pic>
        <p:nvPicPr>
          <p:cNvPr id="14" name="Рисунок 13" descr="Изображение выглядит как шаблон, прямоугольный,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DF3E68C6-AC5A-E43A-CB43-DEC3C2BD8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18" y="2237244"/>
            <a:ext cx="4252677" cy="425267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логотип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12BEF0D-9015-9C38-7C7A-61702049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31540" r="18103" b="31346"/>
          <a:stretch/>
        </p:blipFill>
        <p:spPr>
          <a:xfrm>
            <a:off x="5740397" y="86183"/>
            <a:ext cx="3812108" cy="1580714"/>
          </a:xfrm>
          <a:prstGeom prst="rect">
            <a:avLst/>
          </a:prstGeom>
        </p:spPr>
      </p:pic>
      <p:pic>
        <p:nvPicPr>
          <p:cNvPr id="5" name="Picture 2" descr="C:\Users\user\Downloads\photo1709547805.jpeg">
            <a:extLst>
              <a:ext uri="{FF2B5EF4-FFF2-40B4-BE49-F238E27FC236}">
                <a16:creationId xmlns:a16="http://schemas.microsoft.com/office/drawing/2014/main" id="{71624A2F-252A-5016-1FC4-0029BCB1D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397022" y="206122"/>
            <a:ext cx="1635173" cy="1261679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3B9E8-6AC6-7B8D-E31F-F80A04D1C8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6969" y="454096"/>
            <a:ext cx="2924592" cy="8208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0D0A5-CC90-5970-3ACF-A5FC5CFDDC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>
          <a:xfrm>
            <a:off x="10622850" y="-1"/>
            <a:ext cx="7665150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4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E37A25-2E93-F5E6-FA5F-6BB0080B2D52}"/>
              </a:ext>
            </a:extLst>
          </p:cNvPr>
          <p:cNvSpPr/>
          <p:nvPr/>
        </p:nvSpPr>
        <p:spPr>
          <a:xfrm>
            <a:off x="-14103" y="6924582"/>
            <a:ext cx="18302102" cy="3362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4770" y="7646417"/>
            <a:ext cx="7977690" cy="21176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4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Подписывайтесь, читайте, задавайте нам вопросы, комментируйте, делитесь информацией о ЗОЖ со своими родными, друзьями и коллегами!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2E423-15A3-89E6-0BD3-8192BAF8EE64}"/>
              </a:ext>
            </a:extLst>
          </p:cNvPr>
          <p:cNvSpPr txBox="1"/>
          <p:nvPr/>
        </p:nvSpPr>
        <p:spPr>
          <a:xfrm>
            <a:off x="6982791" y="473226"/>
            <a:ext cx="5347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Наш Телеграмм-канал</a:t>
            </a:r>
          </a:p>
          <a:p>
            <a:pPr algn="ctr"/>
            <a:r>
              <a:rPr lang="en-US" sz="5400" b="1" dirty="0">
                <a:solidFill>
                  <a:srgbClr val="014B9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t.me/prof42</a:t>
            </a:r>
            <a:endParaRPr lang="ru-RU" sz="5400" dirty="0">
              <a:solidFill>
                <a:srgbClr val="014B9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CC6B58-1534-01AF-0869-335DBA8D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7" t="3711" r="4628" b="4052"/>
          <a:stretch/>
        </p:blipFill>
        <p:spPr>
          <a:xfrm>
            <a:off x="2919154" y="2208242"/>
            <a:ext cx="4377449" cy="4436130"/>
          </a:xfrm>
          <a:prstGeom prst="rect">
            <a:avLst/>
          </a:prstGeom>
        </p:spPr>
      </p:pic>
      <p:pic>
        <p:nvPicPr>
          <p:cNvPr id="11" name="Picture 2" descr="C:\Users\user\Downloads\photo1709547805.jpeg">
            <a:extLst>
              <a:ext uri="{FF2B5EF4-FFF2-40B4-BE49-F238E27FC236}">
                <a16:creationId xmlns:a16="http://schemas.microsoft.com/office/drawing/2014/main" id="{3EB9D6C6-D511-49E4-944B-00AB59A9E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317120" y="166171"/>
            <a:ext cx="1635173" cy="1261679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D69F4F-42B9-4321-8063-F52FF4270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53" y="2154974"/>
            <a:ext cx="4436130" cy="44361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A9F691-6132-4ABB-A20F-14570D202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46" y="7284807"/>
            <a:ext cx="2641965" cy="26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6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6503387" y="0"/>
            <a:ext cx="1178461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endParaRPr lang="ru-RU" sz="2700">
              <a:latin typeface="Arial" panose="020B0604020202020204" pitchFamily="34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828462" y="3911663"/>
            <a:ext cx="77550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>
              <a:defRPr/>
            </a:pPr>
            <a:r>
              <a:rPr lang="ru-RU" altLang="ru-RU" sz="6000" b="1" dirty="0">
                <a:solidFill>
                  <a:srgbClr val="014B92"/>
                </a:solidFill>
              </a:rPr>
              <a:t>БЛАГОДАРЮ</a:t>
            </a:r>
          </a:p>
          <a:p>
            <a:pPr defTabSz="1371600">
              <a:defRPr/>
            </a:pPr>
            <a:r>
              <a:rPr lang="ru-RU" altLang="ru-RU" sz="6000" b="1" dirty="0">
                <a:solidFill>
                  <a:srgbClr val="014B92"/>
                </a:solidFill>
              </a:rPr>
              <a:t>ЗА ВНИМАНИЕ!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AC460CB-0C5F-488D-BED7-AFC5FD1244AF}"/>
              </a:ext>
            </a:extLst>
          </p:cNvPr>
          <p:cNvCxnSpPr>
            <a:cxnSpLocks/>
          </p:cNvCxnSpPr>
          <p:nvPr/>
        </p:nvCxnSpPr>
        <p:spPr>
          <a:xfrm>
            <a:off x="0" y="6391619"/>
            <a:ext cx="6885990" cy="0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user\Downloads\photo1709547805.jpeg">
            <a:extLst>
              <a:ext uri="{FF2B5EF4-FFF2-40B4-BE49-F238E27FC236}">
                <a16:creationId xmlns:a16="http://schemas.microsoft.com/office/drawing/2014/main" id="{649C9E73-79AD-1493-50BD-8EE549E54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317120" y="166171"/>
            <a:ext cx="1635173" cy="126167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6B99A-1ABD-F2D0-E9B1-37DE24FFDF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7263" y="414145"/>
            <a:ext cx="2924592" cy="8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87" r="-10297" b="-13555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0" y="1"/>
            <a:ext cx="8543555" cy="11485661"/>
            <a:chOff x="-16004" y="706594"/>
            <a:chExt cx="8552412" cy="14576416"/>
          </a:xfrm>
        </p:grpSpPr>
        <p:sp>
          <p:nvSpPr>
            <p:cNvPr id="5" name="AutoShape 5"/>
            <p:cNvSpPr/>
            <p:nvPr/>
          </p:nvSpPr>
          <p:spPr>
            <a:xfrm>
              <a:off x="-16004" y="706594"/>
              <a:ext cx="8552412" cy="13055199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820" y="2979165"/>
              <a:ext cx="8282800" cy="123038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Главные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причины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когнитивных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нарушений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Болезнь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Альцгеймера</a:t>
              </a:r>
              <a:endParaRPr lang="en-US" sz="36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Деменция</a:t>
              </a:r>
              <a:endParaRPr lang="en-US" sz="36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Энцефалопатии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различного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генеза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гипоксическая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почечная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печеночная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гипогликемическая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 </a:t>
              </a: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Черепно-мозговые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травмы</a:t>
              </a:r>
              <a:endParaRPr lang="en-US" sz="36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Инсульты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Опухоли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головного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мозга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метастатическое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поражение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головного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мозга</a:t>
              </a:r>
              <a:endParaRPr lang="en-US" sz="36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Аутоиммунные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заболевания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рассеянный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склероз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аутоиммунные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энцефалиты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647700" lvl="1" indent="-323850">
                <a:lnSpc>
                  <a:spcPts val="3600"/>
                </a:lnSpc>
                <a:buFont typeface="Arial"/>
                <a:buChar char="•"/>
              </a:pP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Нейроинфекции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( ВИЧ-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ассоциированная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энцефалопатия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нейроборрелиоз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</a:t>
              </a:r>
              <a:r>
                <a:rPr lang="en-US" sz="3600" spc="-9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нейросифилис</a:t>
              </a:r>
              <a:r>
                <a:rPr lang="en-US" sz="3600" spc="-9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>
                <a:lnSpc>
                  <a:spcPts val="3600"/>
                </a:lnSpc>
              </a:pPr>
              <a:endParaRPr lang="en-US" sz="36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600"/>
                </a:lnSpc>
              </a:pPr>
              <a:endParaRPr lang="en-US" sz="3000" spc="-90" dirty="0">
                <a:solidFill>
                  <a:srgbClr val="FFFFFF"/>
                </a:solidFill>
                <a:latin typeface="Open Sans 1"/>
              </a:endParaRPr>
            </a:p>
            <a:p>
              <a:pPr marL="0" lvl="0" indent="0">
                <a:lnSpc>
                  <a:spcPts val="3600"/>
                </a:lnSpc>
              </a:pPr>
              <a:endParaRPr lang="en-US" sz="3000" spc="-90" dirty="0">
                <a:solidFill>
                  <a:srgbClr val="FFFFFF"/>
                </a:solidFill>
                <a:latin typeface="Open Sans 1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886F8C-71D4-4FB9-57D2-20C1EE758B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0" name="Picture 2" descr="C:\Users\user\Downloads\photo1709547805.jpeg">
            <a:extLst>
              <a:ext uri="{FF2B5EF4-FFF2-40B4-BE49-F238E27FC236}">
                <a16:creationId xmlns:a16="http://schemas.microsoft.com/office/drawing/2014/main" id="{50121E54-66E5-10BD-D141-A08D0FE18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9631" y="3908044"/>
            <a:ext cx="6878369" cy="4585579"/>
          </a:xfrm>
          <a:custGeom>
            <a:avLst/>
            <a:gdLst/>
            <a:ahLst/>
            <a:cxnLst/>
            <a:rect l="l" t="t" r="r" b="b"/>
            <a:pathLst>
              <a:path w="6878369" h="4585579">
                <a:moveTo>
                  <a:pt x="0" y="0"/>
                </a:moveTo>
                <a:lnTo>
                  <a:pt x="6878369" y="0"/>
                </a:lnTo>
                <a:lnTo>
                  <a:pt x="6878369" y="4585579"/>
                </a:lnTo>
                <a:lnTo>
                  <a:pt x="0" y="458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4603471" y="-150640"/>
            <a:ext cx="12823978" cy="3538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31"/>
              </a:lnSpc>
            </a:pPr>
            <a:r>
              <a:rPr lang="ru-RU" sz="6736" dirty="0">
                <a:solidFill>
                  <a:srgbClr val="000000"/>
                </a:solidFill>
                <a:latin typeface="Open Sans Light Bold"/>
              </a:rPr>
              <a:t>8</a:t>
            </a:r>
            <a:r>
              <a:rPr lang="en-US" sz="67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6736" dirty="0" err="1">
                <a:solidFill>
                  <a:srgbClr val="000000"/>
                </a:solidFill>
                <a:latin typeface="Open Sans Light Bold"/>
              </a:rPr>
              <a:t>правил</a:t>
            </a:r>
            <a:r>
              <a:rPr lang="en-US" sz="67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6736" dirty="0" err="1">
                <a:solidFill>
                  <a:srgbClr val="000000"/>
                </a:solidFill>
                <a:latin typeface="Open Sans Light Bold"/>
              </a:rPr>
              <a:t>для</a:t>
            </a:r>
            <a:r>
              <a:rPr lang="en-US" sz="67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6736" dirty="0" err="1">
                <a:solidFill>
                  <a:srgbClr val="000000"/>
                </a:solidFill>
                <a:latin typeface="Open Sans Light Bold"/>
              </a:rPr>
              <a:t>сохранения</a:t>
            </a:r>
            <a:r>
              <a:rPr lang="en-US" sz="67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6736" dirty="0" err="1">
                <a:solidFill>
                  <a:srgbClr val="000000"/>
                </a:solidFill>
                <a:latin typeface="Open Sans Light Bold"/>
              </a:rPr>
              <a:t>здоровья</a:t>
            </a:r>
            <a:r>
              <a:rPr lang="en-US" sz="67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6736" dirty="0" err="1">
                <a:solidFill>
                  <a:srgbClr val="000000"/>
                </a:solidFill>
                <a:latin typeface="Open Sans Light Bold"/>
              </a:rPr>
              <a:t>мозга</a:t>
            </a:r>
            <a:endParaRPr lang="en-US" sz="6736" dirty="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9431"/>
              </a:lnSpc>
            </a:pPr>
            <a:endParaRPr lang="en-US" sz="6736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0962" y="2377060"/>
            <a:ext cx="1561391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43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1.Контроль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холестерина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артериального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гипотензивных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гиполипинемических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(статинов)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0962" y="8434763"/>
            <a:ext cx="15613913" cy="1683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6"/>
              </a:lnSpc>
            </a:pP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повышенном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значении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сахара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крови</a:t>
            </a:r>
            <a:r>
              <a:rPr lang="ru-RU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,холестерина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артериального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поражаются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мишени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сосуды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головного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мозга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появлению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атеросклероза</a:t>
            </a:r>
            <a:r>
              <a:rPr lang="en-US" sz="32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атеротромбоза</a:t>
            </a:r>
            <a:endParaRPr lang="en-US" sz="320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0" y="4288355"/>
            <a:ext cx="11669965" cy="36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3131"/>
                </a:solidFill>
                <a:latin typeface="Open Sans 1 Bold"/>
              </a:rPr>
              <a:t>Целевой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 </a:t>
            </a:r>
            <a:r>
              <a:rPr lang="en-US" sz="5199" dirty="0" err="1">
                <a:solidFill>
                  <a:srgbClr val="FF3131"/>
                </a:solidFill>
                <a:latin typeface="Open Sans 1 Bold"/>
              </a:rPr>
              <a:t>уровень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 АД &lt; 130/80 </a:t>
            </a:r>
            <a:r>
              <a:rPr lang="en-US" sz="5199" dirty="0" err="1">
                <a:solidFill>
                  <a:srgbClr val="FF3131"/>
                </a:solidFill>
                <a:latin typeface="Open Sans 1 Bold"/>
              </a:rPr>
              <a:t>мм.рт.ст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.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3131"/>
                </a:solidFill>
                <a:latin typeface="Open Sans 1 Bold"/>
              </a:rPr>
              <a:t>сахара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 </a:t>
            </a:r>
            <a:r>
              <a:rPr lang="en-US" sz="5199" dirty="0" err="1">
                <a:solidFill>
                  <a:srgbClr val="FF3131"/>
                </a:solidFill>
                <a:latin typeface="Open Sans 1 Bold"/>
              </a:rPr>
              <a:t>крови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 ≤ </a:t>
            </a:r>
            <a:r>
              <a:rPr lang="ru-RU" sz="5199" dirty="0">
                <a:solidFill>
                  <a:srgbClr val="FF3131"/>
                </a:solidFill>
                <a:latin typeface="Open Sans 1 Bold"/>
              </a:rPr>
              <a:t>6,1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 </a:t>
            </a:r>
            <a:r>
              <a:rPr lang="en-US" sz="5199" dirty="0" err="1">
                <a:solidFill>
                  <a:srgbClr val="FF3131"/>
                </a:solidFill>
                <a:latin typeface="Open Sans 1 Bold"/>
              </a:rPr>
              <a:t>ммоль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/л</a:t>
            </a:r>
            <a:r>
              <a:rPr lang="ru-RU" sz="5199" dirty="0">
                <a:solidFill>
                  <a:srgbClr val="FF3131"/>
                </a:solidFill>
                <a:latin typeface="Open Sans 1 Bold"/>
              </a:rPr>
              <a:t> (венозная кровь)</a:t>
            </a:r>
            <a:r>
              <a:rPr lang="en-US" sz="5199" dirty="0">
                <a:solidFill>
                  <a:srgbClr val="FF3131"/>
                </a:solidFill>
                <a:latin typeface="Open Sans 1 Bold"/>
              </a:rPr>
              <a:t>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BCD7EC-0C77-C991-4D9D-CB019ADF46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0" name="Picture 2" descr="C:\Users\user\Downloads\photo1709547805.jpeg">
            <a:extLst>
              <a:ext uri="{FF2B5EF4-FFF2-40B4-BE49-F238E27FC236}">
                <a16:creationId xmlns:a16="http://schemas.microsoft.com/office/drawing/2014/main" id="{12112E63-4B62-E1DA-61F2-8808C8602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1355964"/>
            <a:ext cx="7086600" cy="4350480"/>
          </a:xfrm>
          <a:custGeom>
            <a:avLst/>
            <a:gdLst/>
            <a:ahLst/>
            <a:cxnLst/>
            <a:rect l="l" t="t" r="r" b="b"/>
            <a:pathLst>
              <a:path w="8035164" h="5351514">
                <a:moveTo>
                  <a:pt x="0" y="0"/>
                </a:moveTo>
                <a:lnTo>
                  <a:pt x="8035164" y="0"/>
                </a:lnTo>
                <a:lnTo>
                  <a:pt x="8035164" y="5351514"/>
                </a:lnTo>
                <a:lnTo>
                  <a:pt x="0" y="535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0" y="6134100"/>
            <a:ext cx="6400800" cy="4152900"/>
          </a:xfrm>
          <a:custGeom>
            <a:avLst/>
            <a:gdLst/>
            <a:ahLst/>
            <a:cxnLst/>
            <a:rect l="l" t="t" r="r" b="b"/>
            <a:pathLst>
              <a:path w="7099524" h="4733016">
                <a:moveTo>
                  <a:pt x="0" y="0"/>
                </a:moveTo>
                <a:lnTo>
                  <a:pt x="7099524" y="0"/>
                </a:lnTo>
                <a:lnTo>
                  <a:pt x="7099524" y="4733016"/>
                </a:lnTo>
                <a:lnTo>
                  <a:pt x="0" y="4733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4953000" y="41213"/>
            <a:ext cx="969764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2 Bold"/>
              </a:rPr>
              <a:t>2.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Физическая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активность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 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964506"/>
            <a:ext cx="9028657" cy="254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1"/>
              </a:lnSpc>
            </a:pP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</a:t>
            </a:r>
            <a:endParaRPr lang="en-US" sz="36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061"/>
              </a:lnSpc>
            </a:pP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динамических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аэробных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061"/>
              </a:lnSpc>
            </a:pP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интенсивности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lnSpc>
                <a:spcPts val="5061"/>
              </a:lnSpc>
            </a:pP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30мин в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6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</a:t>
            </a:r>
            <a:r>
              <a:rPr lang="en-US" sz="3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9623" y="5782584"/>
            <a:ext cx="11866451" cy="253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2"/>
              </a:lnSpc>
            </a:pP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072"/>
              </a:lnSpc>
            </a:pP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интенсивной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072"/>
              </a:lnSpc>
            </a:pP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ts val="5072"/>
              </a:lnSpc>
            </a:pP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36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6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</a:t>
            </a:r>
            <a:endParaRPr lang="en-US" sz="362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6272" y="4580556"/>
            <a:ext cx="7288803" cy="112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53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хотьба</a:t>
            </a: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253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быстром</a:t>
            </a: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53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</a:t>
            </a: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53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ts val="4555"/>
              </a:lnSpc>
            </a:pP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53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скандинавская</a:t>
            </a: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53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хотьба,танцы</a:t>
            </a:r>
            <a:r>
              <a:rPr lang="en-US" sz="3253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50927" y="8722544"/>
            <a:ext cx="9803842" cy="112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5"/>
              </a:lnSpc>
            </a:pP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отягощениями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тренажерном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весом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7" dirty="0" err="1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  <a:r>
              <a:rPr lang="en-US" sz="3247" dirty="0">
                <a:solidFill>
                  <a:srgbClr val="6069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A1FA4A-3366-44FF-7667-3F56BC9D47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11" name="Picture 2" descr="C:\Users\user\Downloads\photo1709547805.jpeg">
            <a:extLst>
              <a:ext uri="{FF2B5EF4-FFF2-40B4-BE49-F238E27FC236}">
                <a16:creationId xmlns:a16="http://schemas.microsoft.com/office/drawing/2014/main" id="{125B44D8-6867-FA79-FE75-59103DE47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E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0967" y="0"/>
            <a:ext cx="4787033" cy="7180549"/>
          </a:xfrm>
          <a:custGeom>
            <a:avLst/>
            <a:gdLst/>
            <a:ahLst/>
            <a:cxnLst/>
            <a:rect l="l" t="t" r="r" b="b"/>
            <a:pathLst>
              <a:path w="4787033" h="7180549">
                <a:moveTo>
                  <a:pt x="0" y="0"/>
                </a:moveTo>
                <a:lnTo>
                  <a:pt x="4787033" y="0"/>
                </a:lnTo>
                <a:lnTo>
                  <a:pt x="4787033" y="7180549"/>
                </a:lnTo>
                <a:lnTo>
                  <a:pt x="0" y="7180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0" y="5112137"/>
            <a:ext cx="9201605" cy="5174863"/>
          </a:xfrm>
          <a:custGeom>
            <a:avLst/>
            <a:gdLst/>
            <a:ahLst/>
            <a:cxnLst/>
            <a:rect l="l" t="t" r="r" b="b"/>
            <a:pathLst>
              <a:path w="9201605" h="5174863">
                <a:moveTo>
                  <a:pt x="0" y="0"/>
                </a:moveTo>
                <a:lnTo>
                  <a:pt x="9201605" y="0"/>
                </a:lnTo>
                <a:lnTo>
                  <a:pt x="9201605" y="5174863"/>
                </a:lnTo>
                <a:lnTo>
                  <a:pt x="0" y="5174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8978557" y="7501514"/>
            <a:ext cx="9498040" cy="206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9"/>
              </a:lnSpc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479"/>
              </a:lnSpc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подбираются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479"/>
              </a:lnSpc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9187" y="933450"/>
            <a:ext cx="12697994" cy="162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8"/>
              </a:lnSpc>
            </a:pP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Пожилым</a:t>
            </a:r>
            <a:r>
              <a:rPr lang="en-US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</a:t>
            </a:r>
            <a:r>
              <a:rPr lang="en-US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en-US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6648"/>
              </a:lnSpc>
            </a:pP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отдать</a:t>
            </a:r>
            <a:r>
              <a:rPr lang="en-US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предпочтение</a:t>
            </a:r>
            <a:r>
              <a:rPr lang="en-US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r>
              <a:rPr lang="ru-RU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ьбе</a:t>
            </a:r>
            <a:r>
              <a:rPr lang="en-US" sz="47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74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плаванию</a:t>
            </a:r>
            <a:endParaRPr lang="en-US" sz="474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2569B2-AAD2-AD3B-4E53-66568B579B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  <p:pic>
        <p:nvPicPr>
          <p:cNvPr id="8" name="Picture 2" descr="C:\Users\user\Downloads\photo1709547805.jpeg">
            <a:extLst>
              <a:ext uri="{FF2B5EF4-FFF2-40B4-BE49-F238E27FC236}">
                <a16:creationId xmlns:a16="http://schemas.microsoft.com/office/drawing/2014/main" id="{18F25A38-1D31-DAFA-831E-DA01982D8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9582" y="952500"/>
            <a:ext cx="9728833" cy="7324897"/>
          </a:xfrm>
          <a:custGeom>
            <a:avLst/>
            <a:gdLst/>
            <a:ahLst/>
            <a:cxnLst/>
            <a:rect l="l" t="t" r="r" b="b"/>
            <a:pathLst>
              <a:path w="11183124" h="7455416">
                <a:moveTo>
                  <a:pt x="0" y="0"/>
                </a:moveTo>
                <a:lnTo>
                  <a:pt x="11183124" y="0"/>
                </a:lnTo>
                <a:lnTo>
                  <a:pt x="11183124" y="7455416"/>
                </a:lnTo>
                <a:lnTo>
                  <a:pt x="0" y="7455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4724400" y="112874"/>
            <a:ext cx="11583716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2 Bold"/>
              </a:rPr>
              <a:t>3.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Сбалансированное</a:t>
            </a:r>
            <a:r>
              <a:rPr lang="en-US" sz="5199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2 Bold"/>
              </a:rPr>
              <a:t>питание</a:t>
            </a:r>
            <a:endParaRPr lang="en-US" sz="5199" dirty="0">
              <a:solidFill>
                <a:srgbClr val="000000"/>
              </a:solidFill>
              <a:latin typeface="Open Sans 2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4767" y="3056023"/>
            <a:ext cx="10243233" cy="2214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Включайте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algn="just">
              <a:lnSpc>
                <a:spcPts val="3499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Это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насытиться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г/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Open Sans 2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424766" y="1944431"/>
            <a:ext cx="10471834" cy="1291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Open Sans 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359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перекусов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38600" y="1103273"/>
            <a:ext cx="7094947" cy="1366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947" u="sng" dirty="0" err="1">
                <a:solidFill>
                  <a:srgbClr val="000000"/>
                </a:solidFill>
                <a:latin typeface="Open Sans 2 Bold"/>
              </a:rPr>
              <a:t>Главные</a:t>
            </a:r>
            <a:r>
              <a:rPr lang="en-US" sz="3947" u="sng" dirty="0">
                <a:solidFill>
                  <a:srgbClr val="000000"/>
                </a:solidFill>
                <a:latin typeface="Open Sans 2 Bold"/>
              </a:rPr>
              <a:t> </a:t>
            </a:r>
            <a:r>
              <a:rPr lang="en-US" sz="3947" u="sng" dirty="0" err="1">
                <a:solidFill>
                  <a:srgbClr val="000000"/>
                </a:solidFill>
                <a:latin typeface="Open Sans 2 Bold"/>
              </a:rPr>
              <a:t>правила</a:t>
            </a:r>
            <a:r>
              <a:rPr lang="en-US" sz="3947" u="sng" dirty="0">
                <a:solidFill>
                  <a:srgbClr val="000000"/>
                </a:solidFill>
                <a:latin typeface="Open Sans 2 Bold"/>
              </a:rPr>
              <a:t> </a:t>
            </a:r>
          </a:p>
          <a:p>
            <a:pPr algn="ctr">
              <a:lnSpc>
                <a:spcPts val="5526"/>
              </a:lnSpc>
            </a:pPr>
            <a:endParaRPr lang="en-US" sz="3947" u="sng" dirty="0">
              <a:solidFill>
                <a:srgbClr val="000000"/>
              </a:solidFill>
              <a:latin typeface="Open Sans 2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4767" y="4573387"/>
            <a:ext cx="9845894" cy="131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Свести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фастфуда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жирной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жареной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копченой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газировки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4767" y="7162972"/>
            <a:ext cx="9515754" cy="176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5г) 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кондитерских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рационе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Open Sans 2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4767" y="5968610"/>
            <a:ext cx="9864521" cy="86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Выбирайте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щадящие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тушение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отваривание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4767" y="8397875"/>
            <a:ext cx="16230600" cy="86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переедать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прислушивайтесь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отставляйте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тарелку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почувствовали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тарелке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осталась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4" name="Picture 2" descr="C:\Users\user\Downloads\photo1709547805.jpeg">
            <a:extLst>
              <a:ext uri="{FF2B5EF4-FFF2-40B4-BE49-F238E27FC236}">
                <a16:creationId xmlns:a16="http://schemas.microsoft.com/office/drawing/2014/main" id="{7C9B8059-9FDF-A785-7F44-FAEDAAFFB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178857" y="110780"/>
            <a:ext cx="1635173" cy="1261679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570848-5E3B-7A9E-457A-986C41D12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4030" y="110780"/>
            <a:ext cx="2999017" cy="841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трелка: вниз 1">
            <a:extLst>
              <a:ext uri="{FF2B5EF4-FFF2-40B4-BE49-F238E27FC236}">
                <a16:creationId xmlns:a16="http://schemas.microsoft.com/office/drawing/2014/main" id="{0DAA1FE7-0987-4009-9F18-7DE1996F5FCB}"/>
              </a:ext>
            </a:extLst>
          </p:cNvPr>
          <p:cNvSpPr/>
          <p:nvPr/>
        </p:nvSpPr>
        <p:spPr>
          <a:xfrm rot="2700000">
            <a:off x="1172924" y="3743807"/>
            <a:ext cx="312443" cy="4963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58">
              <a:solidFill>
                <a:srgbClr val="C0504D"/>
              </a:solidFill>
            </a:endParaRPr>
          </a:p>
        </p:txBody>
      </p:sp>
      <p:sp>
        <p:nvSpPr>
          <p:cNvPr id="5127" name="Номер слайда 42">
            <a:extLst>
              <a:ext uri="{FF2B5EF4-FFF2-40B4-BE49-F238E27FC236}">
                <a16:creationId xmlns:a16="http://schemas.microsoft.com/office/drawing/2014/main" id="{C125330A-D872-4425-9BA3-A03D3A89E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79173" indent="-453528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4112" indent="-362823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539758" indent="-362823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265403" indent="-362823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991047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716693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442338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67982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CD2487-72DA-46A1-87D4-5BE7C09AEF06}" type="slidenum">
              <a:rPr lang="ru-RU" altLang="ru-RU" sz="2064" b="1">
                <a:solidFill>
                  <a:srgbClr val="17375E"/>
                </a:solidFill>
                <a:latin typeface="Calibri" panose="020F0502020204030204" pitchFamily="34" charset="0"/>
              </a:rPr>
              <a:pPr/>
              <a:t>8</a:t>
            </a:fld>
            <a:endParaRPr lang="ru-RU" altLang="ru-RU" sz="2064" b="1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14326-22CE-407A-A18C-F29B0569C148}"/>
              </a:ext>
            </a:extLst>
          </p:cNvPr>
          <p:cNvSpPr txBox="1"/>
          <p:nvPr/>
        </p:nvSpPr>
        <p:spPr>
          <a:xfrm>
            <a:off x="4346221" y="424439"/>
            <a:ext cx="1383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здоровой тарелки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B02E7E3-1C20-CECC-7AA0-F95B03CE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21" y="1977569"/>
            <a:ext cx="14282348" cy="9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ru-RU" sz="28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ownloads\photo1709547805.jpeg">
            <a:extLst>
              <a:ext uri="{FF2B5EF4-FFF2-40B4-BE49-F238E27FC236}">
                <a16:creationId xmlns:a16="http://schemas.microsoft.com/office/drawing/2014/main" id="{68F53E78-45A8-AB99-0C7D-FFD2BC79D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317120" y="166171"/>
            <a:ext cx="1635173" cy="126167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AD04F4-D7FD-7526-CB41-EE4022C345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292" y="386593"/>
            <a:ext cx="2924592" cy="8208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43900" y="1767041"/>
            <a:ext cx="9144000" cy="71558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плоскую тарелку примерно 20-26 см в диаметре, мысленно разделите её пополам, и одну половину - снова пополам. То есть у вас должно получиться 3 части - 50%, 25% и 25%.</a:t>
            </a:r>
          </a:p>
          <a:p>
            <a:pPr algn="just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каждый прием пищи заполняем эту тарелку следующим образом: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- овощи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 - белковые продукты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 - сложные углеводы (крупы и макаронные изделия не должны быть переваренными, лучше всего варить до 2/3 готовности-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альденте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Овощные салаты заправляем нерафинированным подсолнечным .оливковым, кукурузным маслом. На нашей тарелке уместны овощи почти в любом виде - кроме, жареных на масле. То есть это могут быть нарезки и салаты из свежих овощей, тушеные, вареные, паровые или приготовленные на гриле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20" y="1853223"/>
            <a:ext cx="6914073" cy="69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4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трелка: вниз 1">
            <a:extLst>
              <a:ext uri="{FF2B5EF4-FFF2-40B4-BE49-F238E27FC236}">
                <a16:creationId xmlns:a16="http://schemas.microsoft.com/office/drawing/2014/main" id="{0DAA1FE7-0987-4009-9F18-7DE1996F5FCB}"/>
              </a:ext>
            </a:extLst>
          </p:cNvPr>
          <p:cNvSpPr/>
          <p:nvPr/>
        </p:nvSpPr>
        <p:spPr>
          <a:xfrm rot="2700000">
            <a:off x="1172924" y="3743807"/>
            <a:ext cx="312443" cy="4963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58">
              <a:solidFill>
                <a:srgbClr val="C0504D"/>
              </a:solidFill>
            </a:endParaRPr>
          </a:p>
        </p:txBody>
      </p:sp>
      <p:sp>
        <p:nvSpPr>
          <p:cNvPr id="5127" name="Номер слайда 42">
            <a:extLst>
              <a:ext uri="{FF2B5EF4-FFF2-40B4-BE49-F238E27FC236}">
                <a16:creationId xmlns:a16="http://schemas.microsoft.com/office/drawing/2014/main" id="{C125330A-D872-4425-9BA3-A03D3A89E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79173" indent="-453528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4112" indent="-362823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539758" indent="-362823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265403" indent="-362823"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991047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716693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442338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167982" indent="-362823" defTabSz="1622624" eaLnBrk="0" fontAlgn="base" hangingPunct="0">
              <a:spcBef>
                <a:spcPct val="0"/>
              </a:spcBef>
              <a:spcAft>
                <a:spcPct val="0"/>
              </a:spcAft>
              <a:defRPr sz="317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CD2487-72DA-46A1-87D4-5BE7C09AEF06}" type="slidenum">
              <a:rPr lang="ru-RU" altLang="ru-RU" sz="2064" b="1">
                <a:solidFill>
                  <a:srgbClr val="17375E"/>
                </a:solidFill>
                <a:latin typeface="Calibri" panose="020F0502020204030204" pitchFamily="34" charset="0"/>
              </a:rPr>
              <a:pPr/>
              <a:t>9</a:t>
            </a:fld>
            <a:endParaRPr lang="ru-RU" altLang="ru-RU" sz="2064" b="1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14326-22CE-407A-A18C-F29B0569C148}"/>
              </a:ext>
            </a:extLst>
          </p:cNvPr>
          <p:cNvSpPr txBox="1"/>
          <p:nvPr/>
        </p:nvSpPr>
        <p:spPr>
          <a:xfrm>
            <a:off x="4346221" y="424439"/>
            <a:ext cx="1383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рацион питания по методу тарелки 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B02E7E3-1C20-CECC-7AA0-F95B03CE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02" y="1762736"/>
            <a:ext cx="14282348" cy="9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ru-RU" sz="28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ownloads\photo1709547805.jpeg">
            <a:extLst>
              <a:ext uri="{FF2B5EF4-FFF2-40B4-BE49-F238E27FC236}">
                <a16:creationId xmlns:a16="http://schemas.microsoft.com/office/drawing/2014/main" id="{68F53E78-45A8-AB99-0C7D-FFD2BC79D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317120" y="195608"/>
            <a:ext cx="1635173" cy="126167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AD04F4-D7FD-7526-CB41-EE4022C345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292" y="386593"/>
            <a:ext cx="2924592" cy="8208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979" y="1611907"/>
            <a:ext cx="5673858" cy="4248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8265" y="6011481"/>
            <a:ext cx="5677253" cy="4255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83" y="5987901"/>
            <a:ext cx="5673858" cy="4257609"/>
          </a:xfrm>
          <a:prstGeom prst="rect">
            <a:avLst/>
          </a:prstGeom>
        </p:spPr>
      </p:pic>
      <p:sp>
        <p:nvSpPr>
          <p:cNvPr id="9" name="AutoShape 2" descr="Принцип гарвардской тарелки: как похудеть без подсчета калорий?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/>
          </a:p>
        </p:txBody>
      </p:sp>
      <p:sp>
        <p:nvSpPr>
          <p:cNvPr id="10" name="AutoShape 4" descr="Принцип гарвардской тарелки: как похудеть без подсчета калорий?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/>
          </a:p>
        </p:txBody>
      </p:sp>
      <p:pic>
        <p:nvPicPr>
          <p:cNvPr id="2054" name="Picture 6" descr="Принцип гарвардской тарелки: как похудеть без подсчета калорий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749" y="-10352108"/>
            <a:ext cx="10908689" cy="81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0611" y="1611907"/>
            <a:ext cx="5636070" cy="422705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BA4574-C476-942D-E333-B74075FCA5EF}"/>
              </a:ext>
            </a:extLst>
          </p:cNvPr>
          <p:cNvSpPr/>
          <p:nvPr/>
        </p:nvSpPr>
        <p:spPr>
          <a:xfrm>
            <a:off x="7512051" y="4764620"/>
            <a:ext cx="1069449" cy="10743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FE1B26-3218-FD43-D130-5D3A3B5147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47596" y="4741585"/>
            <a:ext cx="1079085" cy="10973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A22A11-C68F-FEB8-3EBA-1ECA9105CA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7956" y="9108289"/>
            <a:ext cx="1079085" cy="10973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CE06380-7C6B-0270-799E-E071880EE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26432" y="6069793"/>
            <a:ext cx="1079085" cy="1097375"/>
          </a:xfrm>
          <a:prstGeom prst="rect">
            <a:avLst/>
          </a:prstGeom>
        </p:spPr>
      </p:pic>
      <p:pic>
        <p:nvPicPr>
          <p:cNvPr id="2050" name="Picture 2" descr="Зожник | Примеры здоровой тарелки">
            <a:extLst>
              <a:ext uri="{FF2B5EF4-FFF2-40B4-BE49-F238E27FC236}">
                <a16:creationId xmlns:a16="http://schemas.microsoft.com/office/drawing/2014/main" id="{A7526389-7391-4404-A103-772CE034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81" y="6040151"/>
            <a:ext cx="4227053" cy="422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58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1025</Words>
  <Application>Microsoft Office PowerPoint</Application>
  <PresentationFormat>Произвольный</PresentationFormat>
  <Paragraphs>116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Open Sans Light Bold</vt:lpstr>
      <vt:lpstr>Aptos</vt:lpstr>
      <vt:lpstr>Open Sans 1</vt:lpstr>
      <vt:lpstr>HK Grotesk Light Bold</vt:lpstr>
      <vt:lpstr>Open Sans 1 Bold</vt:lpstr>
      <vt:lpstr>Times New Roman</vt:lpstr>
      <vt:lpstr>Open Sans 2</vt:lpstr>
      <vt:lpstr>Open Sans 2 Bold</vt:lpstr>
      <vt:lpstr>Roboto Bold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Minimal Organic Creative Project Presentation</dc:title>
  <cp:lastModifiedBy>MedProf</cp:lastModifiedBy>
  <cp:revision>13</cp:revision>
  <dcterms:created xsi:type="dcterms:W3CDTF">2006-08-16T00:00:00Z</dcterms:created>
  <dcterms:modified xsi:type="dcterms:W3CDTF">2024-07-05T02:15:15Z</dcterms:modified>
  <dc:identifier>DAFmOwsHAto</dc:identifier>
</cp:coreProperties>
</file>