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83" r:id="rId2"/>
    <p:sldId id="257" r:id="rId3"/>
    <p:sldId id="403" r:id="rId4"/>
    <p:sldId id="402" r:id="rId5"/>
    <p:sldId id="401" r:id="rId6"/>
    <p:sldId id="258" r:id="rId7"/>
    <p:sldId id="259" r:id="rId8"/>
    <p:sldId id="271" r:id="rId9"/>
    <p:sldId id="272" r:id="rId10"/>
    <p:sldId id="399" r:id="rId11"/>
    <p:sldId id="400" r:id="rId12"/>
    <p:sldId id="270" r:id="rId13"/>
    <p:sldId id="405" r:id="rId14"/>
    <p:sldId id="404" r:id="rId15"/>
    <p:sldId id="351" r:id="rId16"/>
    <p:sldId id="355" r:id="rId17"/>
    <p:sldId id="269" r:id="rId18"/>
    <p:sldId id="274" r:id="rId19"/>
    <p:sldId id="2145706686" r:id="rId20"/>
    <p:sldId id="286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5FF"/>
    <a:srgbClr val="FFFF66"/>
    <a:srgbClr val="FFA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90" y="7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DF4793-8298-483F-BC97-7B6AC2DC6EEA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8E70E8-AE5A-4464-BF49-0276700FFE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963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>
            <a:extLst>
              <a:ext uri="{FF2B5EF4-FFF2-40B4-BE49-F238E27FC236}">
                <a16:creationId xmlns:a16="http://schemas.microsoft.com/office/drawing/2014/main" id="{E0450B8C-5AAA-4743-AF22-F85E67B36B8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>
            <a:extLst>
              <a:ext uri="{FF2B5EF4-FFF2-40B4-BE49-F238E27FC236}">
                <a16:creationId xmlns:a16="http://schemas.microsoft.com/office/drawing/2014/main" id="{96AF5C84-3B1C-4641-8F90-3D41AF97227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/>
          </a:p>
        </p:txBody>
      </p:sp>
      <p:sp>
        <p:nvSpPr>
          <p:cNvPr id="4100" name="Номер слайда 3">
            <a:extLst>
              <a:ext uri="{FF2B5EF4-FFF2-40B4-BE49-F238E27FC236}">
                <a16:creationId xmlns:a16="http://schemas.microsoft.com/office/drawing/2014/main" id="{A4671822-DAA7-45A4-8FA4-664C810191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7025" indent="-227013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B2D6F28-0373-4D45-833C-70FA7FF4F05A}" type="slidenum">
              <a:rPr lang="ru-RU" altLang="ru-RU" sz="1200">
                <a:solidFill>
                  <a:prstClr val="black"/>
                </a:solidFill>
              </a:rPr>
              <a:pPr/>
              <a:t>1</a:t>
            </a:fld>
            <a:endParaRPr lang="ru-RU" altLang="ru-RU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964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8E70E8-AE5A-4464-BF49-0276700FFE26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158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/>
          </a:p>
        </p:txBody>
      </p:sp>
      <p:sp>
        <p:nvSpPr>
          <p:cNvPr id="245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7025" indent="-227013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05DE8-B855-4D8D-ACB0-CBF2985EB9A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177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73A074-14D4-CC77-913D-876B447A9A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98C702-F789-57D7-20CD-30D9C191FD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273321-9B6C-FC91-319D-32D07DFEA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D034A-BBF5-4122-A758-DDFE948D8454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C7DEC4-1527-8A15-C01A-9E69675B8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82DCD4-D1F8-29D4-D402-8553348F2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B0106-EFBE-4931-9FB7-C00CEF4BD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5429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B9A3F6-507B-6E56-597C-34EAE7BD7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A2E4325-7918-0751-4CF0-8DD9F83684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F92BAC-D135-0FBB-D64F-9E08E597B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D034A-BBF5-4122-A758-DDFE948D8454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491DE7-FB1A-19D0-6286-F23387DCD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2736F4-ED0B-8CE0-CBA1-2396CD681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B0106-EFBE-4931-9FB7-C00CEF4BD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3690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1809E84-1830-C2CA-5798-ADB9B98D8F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6D583A-1B38-FAB3-7845-E8D9F78491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BC9072-9620-2768-CA9A-59B7CF935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D034A-BBF5-4122-A758-DDFE948D8454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E149F3-94DE-CD0F-407B-DCCE8D4A3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5CC9D1-D688-79AD-666F-B4219674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B0106-EFBE-4931-9FB7-C00CEF4BD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4280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8D5563-DC8B-3797-4BB0-8AE54178B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79F28D-E9B6-AD71-BF33-729DA8691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1587E5-CE00-3E8F-6DE9-C4EE76D45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D034A-BBF5-4122-A758-DDFE948D8454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305664-0D65-3F4D-41F6-7A4DF7AED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B5F719-6872-80B4-88A3-9086EA525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B0106-EFBE-4931-9FB7-C00CEF4BD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3480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03EDCD-5BAF-18C2-3E29-4D619BBE7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1E5C24-4AEC-3A72-5263-3DD7C61460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046CA4-35DB-6FFC-74E7-9C08775D7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D034A-BBF5-4122-A758-DDFE948D8454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C6222D-EB22-9FB2-1746-79967BF92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41DC93-EDD3-7938-3A29-6E1694ECC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B0106-EFBE-4931-9FB7-C00CEF4BD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339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BA01E4-99B3-A148-C52C-3FC810825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A0470A-A9E3-57C7-699E-033455A1E8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1536E8D-DA40-7336-ECC5-F0E048D369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9133C7-08F0-FAE9-7A50-5BD0B2960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D034A-BBF5-4122-A758-DDFE948D8454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716726-35F1-88AA-E049-AB2B0ACE6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A4F7519-EAEB-8282-6CDC-317877D4F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B0106-EFBE-4931-9FB7-C00CEF4BD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80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0D49-01B0-F09A-DA1A-BD180D5FF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A91F812-E6DB-AB6A-F663-2EFD73DA41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3EBD4D0-5983-AE35-995E-C53C74DA4F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27A3216-983E-B3B6-E978-D715766FBF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79723D1-A95D-315F-AFA6-278AF03F15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4B5D24A-1222-7753-66EC-E74C9C2E1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D034A-BBF5-4122-A758-DDFE948D8454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C9EB40E-C47F-0009-35FA-25F95358F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8F0B4C2-BB01-1BAA-E47A-6332185BE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B0106-EFBE-4931-9FB7-C00CEF4BD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339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2A01E1-3120-09B5-93BA-2AE107E92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5A668A4-06A0-E334-40A2-ED17E80D3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D034A-BBF5-4122-A758-DDFE948D8454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A3770B5-DA3B-33E8-E62C-24F153806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A3C9034-4F5A-1299-EC0F-9BA5B7B56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B0106-EFBE-4931-9FB7-C00CEF4BD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3886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B99B83E-981D-5020-3D1D-E47F3E7E7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D034A-BBF5-4122-A758-DDFE948D8454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A806D4A-86E7-C80A-7253-757AEFBA2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3FCC6B6-0914-B137-5CA1-5270646A2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B0106-EFBE-4931-9FB7-C00CEF4BD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4731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5BB86-BEF8-C11A-EA49-D8B8ED3AD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05D253-653B-BDBC-D467-BC7EDE060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EC2264E-D879-E32E-8C9D-6B54F2D133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C735874-38B6-B33E-38C9-20BC866F9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D034A-BBF5-4122-A758-DDFE948D8454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762E314-76F8-FB73-7067-0B00B95BE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D0DAB5-C1F2-D59B-D3C6-FB816F821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B0106-EFBE-4931-9FB7-C00CEF4BD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3594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AEF5E3-435E-9D52-CD74-44E29D353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EFFD83B-10E7-F86D-DBEA-89C9803097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4B54391-C779-5740-78E1-D6DFE0A4FB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FF19607-0A45-ED31-24C1-AF16E641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D034A-BBF5-4122-A758-DDFE948D8454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375E8A7-FB28-9092-3CF2-08C94A98B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689720A-0CBE-D371-4E14-B42231999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B0106-EFBE-4931-9FB7-C00CEF4BD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379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EF96CC-D62E-1C80-80AD-3D2E68659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72EAA6-AC89-C4B9-8569-29079C9563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810347-2698-3BF5-61A0-2071158B93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DD034A-BBF5-4122-A758-DDFE948D8454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A0E99D-D917-7ADF-8A12-D921570A1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F91B5C-78B9-5A5F-92C3-DB10C2415B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B0106-EFBE-4931-9FB7-C00CEF4BD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274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static.ohga.it/wp-content/uploads/sites/24/2018/09/istock-49463916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2"/>
          <a:stretch/>
        </p:blipFill>
        <p:spPr bwMode="auto">
          <a:xfrm flipH="1">
            <a:off x="4335591" y="0"/>
            <a:ext cx="78564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gradFill>
            <a:gsLst>
              <a:gs pos="68000">
                <a:srgbClr val="FFFFFF">
                  <a:alpha val="85000"/>
                </a:srgbClr>
              </a:gs>
              <a:gs pos="42000">
                <a:schemeClr val="bg1"/>
              </a:gs>
              <a:gs pos="100000">
                <a:schemeClr val="bg1">
                  <a:alpha val="2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075" name="TextBox 4">
            <a:extLst>
              <a:ext uri="{FF2B5EF4-FFF2-40B4-BE49-F238E27FC236}">
                <a16:creationId xmlns:a16="http://schemas.microsoft.com/office/drawing/2014/main" id="{4C34B96C-4214-4ADF-8489-829190C887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606" y="2343009"/>
            <a:ext cx="3486008" cy="82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395288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395288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395288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395288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395288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395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395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395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395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 sz="4762">
              <a:solidFill>
                <a:srgbClr val="3B4555"/>
              </a:solidFill>
              <a:latin typeface="Futura PT Medium" pitchFamily="34" charset="-52"/>
            </a:endParaRPr>
          </a:p>
        </p:txBody>
      </p:sp>
      <p:sp>
        <p:nvSpPr>
          <p:cNvPr id="3076" name="Прямоугольник 1">
            <a:extLst>
              <a:ext uri="{FF2B5EF4-FFF2-40B4-BE49-F238E27FC236}">
                <a16:creationId xmlns:a16="http://schemas.microsoft.com/office/drawing/2014/main" id="{1AC37E19-050E-4CFD-8769-606A7BB14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606" y="2400962"/>
            <a:ext cx="3400338" cy="82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395288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395288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395288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395288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395288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395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395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395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395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 sz="4762">
              <a:solidFill>
                <a:srgbClr val="3B4555"/>
              </a:solidFill>
              <a:latin typeface="Futura PT Medium" pitchFamily="34" charset="-52"/>
            </a:endParaRP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408634" y="2175757"/>
            <a:ext cx="10847696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400" b="1" dirty="0">
                <a:solidFill>
                  <a:srgbClr val="014B92"/>
                </a:solidFill>
              </a:rPr>
              <a:t>ГБУЗ «КУЗБАССКИЙ ЦЕНТР</a:t>
            </a:r>
          </a:p>
          <a:p>
            <a:r>
              <a:rPr lang="ru-RU" altLang="ru-RU" sz="2400" b="1" dirty="0">
                <a:solidFill>
                  <a:srgbClr val="014B92"/>
                </a:solidFill>
              </a:rPr>
              <a:t>ОБЩЕСТВЕННОГО ЗДОРОВЬЯ</a:t>
            </a:r>
          </a:p>
          <a:p>
            <a:r>
              <a:rPr lang="ru-RU" altLang="ru-RU" sz="2400" b="1" dirty="0">
                <a:solidFill>
                  <a:srgbClr val="014B92"/>
                </a:solidFill>
              </a:rPr>
              <a:t>И МЕДИЦИНСКОЙ ПРОФИЛАКТИКИ»</a:t>
            </a:r>
          </a:p>
          <a:p>
            <a:endParaRPr lang="ru-RU" altLang="ru-RU" sz="2400" b="1" dirty="0">
              <a:solidFill>
                <a:srgbClr val="014B92"/>
              </a:solidFill>
            </a:endParaRPr>
          </a:p>
          <a:p>
            <a:r>
              <a:rPr lang="ru-RU" sz="2400" b="1" i="0" dirty="0">
                <a:solidFill>
                  <a:srgbClr val="FF0000"/>
                </a:solidFill>
                <a:effectLst/>
              </a:rPr>
              <a:t>НЕДЕЛЯ ИНФОРМИРОВАНИЯ </a:t>
            </a:r>
          </a:p>
          <a:p>
            <a:r>
              <a:rPr lang="ru-RU" sz="2400" b="1" i="0" dirty="0">
                <a:solidFill>
                  <a:srgbClr val="FF0000"/>
                </a:solidFill>
                <a:effectLst/>
              </a:rPr>
              <a:t>О ВАЖНОСТИ  ФИЗИЧЕСКОЙ </a:t>
            </a:r>
            <a:r>
              <a:rPr lang="ru-RU" sz="2400" b="1" dirty="0">
                <a:solidFill>
                  <a:srgbClr val="FF0000"/>
                </a:solidFill>
              </a:rPr>
              <a:t>АКТИВНОСТИ</a:t>
            </a:r>
            <a:endParaRPr lang="ru-RU" altLang="ru-RU" sz="2400" b="1" dirty="0">
              <a:solidFill>
                <a:srgbClr val="FF0000"/>
              </a:solidFill>
            </a:endParaRPr>
          </a:p>
        </p:txBody>
      </p:sp>
      <p:sp>
        <p:nvSpPr>
          <p:cNvPr id="11" name="Google Shape;137;p17"/>
          <p:cNvSpPr/>
          <p:nvPr/>
        </p:nvSpPr>
        <p:spPr>
          <a:xfrm>
            <a:off x="408634" y="5012364"/>
            <a:ext cx="7485837" cy="95410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КОЖИНОВА ИРИНА НИКОЛАЕВНА</a:t>
            </a:r>
            <a:b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к.м.н., заведующая отделом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разработки, реализации и мониторинга корпоративных программ ГБУЗ «Кузбасский центр общественного здоровья и медицинской профилактики»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79ABCC-FC49-9821-644A-1794561E74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853" y="383804"/>
            <a:ext cx="2631556" cy="739586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3FB6AF4D-2053-08C2-C229-601651CDE08E}"/>
              </a:ext>
            </a:extLst>
          </p:cNvPr>
          <p:cNvCxnSpPr>
            <a:cxnSpLocks/>
          </p:cNvCxnSpPr>
          <p:nvPr/>
        </p:nvCxnSpPr>
        <p:spPr>
          <a:xfrm>
            <a:off x="0" y="4368821"/>
            <a:ext cx="8520622" cy="90569"/>
          </a:xfrm>
          <a:prstGeom prst="line">
            <a:avLst/>
          </a:prstGeom>
          <a:ln w="57150">
            <a:solidFill>
              <a:srgbClr val="76C5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C:\Users\user\Downloads\photo1709547805.jpeg">
            <a:extLst>
              <a:ext uri="{FF2B5EF4-FFF2-40B4-BE49-F238E27FC236}">
                <a16:creationId xmlns:a16="http://schemas.microsoft.com/office/drawing/2014/main" id="{CB4A754B-AAB1-7F04-FC34-5EA1ABC56A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26960" t="18584" r="26373" b="17404"/>
          <a:stretch/>
        </p:blipFill>
        <p:spPr bwMode="auto">
          <a:xfrm>
            <a:off x="269888" y="136760"/>
            <a:ext cx="1583129" cy="12215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0068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143144-1839-4660-EAA8-7C168ACE8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923" y="1"/>
            <a:ext cx="10515600" cy="1172308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+mn-lt"/>
              </a:rPr>
              <a:t>Пирамида физической активности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1A0DA1DB-A3FE-6EAB-1FFE-A29D79AAB7F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/>
          <a:srcRect b="21498"/>
          <a:stretch/>
        </p:blipFill>
        <p:spPr>
          <a:xfrm>
            <a:off x="1792534" y="1264247"/>
            <a:ext cx="8728906" cy="5139275"/>
          </a:xfrm>
          <a:ln w="6350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50EC6C8-AF2C-0FA9-2ECF-736C0506F2F2}"/>
              </a:ext>
            </a:extLst>
          </p:cNvPr>
          <p:cNvSpPr/>
          <p:nvPr/>
        </p:nvSpPr>
        <p:spPr>
          <a:xfrm>
            <a:off x="2289688" y="1716180"/>
            <a:ext cx="2147299" cy="6678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4B8059F-52A7-43B9-A009-DA752825C2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218" cy="52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7400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A1687F-49A3-B507-EA22-47A0B1C7E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+mn-lt"/>
              </a:rPr>
              <a:t>Что такое аэробные нагрузки?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C4C101-EA84-DFCB-C3CE-4EDB1FE7E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955" y="1623051"/>
            <a:ext cx="6435970" cy="4387605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333333"/>
                </a:solidFill>
              </a:rPr>
              <a:t>Аэробные физические нагрузки представляют собой </a:t>
            </a:r>
            <a:r>
              <a:rPr lang="ru-RU" sz="1800" b="1" dirty="0">
                <a:solidFill>
                  <a:srgbClr val="333333"/>
                </a:solidFill>
              </a:rPr>
              <a:t>циклические</a:t>
            </a:r>
            <a:r>
              <a:rPr lang="ru-RU" sz="1800" dirty="0">
                <a:solidFill>
                  <a:srgbClr val="333333"/>
                </a:solidFill>
              </a:rPr>
              <a:t> (ходьба, бег, плавание, велоезда и др.) и </a:t>
            </a:r>
            <a:r>
              <a:rPr lang="ru-RU" sz="1800" b="1" dirty="0">
                <a:solidFill>
                  <a:srgbClr val="333333"/>
                </a:solidFill>
              </a:rPr>
              <a:t>ациклические</a:t>
            </a:r>
            <a:r>
              <a:rPr lang="ru-RU" sz="1800" dirty="0">
                <a:solidFill>
                  <a:srgbClr val="333333"/>
                </a:solidFill>
              </a:rPr>
              <a:t> (танцы, спортивные игры и др.) тренировки в умеренном темпе</a:t>
            </a:r>
            <a:endParaRPr lang="ru-RU" sz="1800" dirty="0"/>
          </a:p>
          <a:p>
            <a:pPr algn="just"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333333"/>
                </a:solidFill>
              </a:rPr>
              <a:t>Аэробные нагрузки — это непрерывные (не менее 30 мин.) технически несложные с большим количеством повторов физические упражнения, которые насыщают легкие кислородом и длительное время поддерживают частоту сердечных сокращений в зоне безопасного пульса</a:t>
            </a:r>
          </a:p>
          <a:p>
            <a:pPr algn="just"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800" b="0" i="0" dirty="0">
                <a:solidFill>
                  <a:srgbClr val="000000"/>
                </a:solidFill>
                <a:effectLst/>
              </a:rPr>
              <a:t>Аэробные нагрузки — это любые физические упражнения низкой интенсивности, в которых кислород — основной источник энергии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877A800-1C98-AB18-7E07-86CE285A73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67"/>
          <a:stretch/>
        </p:blipFill>
        <p:spPr bwMode="auto">
          <a:xfrm>
            <a:off x="7784122" y="1689295"/>
            <a:ext cx="3774832" cy="2132428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603FA5F-F815-F78C-DE63-E87EE34916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4" t="5283" r="37934"/>
          <a:stretch/>
        </p:blipFill>
        <p:spPr bwMode="auto">
          <a:xfrm>
            <a:off x="10316309" y="3997570"/>
            <a:ext cx="1266093" cy="213360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A05391-DC1A-E53B-436A-49D437302E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914" t="14221" r="12526" b="5573"/>
          <a:stretch/>
        </p:blipFill>
        <p:spPr>
          <a:xfrm>
            <a:off x="9038493" y="3993776"/>
            <a:ext cx="1266092" cy="2133704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0A111F3-A95E-B2B6-9973-54408A13C2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689" t="13080" r="37856" b="9448"/>
          <a:stretch/>
        </p:blipFill>
        <p:spPr>
          <a:xfrm>
            <a:off x="7746609" y="3997568"/>
            <a:ext cx="1280161" cy="213360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ACFE4AF-C90D-4E03-B26E-112E674BBF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218" cy="52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1880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4C9F7A-2226-5447-33E9-5114C16E1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325" y="843039"/>
            <a:ext cx="8761413" cy="706964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200" b="1" dirty="0">
                <a:solidFill>
                  <a:schemeClr val="bg1"/>
                </a:solidFill>
              </a:rPr>
              <a:t>Что надо знать </a:t>
            </a:r>
            <a:br>
              <a:rPr lang="ru-RU" altLang="ru-RU" sz="3200" b="1" dirty="0">
                <a:solidFill>
                  <a:schemeClr val="bg1"/>
                </a:solidFill>
              </a:rPr>
            </a:br>
            <a:r>
              <a:rPr lang="ru-RU" altLang="ru-RU" sz="3200" b="1" dirty="0">
                <a:solidFill>
                  <a:schemeClr val="bg1"/>
                </a:solidFill>
              </a:rPr>
              <a:t>о физической активности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Изображение выглядит как небо, внешний, дерево, велосипед&#10;&#10;Автоматически созданное описание">
            <a:extLst>
              <a:ext uri="{FF2B5EF4-FFF2-40B4-BE49-F238E27FC236}">
                <a16:creationId xmlns:a16="http://schemas.microsoft.com/office/drawing/2014/main" id="{C3562324-916A-E2FD-ADE3-25252B65E65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8375" y="1544483"/>
            <a:ext cx="1943100" cy="109378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8B9D01-8F40-5361-11F0-EF8F6D7EBB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97" t="11459" r="4038" b="2991"/>
          <a:stretch/>
        </p:blipFill>
        <p:spPr bwMode="auto">
          <a:xfrm>
            <a:off x="524385" y="3076662"/>
            <a:ext cx="1944688" cy="141763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820ED61-E0A5-DEAA-4576-8250C3637D5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7991" y="5159794"/>
            <a:ext cx="1944688" cy="129063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994A87C-91B5-B045-DFB5-F81E131B0BF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37597" y="1689869"/>
            <a:ext cx="1841500" cy="12255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3136E1A-B6A7-B4C5-1466-152967D22C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98" r="3635" b="8247"/>
          <a:stretch/>
        </p:blipFill>
        <p:spPr bwMode="auto">
          <a:xfrm>
            <a:off x="9786502" y="5294753"/>
            <a:ext cx="1855788" cy="122396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3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97F6826A-3953-6315-D434-7A644E129248}"/>
              </a:ext>
            </a:extLst>
          </p:cNvPr>
          <p:cNvSpPr txBox="1">
            <a:spLocks noChangeArrowheads="1"/>
          </p:cNvSpPr>
          <p:nvPr/>
        </p:nvSpPr>
        <p:spPr>
          <a:xfrm>
            <a:off x="2976037" y="1936914"/>
            <a:ext cx="6483551" cy="4335140"/>
          </a:xfrm>
          <a:prstGeom prst="rect">
            <a:avLst/>
          </a:prstGeom>
          <a:solidFill>
            <a:srgbClr val="FFE5FF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ru-RU" altLang="ru-RU" sz="1400" b="1" dirty="0"/>
              <a:t>	</a:t>
            </a:r>
            <a:r>
              <a:rPr lang="ru-RU" altLang="ru-RU" sz="2000" dirty="0">
                <a:solidFill>
                  <a:schemeClr val="tx1"/>
                </a:solidFill>
              </a:rPr>
              <a:t>Влияние регулярной аэробной физической активности на здоровье:</a:t>
            </a:r>
          </a:p>
          <a:p>
            <a:pPr marL="321750" indent="-285750">
              <a:lnSpc>
                <a:spcPct val="150000"/>
              </a:lnSpc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ru-RU" altLang="ru-RU" sz="2000" dirty="0">
                <a:solidFill>
                  <a:schemeClr val="tx1"/>
                </a:solidFill>
              </a:rPr>
              <a:t>Снижение сердечного выброса в покое</a:t>
            </a:r>
          </a:p>
          <a:p>
            <a:pPr marL="321750" indent="-285750">
              <a:lnSpc>
                <a:spcPct val="150000"/>
              </a:lnSpc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ru-RU" altLang="ru-RU" sz="2000" dirty="0">
                <a:solidFill>
                  <a:schemeClr val="tx1"/>
                </a:solidFill>
              </a:rPr>
              <a:t>Снижение «вредного» холестерина</a:t>
            </a:r>
          </a:p>
          <a:p>
            <a:pPr marL="321750" indent="-285750">
              <a:lnSpc>
                <a:spcPct val="150000"/>
              </a:lnSpc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ru-RU" altLang="ru-RU" sz="2000" dirty="0">
                <a:solidFill>
                  <a:schemeClr val="tx1"/>
                </a:solidFill>
              </a:rPr>
              <a:t>Достижение сбалансированного потребления и расхода энергии</a:t>
            </a:r>
          </a:p>
          <a:p>
            <a:pPr marL="321750" indent="-285750">
              <a:lnSpc>
                <a:spcPct val="150000"/>
              </a:lnSpc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ru-RU" altLang="ru-RU" sz="2000" dirty="0">
                <a:solidFill>
                  <a:schemeClr val="tx1"/>
                </a:solidFill>
              </a:rPr>
              <a:t>Устойчивость к стрессам</a:t>
            </a:r>
          </a:p>
          <a:p>
            <a:pPr marL="321750" indent="-285750">
              <a:lnSpc>
                <a:spcPct val="150000"/>
              </a:lnSpc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ru-RU" altLang="ru-RU" sz="2000" dirty="0">
                <a:solidFill>
                  <a:schemeClr val="tx1"/>
                </a:solidFill>
              </a:rPr>
              <a:t>Улучшение гормонального фона</a:t>
            </a:r>
          </a:p>
          <a:p>
            <a:pPr marL="321750" indent="-285750">
              <a:lnSpc>
                <a:spcPct val="150000"/>
              </a:lnSpc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ru-RU" altLang="ru-RU" sz="2000" dirty="0">
                <a:solidFill>
                  <a:schemeClr val="tx1"/>
                </a:solidFill>
              </a:rPr>
              <a:t>Повышение иммунитета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DBA84FC9-6DB3-4089-BD20-809B5088C377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FF0000"/>
                </a:solidFill>
                <a:latin typeface="+mn-lt"/>
              </a:rPr>
              <a:t>Польза аэробных упражнений 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+mn-lt"/>
              </a:rPr>
              <a:t>для Вашего здоровья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4E4D5ED-EE51-4190-835B-187A65DB2C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98629" y="3356263"/>
            <a:ext cx="1780126" cy="137160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E62BF75-5C23-412F-9B7E-8DAC1440E6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218" cy="52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5962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8E509BA-83BC-425F-98CA-61EEC8687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76" y="0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+mn-lt"/>
              </a:rPr>
              <a:t>Что такое анаэробные нагрузки?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8C6A94DF-C8E0-47CB-9B9F-52F18703B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720584" cy="4351338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800" b="1" i="0" dirty="0">
                <a:solidFill>
                  <a:srgbClr val="333333"/>
                </a:solidFill>
                <a:effectLst/>
              </a:rPr>
              <a:t>Анаэробная нагрузка – </a:t>
            </a:r>
            <a:r>
              <a:rPr lang="ru-RU" sz="1800" b="0" i="0" dirty="0">
                <a:solidFill>
                  <a:srgbClr val="333333"/>
                </a:solidFill>
                <a:effectLst/>
              </a:rPr>
              <a:t>кратковременная интенсивная физическая нагрузка (различные силовые упражнения) с частотой 2-3 раза в неделю</a:t>
            </a:r>
          </a:p>
          <a:p>
            <a:pPr algn="just"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800" dirty="0" err="1">
                <a:solidFill>
                  <a:srgbClr val="333333"/>
                </a:solidFill>
              </a:rPr>
              <a:t>Анэробные</a:t>
            </a:r>
            <a:r>
              <a:rPr lang="ru-RU" sz="1800" dirty="0">
                <a:solidFill>
                  <a:srgbClr val="333333"/>
                </a:solidFill>
              </a:rPr>
              <a:t> физические нагрузки представляют собой упражнения, выполняемы при пульсе 180 ударов в минуту и выше. При этом каждый спортсмен знает, что такое «забитость мышц», но не каждый понимает, чем это объясняется</a:t>
            </a:r>
          </a:p>
          <a:p>
            <a:pPr algn="just"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333333"/>
                </a:solidFill>
              </a:rPr>
              <a:t>А на деле это и есть </a:t>
            </a:r>
            <a:r>
              <a:rPr lang="ru-RU" sz="1800" b="1" dirty="0">
                <a:solidFill>
                  <a:srgbClr val="333333"/>
                </a:solidFill>
              </a:rPr>
              <a:t>анаэробная </a:t>
            </a:r>
            <a:r>
              <a:rPr lang="ru-RU" sz="1800" b="1" dirty="0" err="1">
                <a:solidFill>
                  <a:srgbClr val="333333"/>
                </a:solidFill>
              </a:rPr>
              <a:t>лактатная</a:t>
            </a:r>
            <a:r>
              <a:rPr lang="ru-RU" sz="1800" b="1" dirty="0">
                <a:solidFill>
                  <a:srgbClr val="333333"/>
                </a:solidFill>
              </a:rPr>
              <a:t> нагрузка</a:t>
            </a:r>
            <a:r>
              <a:rPr lang="ru-RU" sz="1800" dirty="0">
                <a:solidFill>
                  <a:srgbClr val="333333"/>
                </a:solidFill>
              </a:rPr>
              <a:t>, то есть выполнение тренировочной программы с накоплением молочной кислоты в мышцах. Подобную забитость мышц дает молочная кислота, образующаяся во время выполнения анаэробных нагрузок</a:t>
            </a:r>
          </a:p>
          <a:p>
            <a:pPr algn="just"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333333"/>
                </a:solidFill>
              </a:rPr>
              <a:t>При работе с </a:t>
            </a:r>
            <a:r>
              <a:rPr lang="ru-RU" sz="1800" dirty="0" err="1">
                <a:solidFill>
                  <a:srgbClr val="333333"/>
                </a:solidFill>
              </a:rPr>
              <a:t>околомаксимальными</a:t>
            </a:r>
            <a:r>
              <a:rPr lang="ru-RU" sz="1800" dirty="0">
                <a:solidFill>
                  <a:srgbClr val="333333"/>
                </a:solidFill>
              </a:rPr>
              <a:t> и предельными весами расщепление белков и жиров происходит в бескислородном режиме, что приводит к образованию молочной кислоты и некоторых других продуктов распада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C890B34-C804-40BC-A933-4C4D6D6AE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3721" y="1967126"/>
            <a:ext cx="2515255" cy="176362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26BA54-10CC-4B39-A6C7-C335375F3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6832" y="4279392"/>
            <a:ext cx="2422144" cy="181660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7089910-49B4-4029-BE7D-49859A6718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218" cy="52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1269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2D971C38-872A-4EFE-907B-5955388F622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7191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FF0000"/>
                </a:solidFill>
                <a:latin typeface="+mn-lt"/>
              </a:rPr>
              <a:t>Польза анаэробных упражнений 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+mn-lt"/>
              </a:rPr>
              <a:t>для Вашего здоровья</a:t>
            </a:r>
          </a:p>
        </p:txBody>
      </p:sp>
      <p:sp>
        <p:nvSpPr>
          <p:cNvPr id="6" name="Rectangle 3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27FDBA44-C6FB-4D2C-A141-500AB983A201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>
          <a:xfrm>
            <a:off x="3411958" y="1511670"/>
            <a:ext cx="5947064" cy="4974474"/>
          </a:xfrm>
          <a:prstGeom prst="rect">
            <a:avLst/>
          </a:prstGeom>
          <a:solidFill>
            <a:srgbClr val="FFE5FF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ru-RU" altLang="ru-RU" sz="1400" b="1" dirty="0"/>
              <a:t>	</a:t>
            </a:r>
            <a:r>
              <a:rPr lang="ru-RU" altLang="ru-RU" sz="2000" dirty="0">
                <a:solidFill>
                  <a:schemeClr val="tx1"/>
                </a:solidFill>
              </a:rPr>
              <a:t>Влияние регулярной анаэробной физической активности на здоровье:</a:t>
            </a:r>
          </a:p>
          <a:p>
            <a:pPr marL="321750" indent="-285750">
              <a:lnSpc>
                <a:spcPct val="150000"/>
              </a:lnSpc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ru-RU" altLang="ru-RU" sz="2000" dirty="0">
                <a:solidFill>
                  <a:schemeClr val="tx1"/>
                </a:solidFill>
              </a:rPr>
              <a:t>Увеличивают плотность костной ткани</a:t>
            </a:r>
          </a:p>
          <a:p>
            <a:pPr marL="321750" indent="-285750">
              <a:lnSpc>
                <a:spcPct val="150000"/>
              </a:lnSpc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ru-RU" altLang="ru-RU" sz="2000" dirty="0">
                <a:solidFill>
                  <a:schemeClr val="tx1"/>
                </a:solidFill>
              </a:rPr>
              <a:t>Предотвращают развитие сахарного диабета</a:t>
            </a:r>
          </a:p>
          <a:p>
            <a:pPr marL="321750" indent="-285750">
              <a:lnSpc>
                <a:spcPct val="150000"/>
              </a:lnSpc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ru-RU" altLang="ru-RU" sz="2000" dirty="0">
                <a:solidFill>
                  <a:schemeClr val="tx1"/>
                </a:solidFill>
              </a:rPr>
              <a:t>Уменьшают риск развития рака</a:t>
            </a:r>
          </a:p>
          <a:p>
            <a:pPr marL="321750" indent="-285750">
              <a:lnSpc>
                <a:spcPct val="150000"/>
              </a:lnSpc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ru-RU" altLang="ru-RU" sz="2000" dirty="0">
                <a:solidFill>
                  <a:schemeClr val="tx1"/>
                </a:solidFill>
              </a:rPr>
              <a:t>Улучшают настроение, помогают бороться с депрессией</a:t>
            </a:r>
          </a:p>
          <a:p>
            <a:pPr marL="321750" indent="-285750">
              <a:lnSpc>
                <a:spcPct val="150000"/>
              </a:lnSpc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ru-RU" altLang="ru-RU" sz="2000" dirty="0">
                <a:solidFill>
                  <a:schemeClr val="tx1"/>
                </a:solidFill>
              </a:rPr>
              <a:t>Улучшают качество сна</a:t>
            </a:r>
          </a:p>
          <a:p>
            <a:pPr marL="321750" indent="-285750">
              <a:lnSpc>
                <a:spcPct val="150000"/>
              </a:lnSpc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ru-RU" altLang="ru-RU" sz="2000" dirty="0">
                <a:solidFill>
                  <a:schemeClr val="tx1"/>
                </a:solidFill>
              </a:rPr>
              <a:t>Помогают очищению организма от шлаков</a:t>
            </a:r>
          </a:p>
          <a:p>
            <a:pPr marL="321750" indent="-285750">
              <a:lnSpc>
                <a:spcPct val="150000"/>
              </a:lnSpc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ru-RU" altLang="ru-RU" sz="2000" dirty="0">
                <a:solidFill>
                  <a:schemeClr val="tx1"/>
                </a:solidFill>
              </a:rPr>
              <a:t>Способствуют очищению кожи</a:t>
            </a:r>
          </a:p>
          <a:p>
            <a:pPr marL="321750" indent="-285750">
              <a:lnSpc>
                <a:spcPct val="150000"/>
              </a:lnSpc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ru-RU" altLang="ru-RU" sz="2000" dirty="0">
                <a:solidFill>
                  <a:schemeClr val="tx1"/>
                </a:solidFill>
              </a:rPr>
              <a:t>Повышенный метаболизм, способствующий сжиганию жира, сохраняется на протяжении 36 часов!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A2D3633-DD73-42A1-8C09-8FD1D4A06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719" y="1531669"/>
            <a:ext cx="2379485" cy="17310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1D99B01-433F-49E4-A382-D15920D67A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71" t="8546" r="8346" b="3137"/>
          <a:stretch/>
        </p:blipFill>
        <p:spPr>
          <a:xfrm>
            <a:off x="519547" y="3605645"/>
            <a:ext cx="2486078" cy="174396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110577E-4BA7-40A8-B656-90624C1F71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5792" y="3450336"/>
            <a:ext cx="1810857" cy="181085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5139772-63E6-4261-BD0C-745EB7B96F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0696" y="1537452"/>
            <a:ext cx="1856015" cy="150708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653259D-F0A5-4E27-B761-2C2251550A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218" cy="52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7143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27AF8A9D-0124-FB0F-0655-CA9637A019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0358" y="158795"/>
            <a:ext cx="11840307" cy="930275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altLang="ru-RU" b="1" dirty="0">
                <a:solidFill>
                  <a:srgbClr val="FF0000"/>
                </a:solidFill>
                <a:latin typeface="+mn-lt"/>
              </a:rPr>
              <a:t>Контролируйте интенсивность </a:t>
            </a:r>
            <a:br>
              <a:rPr lang="ru-RU" altLang="ru-RU" b="1" dirty="0">
                <a:solidFill>
                  <a:srgbClr val="FF0000"/>
                </a:solidFill>
                <a:latin typeface="+mn-lt"/>
              </a:rPr>
            </a:br>
            <a:r>
              <a:rPr lang="ru-RU" altLang="ru-RU" b="1" dirty="0">
                <a:solidFill>
                  <a:srgbClr val="FF0000"/>
                </a:solidFill>
                <a:latin typeface="+mn-lt"/>
              </a:rPr>
              <a:t>Вашей физической нагрузки</a:t>
            </a:r>
          </a:p>
        </p:txBody>
      </p:sp>
      <p:sp>
        <p:nvSpPr>
          <p:cNvPr id="21507" name="Rectangle 3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F6782D16-4191-FF31-21B3-D39F37EDEF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228492" y="1484314"/>
            <a:ext cx="6576646" cy="4893040"/>
          </a:xfrm>
          <a:solidFill>
            <a:srgbClr val="FFE5FF"/>
          </a:solidFill>
          <a:ln>
            <a:solidFill>
              <a:srgbClr val="002060"/>
            </a:solidFill>
          </a:ln>
        </p:spPr>
        <p:txBody>
          <a:bodyPr/>
          <a:lstStyle/>
          <a:p>
            <a:pPr eaLnBrk="1" hangingPunct="1">
              <a:lnSpc>
                <a:spcPct val="120000"/>
              </a:lnSpc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ru-RU" altLang="ru-RU" sz="2000" b="1" dirty="0"/>
              <a:t>Максимальная частота сердечных сокращений</a:t>
            </a:r>
          </a:p>
          <a:p>
            <a:pPr marL="0" indent="0">
              <a:lnSpc>
                <a:spcPct val="120000"/>
              </a:lnSpc>
              <a:buClr>
                <a:srgbClr val="C00000"/>
              </a:buClr>
              <a:buNone/>
              <a:defRPr/>
            </a:pPr>
            <a:r>
              <a:rPr lang="ru-RU" altLang="ru-RU" sz="2000" b="1" dirty="0"/>
              <a:t>	</a:t>
            </a:r>
            <a:r>
              <a:rPr lang="ru-RU" altLang="ru-RU" sz="2000" b="1" dirty="0">
                <a:solidFill>
                  <a:srgbClr val="FF0000"/>
                </a:solidFill>
              </a:rPr>
              <a:t>МЧСС для здорового человека </a:t>
            </a:r>
          </a:p>
          <a:p>
            <a:pPr marL="0" indent="0">
              <a:lnSpc>
                <a:spcPct val="120000"/>
              </a:lnSpc>
              <a:buClr>
                <a:srgbClr val="C00000"/>
              </a:buClr>
              <a:buNone/>
              <a:defRPr/>
            </a:pPr>
            <a:r>
              <a:rPr lang="ru-RU" altLang="ru-RU" sz="2000" b="1" dirty="0">
                <a:cs typeface="Arial" panose="020B0604020202020204" pitchFamily="34" charset="0"/>
              </a:rPr>
              <a:t>	</a:t>
            </a:r>
            <a:r>
              <a:rPr lang="ru-RU" altLang="ru-RU" sz="2000" b="1" dirty="0">
                <a:solidFill>
                  <a:srgbClr val="FF0000"/>
                </a:solidFill>
                <a:cs typeface="Arial" panose="020B0604020202020204" pitchFamily="34" charset="0"/>
              </a:rPr>
              <a:t> 	«</a:t>
            </a:r>
            <a:r>
              <a:rPr lang="ru-RU" altLang="ru-RU" sz="2000" b="1" dirty="0">
                <a:solidFill>
                  <a:srgbClr val="FF0000"/>
                </a:solidFill>
              </a:rPr>
              <a:t>220 </a:t>
            </a:r>
            <a:r>
              <a:rPr lang="ru-RU" altLang="ru-RU" sz="2000" b="1" dirty="0">
                <a:solidFill>
                  <a:srgbClr val="FF0000"/>
                </a:solidFill>
                <a:cs typeface="Arial" panose="020B0604020202020204" pitchFamily="34" charset="0"/>
              </a:rPr>
              <a:t>– </a:t>
            </a:r>
            <a:r>
              <a:rPr lang="ru-RU" altLang="ru-RU" sz="2000" b="1" dirty="0">
                <a:solidFill>
                  <a:srgbClr val="FF0000"/>
                </a:solidFill>
              </a:rPr>
              <a:t>возраст»</a:t>
            </a:r>
          </a:p>
          <a:p>
            <a:pPr eaLnBrk="1" hangingPunct="1">
              <a:lnSpc>
                <a:spcPct val="120000"/>
              </a:lnSpc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ru-RU" altLang="ru-RU" sz="2000" b="1" dirty="0"/>
              <a:t>Умеренная интенсивность физической нагрузки </a:t>
            </a:r>
            <a:r>
              <a:rPr lang="ru-RU" altLang="ru-RU" sz="2000" b="1" dirty="0">
                <a:cs typeface="Arial" panose="020B0604020202020204" pitchFamily="34" charset="0"/>
              </a:rPr>
              <a:t>— </a:t>
            </a:r>
          </a:p>
          <a:p>
            <a:pPr marL="0" indent="0">
              <a:lnSpc>
                <a:spcPct val="120000"/>
              </a:lnSpc>
              <a:buClr>
                <a:srgbClr val="C00000"/>
              </a:buClr>
              <a:buNone/>
              <a:defRPr/>
            </a:pPr>
            <a:r>
              <a:rPr lang="ru-RU" altLang="ru-RU" sz="2000" b="1" dirty="0">
                <a:solidFill>
                  <a:srgbClr val="FF0000"/>
                </a:solidFill>
                <a:cs typeface="Arial" panose="020B0604020202020204" pitchFamily="34" charset="0"/>
              </a:rPr>
              <a:t>		</a:t>
            </a:r>
            <a:r>
              <a:rPr lang="ru-RU" altLang="ru-RU" sz="2000" b="1" dirty="0">
                <a:solidFill>
                  <a:srgbClr val="FF0000"/>
                </a:solidFill>
              </a:rPr>
              <a:t>55 </a:t>
            </a:r>
            <a:r>
              <a:rPr lang="ru-RU" altLang="ru-RU" sz="2000" b="1" dirty="0">
                <a:solidFill>
                  <a:srgbClr val="FF0000"/>
                </a:solidFill>
                <a:cs typeface="Arial" panose="020B0604020202020204" pitchFamily="34" charset="0"/>
              </a:rPr>
              <a:t>– </a:t>
            </a:r>
            <a:r>
              <a:rPr lang="ru-RU" altLang="ru-RU" sz="2000" b="1" dirty="0">
                <a:solidFill>
                  <a:srgbClr val="FF0000"/>
                </a:solidFill>
              </a:rPr>
              <a:t>70% МЧСС</a:t>
            </a: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ru-RU" altLang="ru-RU" sz="2000" b="1" dirty="0"/>
              <a:t>Значительная интенсивность физической нагрузки </a:t>
            </a:r>
            <a:r>
              <a:rPr lang="ru-RU" altLang="ru-RU" sz="2000" b="1" dirty="0">
                <a:cs typeface="Arial" panose="020B0604020202020204" pitchFamily="34" charset="0"/>
              </a:rPr>
              <a:t>— </a:t>
            </a:r>
          </a:p>
          <a:p>
            <a:pPr marL="0" indent="0" eaLnBrk="1" hangingPunct="1">
              <a:lnSpc>
                <a:spcPct val="120000"/>
              </a:lnSpc>
              <a:buClr>
                <a:srgbClr val="C00000"/>
              </a:buClr>
              <a:buNone/>
              <a:defRPr/>
            </a:pPr>
            <a:r>
              <a:rPr lang="ru-RU" altLang="ru-RU" sz="2000" b="1" dirty="0"/>
              <a:t>		</a:t>
            </a:r>
            <a:r>
              <a:rPr lang="ru-RU" altLang="ru-RU" sz="2000" b="1" dirty="0">
                <a:solidFill>
                  <a:srgbClr val="FF0000"/>
                </a:solidFill>
              </a:rPr>
              <a:t>70 </a:t>
            </a:r>
            <a:r>
              <a:rPr lang="ru-RU" altLang="ru-RU" sz="2000" b="1" dirty="0">
                <a:solidFill>
                  <a:srgbClr val="FF0000"/>
                </a:solidFill>
                <a:cs typeface="Arial" panose="020B0604020202020204" pitchFamily="34" charset="0"/>
              </a:rPr>
              <a:t>– </a:t>
            </a:r>
            <a:r>
              <a:rPr lang="ru-RU" altLang="ru-RU" sz="2000" b="1" dirty="0">
                <a:solidFill>
                  <a:srgbClr val="FF0000"/>
                </a:solidFill>
              </a:rPr>
              <a:t>85% МЧСС</a:t>
            </a:r>
          </a:p>
          <a:p>
            <a:pPr marL="0" indent="0">
              <a:buNone/>
              <a:defRPr/>
            </a:pPr>
            <a:endParaRPr lang="ru-RU" altLang="ru-RU" sz="2400" b="1" dirty="0">
              <a:latin typeface="Arial" panose="020B0604020202020204" pitchFamily="34" charset="0"/>
            </a:endParaRPr>
          </a:p>
        </p:txBody>
      </p:sp>
      <p:pic>
        <p:nvPicPr>
          <p:cNvPr id="19460" name="Рисунок 4">
            <a:extLst>
              <a:ext uri="{FF2B5EF4-FFF2-40B4-BE49-F238E27FC236}">
                <a16:creationId xmlns:a16="http://schemas.microsoft.com/office/drawing/2014/main" id="{2543AAB9-F683-C212-52D6-A2E1C7E97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90" y="1542929"/>
            <a:ext cx="3825018" cy="2151473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Рисунок 5">
            <a:extLst>
              <a:ext uri="{FF2B5EF4-FFF2-40B4-BE49-F238E27FC236}">
                <a16:creationId xmlns:a16="http://schemas.microsoft.com/office/drawing/2014/main" id="{4F8286E2-432A-C67E-0A14-5E184C329A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144" y="3871425"/>
            <a:ext cx="3775441" cy="251905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3E11E92-8D42-4595-9AB3-AED19A591E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218" cy="52955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150169-4B59-4D8A-ADD2-1F968059D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1504" y="1177624"/>
            <a:ext cx="5961057" cy="5508642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998E02A4-7D2E-46C2-8B75-D362262902ED}"/>
              </a:ext>
            </a:extLst>
          </p:cNvPr>
          <p:cNvSpPr txBox="1">
            <a:spLocks/>
          </p:cNvSpPr>
          <p:nvPr/>
        </p:nvSpPr>
        <p:spPr>
          <a:xfrm>
            <a:off x="3588327" y="0"/>
            <a:ext cx="79594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FF0000"/>
                </a:solidFill>
                <a:latin typeface="+mn-lt"/>
              </a:rPr>
              <a:t>Контролируйте объем талии и вес тела 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4A297D8-5BD6-490A-B798-3BBF27ED1D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7789" y="4173560"/>
            <a:ext cx="3464762" cy="242533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B4F4119-F320-48EB-838B-23C71DDF74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9558" y="1338733"/>
            <a:ext cx="3462260" cy="230760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D5CE12-9487-4994-8E26-CB3E3B18820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88" t="21057" r="2192" b="33813"/>
          <a:stretch/>
        </p:blipFill>
        <p:spPr>
          <a:xfrm>
            <a:off x="5250729" y="4194926"/>
            <a:ext cx="6725250" cy="238498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03EB397-E08F-4DB4-A3B1-E5F487E311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218" cy="52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279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4528DF-5886-68E6-AA66-0F39AA8BC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646" y="10721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4400" b="1" dirty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Основные рекомендации </a:t>
            </a:r>
            <a:br>
              <a:rPr lang="ru-RU" sz="4400" b="1" dirty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по физической </a:t>
            </a:r>
            <a:r>
              <a:rPr lang="ru-RU" b="1" dirty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4400" b="1" dirty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ктивности</a:t>
            </a:r>
            <a:br>
              <a:rPr lang="ru-RU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A51711-EE02-C376-58D8-C1CDBEEC0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752" y="1423637"/>
            <a:ext cx="10515600" cy="2683142"/>
          </a:xfrm>
        </p:spPr>
        <p:txBody>
          <a:bodyPr>
            <a:noAutofit/>
          </a:bodyPr>
          <a:lstStyle/>
          <a:p>
            <a:pPr marL="457200" indent="-457200" algn="just">
              <a:lnSpc>
                <a:spcPts val="3000"/>
              </a:lnSpc>
              <a:spcBef>
                <a:spcPts val="0"/>
              </a:spcBef>
              <a:buClr>
                <a:srgbClr val="FF0000"/>
              </a:buClr>
              <a:buAutoNum type="arabicPeriod"/>
            </a:pPr>
            <a:r>
              <a:rPr lang="ru-RU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Минимум </a:t>
            </a:r>
            <a:r>
              <a:rPr lang="ru-RU" sz="2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150-300 минут умеренной физической активности </a:t>
            </a:r>
            <a:r>
              <a:rPr lang="ru-RU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(по 30 минут 5 раз в неделю)  </a:t>
            </a:r>
            <a:r>
              <a:rPr lang="ru-RU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или минимум </a:t>
            </a:r>
            <a:r>
              <a:rPr lang="ru-RU" sz="2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75-150 минут интенсивной физической активности </a:t>
            </a:r>
            <a:r>
              <a:rPr lang="ru-RU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(по 25 минут 3 раза в неделю)</a:t>
            </a:r>
            <a:r>
              <a:rPr lang="ru-RU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или эквивалентной комбинации в течение недели</a:t>
            </a:r>
          </a:p>
          <a:p>
            <a:pPr marL="457200" indent="-457200" algn="just">
              <a:lnSpc>
                <a:spcPts val="3000"/>
              </a:lnSpc>
              <a:spcBef>
                <a:spcPts val="0"/>
              </a:spcBef>
              <a:buClr>
                <a:srgbClr val="FF0000"/>
              </a:buClr>
              <a:buAutoNum type="arabicPeriod"/>
            </a:pPr>
            <a:r>
              <a:rPr lang="ru-RU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/>
              <a:t>Для получения дополнительных преимуществ для здоровья увеличить время </a:t>
            </a:r>
            <a:r>
              <a:rPr lang="ru-RU" sz="2400" b="1" dirty="0">
                <a:solidFill>
                  <a:srgbClr val="FF0000"/>
                </a:solidFill>
              </a:rPr>
              <a:t>умеренной физической активности более  300 минут в неделю  </a:t>
            </a:r>
            <a:r>
              <a:rPr lang="ru-RU" sz="2400" dirty="0"/>
              <a:t>или время </a:t>
            </a:r>
            <a:r>
              <a:rPr lang="ru-RU" sz="2400" b="1" dirty="0">
                <a:solidFill>
                  <a:srgbClr val="FF0000"/>
                </a:solidFill>
              </a:rPr>
              <a:t>интенсивной физической активности более 150 минут в неделю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469B5B1-3502-4155-B76F-B25246963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185" y="4363809"/>
            <a:ext cx="2933701" cy="220027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A595F80-6F2D-46B1-BB7F-D19F66012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1505" y="4333602"/>
            <a:ext cx="3635829" cy="218149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98F0CDA-E117-4917-93BC-FC2A36E3D5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8087" y="4336142"/>
            <a:ext cx="3292929" cy="219528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3CE03B8-5500-45D0-AF83-8ABD778393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218" cy="52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3192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047F1-BAAA-3B72-AA12-335F7B21A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2146" y="27709"/>
            <a:ext cx="8485376" cy="1325563"/>
          </a:xfrm>
        </p:spPr>
        <p:txBody>
          <a:bodyPr/>
          <a:lstStyle/>
          <a:p>
            <a:pPr algn="ctr"/>
            <a:r>
              <a:rPr lang="ru-RU" altLang="ru-RU" b="1" dirty="0">
                <a:solidFill>
                  <a:srgbClr val="FF0000"/>
                </a:solidFill>
                <a:latin typeface="+mn-lt"/>
              </a:rPr>
              <a:t>П</a:t>
            </a:r>
            <a:r>
              <a:rPr lang="ru-RU" altLang="ru-RU" sz="4400" b="1" dirty="0">
                <a:solidFill>
                  <a:srgbClr val="FF0000"/>
                </a:solidFill>
                <a:latin typeface="+mn-lt"/>
              </a:rPr>
              <a:t>ротивопоказания к аэробным нагрузкам </a:t>
            </a:r>
            <a:endParaRPr lang="ru-RU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5E19BB-A360-517D-B683-CB572FB4C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0699" y="1286362"/>
            <a:ext cx="7197970" cy="5407515"/>
          </a:xfrm>
        </p:spPr>
        <p:txBody>
          <a:bodyPr>
            <a:normAutofit/>
          </a:bodyPr>
          <a:lstStyle/>
          <a:p>
            <a:pPr eaLnBrk="1" hangingPunct="1"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altLang="ru-RU" sz="1600" dirty="0">
                <a:cs typeface="Arial" panose="020B0604020202020204" pitchFamily="34" charset="0"/>
              </a:rPr>
              <a:t>нестабильная стенокардия</a:t>
            </a:r>
            <a:endParaRPr lang="en-GB" altLang="ru-RU" sz="1600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altLang="ru-RU" sz="1600" dirty="0">
                <a:cs typeface="Arial" panose="020B0604020202020204" pitchFamily="34" charset="0"/>
              </a:rPr>
              <a:t>ИБС с частыми приступами малых усилий, покоя</a:t>
            </a:r>
            <a:endParaRPr lang="en-GB" altLang="ru-RU" sz="1600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altLang="ru-RU" sz="1600" dirty="0">
                <a:cs typeface="Arial" panose="020B0604020202020204" pitchFamily="34" charset="0"/>
              </a:rPr>
              <a:t>недостаточность кровообращения </a:t>
            </a:r>
            <a:r>
              <a:rPr lang="en-GB" altLang="ru-RU" sz="1600" dirty="0">
                <a:cs typeface="Arial" panose="020B0604020202020204" pitchFamily="34" charset="0"/>
              </a:rPr>
              <a:t>II</a:t>
            </a:r>
            <a:r>
              <a:rPr lang="ru-RU" altLang="ru-RU" sz="1600" dirty="0">
                <a:cs typeface="Arial" panose="020B0604020202020204" pitchFamily="34" charset="0"/>
              </a:rPr>
              <a:t> и </a:t>
            </a:r>
            <a:r>
              <a:rPr lang="en-US" altLang="ru-RU" sz="1600" dirty="0">
                <a:cs typeface="Arial" panose="020B0604020202020204" pitchFamily="34" charset="0"/>
              </a:rPr>
              <a:t>III</a:t>
            </a:r>
            <a:r>
              <a:rPr lang="ru-RU" altLang="ru-RU" sz="1600" dirty="0">
                <a:cs typeface="Arial" panose="020B0604020202020204" pitchFamily="34" charset="0"/>
              </a:rPr>
              <a:t> степени</a:t>
            </a:r>
            <a:endParaRPr lang="en-GB" altLang="ru-RU" sz="1600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altLang="ru-RU" sz="1600" dirty="0">
                <a:cs typeface="Arial" panose="020B0604020202020204" pitchFamily="34" charset="0"/>
              </a:rPr>
              <a:t>нарушения ритма сердца</a:t>
            </a:r>
            <a:r>
              <a:rPr lang="ru-RU" altLang="ru-RU" sz="1600" dirty="0"/>
              <a:t> (</a:t>
            </a:r>
            <a:r>
              <a:rPr lang="ru-RU" altLang="ru-RU" sz="1600" dirty="0">
                <a:cs typeface="Arial" panose="020B0604020202020204" pitchFamily="34" charset="0"/>
              </a:rPr>
              <a:t>проявляющиеся или усиливающиеся</a:t>
            </a:r>
            <a:r>
              <a:rPr lang="ru-RU" altLang="ru-RU" sz="1600" dirty="0"/>
              <a:t>)</a:t>
            </a:r>
            <a:r>
              <a:rPr lang="ru-RU" altLang="ru-RU" sz="1600" dirty="0">
                <a:cs typeface="Arial" panose="020B0604020202020204" pitchFamily="34" charset="0"/>
              </a:rPr>
              <a:t> </a:t>
            </a:r>
            <a:endParaRPr lang="ru-RU" altLang="ru-RU" sz="1600" dirty="0"/>
          </a:p>
          <a:p>
            <a:pPr eaLnBrk="1" hangingPunct="1"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altLang="ru-RU" sz="1600" dirty="0">
                <a:cs typeface="Arial" panose="020B0604020202020204" pitchFamily="34" charset="0"/>
              </a:rPr>
              <a:t>аневризма сердца и сосудов</a:t>
            </a:r>
            <a:endParaRPr lang="en-GB" altLang="ru-RU" sz="1600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altLang="ru-RU" sz="1600" dirty="0">
                <a:cs typeface="Arial" panose="020B0604020202020204" pitchFamily="34" charset="0"/>
              </a:rPr>
              <a:t>артериальная  гипертензия 180/110 мм рт. ст. и более (АГ </a:t>
            </a:r>
            <a:r>
              <a:rPr lang="en-GB" altLang="ru-RU" sz="1600" dirty="0">
                <a:cs typeface="Arial" panose="020B0604020202020204" pitchFamily="34" charset="0"/>
              </a:rPr>
              <a:t>III</a:t>
            </a:r>
            <a:r>
              <a:rPr lang="ru-RU" altLang="ru-RU" sz="1600" dirty="0">
                <a:cs typeface="Arial" panose="020B0604020202020204" pitchFamily="34" charset="0"/>
              </a:rPr>
              <a:t> ст.)</a:t>
            </a:r>
            <a:endParaRPr lang="en-GB" altLang="ru-RU" sz="1600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altLang="ru-RU" sz="1600" dirty="0">
                <a:cs typeface="Arial" panose="020B0604020202020204" pitchFamily="34" charset="0"/>
              </a:rPr>
              <a:t>нарушения мозгового кровообращения</a:t>
            </a:r>
            <a:endParaRPr lang="en-GB" altLang="ru-RU" sz="1600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altLang="ru-RU" sz="1600" dirty="0">
                <a:cs typeface="Arial" panose="020B0604020202020204" pitchFamily="34" charset="0"/>
              </a:rPr>
              <a:t>аортальный стеноз или </a:t>
            </a:r>
            <a:r>
              <a:rPr lang="ru-RU" altLang="ru-RU" sz="1600" dirty="0" err="1">
                <a:cs typeface="Arial" panose="020B0604020202020204" pitchFamily="34" charset="0"/>
              </a:rPr>
              <a:t>субаортальный</a:t>
            </a:r>
            <a:r>
              <a:rPr lang="ru-RU" altLang="ru-RU" sz="1600" dirty="0">
                <a:cs typeface="Arial" panose="020B0604020202020204" pitchFamily="34" charset="0"/>
              </a:rPr>
              <a:t> мышечный стеноз</a:t>
            </a:r>
            <a:endParaRPr lang="en-GB" altLang="ru-RU" sz="1600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altLang="ru-RU" sz="1600" dirty="0">
                <a:cs typeface="Arial" panose="020B0604020202020204" pitchFamily="34" charset="0"/>
              </a:rPr>
              <a:t>болезни лёгких с выраженной дыхательной недостаточностью</a:t>
            </a:r>
          </a:p>
          <a:p>
            <a:pPr marL="0" eaLnBrk="1" hangingPunct="1"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SzPct val="100000"/>
              <a:buFont typeface="Wingdings" panose="05000000000000000000" pitchFamily="2" charset="2"/>
              <a:buChar char="ü"/>
            </a:pPr>
            <a:r>
              <a:rPr lang="ru-RU" altLang="ru-RU" sz="1600" dirty="0">
                <a:cs typeface="Arial" panose="020B0604020202020204" pitchFamily="34" charset="0"/>
              </a:rPr>
              <a:t>лёгочная гипертензия</a:t>
            </a:r>
          </a:p>
          <a:p>
            <a:pPr marL="0" eaLnBrk="1" hangingPunct="1"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SzPct val="100000"/>
              <a:buFont typeface="Wingdings" panose="05000000000000000000" pitchFamily="2" charset="2"/>
              <a:buChar char="ü"/>
            </a:pPr>
            <a:r>
              <a:rPr lang="ru-RU" altLang="ru-RU" sz="1600" dirty="0">
                <a:cs typeface="Arial" panose="020B0604020202020204" pitchFamily="34" charset="0"/>
              </a:rPr>
              <a:t>тромбофлебит и тромбоэмболические осложнения</a:t>
            </a:r>
            <a:endParaRPr lang="en-GB" altLang="ru-RU" sz="1600" dirty="0">
              <a:cs typeface="Times New Roman" panose="02020603050405020304" pitchFamily="18" charset="0"/>
            </a:endParaRPr>
          </a:p>
          <a:p>
            <a:pPr marL="0" eaLnBrk="1" hangingPunct="1"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SzPct val="100000"/>
              <a:buFont typeface="Wingdings" panose="05000000000000000000" pitchFamily="2" charset="2"/>
              <a:buChar char="ü"/>
            </a:pPr>
            <a:r>
              <a:rPr lang="ru-RU" altLang="ru-RU" sz="1600" dirty="0">
                <a:cs typeface="Arial" panose="020B0604020202020204" pitchFamily="34" charset="0"/>
              </a:rPr>
              <a:t>пороки сердца</a:t>
            </a:r>
            <a:endParaRPr lang="ru-RU" altLang="ru-RU" sz="1600" dirty="0"/>
          </a:p>
          <a:p>
            <a:pPr marL="0" eaLnBrk="1" hangingPunct="1"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SzPct val="100000"/>
              <a:buFont typeface="Wingdings" panose="05000000000000000000" pitchFamily="2" charset="2"/>
              <a:buChar char="ü"/>
            </a:pPr>
            <a:r>
              <a:rPr lang="ru-RU" altLang="ru-RU" sz="1600" dirty="0">
                <a:cs typeface="Arial" panose="020B0604020202020204" pitchFamily="34" charset="0"/>
              </a:rPr>
              <a:t>состояние после кровоизлияния в глазное дно</a:t>
            </a:r>
            <a:endParaRPr lang="en-GB" altLang="ru-RU" sz="1600" dirty="0">
              <a:cs typeface="Times New Roman" panose="02020603050405020304" pitchFamily="18" charset="0"/>
            </a:endParaRPr>
          </a:p>
          <a:p>
            <a:pPr marL="0" eaLnBrk="1" hangingPunct="1"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SzPct val="100000"/>
              <a:buFont typeface="Wingdings" panose="05000000000000000000" pitchFamily="2" charset="2"/>
              <a:buChar char="ü"/>
            </a:pPr>
            <a:r>
              <a:rPr lang="ru-RU" altLang="ru-RU" sz="1600" dirty="0">
                <a:cs typeface="Arial" panose="020B0604020202020204" pitchFamily="34" charset="0"/>
              </a:rPr>
              <a:t>миопия высокой степени (более 8 диоптрий)</a:t>
            </a:r>
            <a:endParaRPr lang="en-GB" altLang="ru-RU" sz="1600" dirty="0">
              <a:cs typeface="Times New Roman" panose="02020603050405020304" pitchFamily="18" charset="0"/>
            </a:endParaRPr>
          </a:p>
          <a:p>
            <a:pPr marL="0" eaLnBrk="1" hangingPunct="1"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SzPct val="100000"/>
              <a:buFont typeface="Wingdings" panose="05000000000000000000" pitchFamily="2" charset="2"/>
              <a:buChar char="ü"/>
            </a:pPr>
            <a:r>
              <a:rPr lang="ru-RU" altLang="ru-RU" sz="1600" dirty="0">
                <a:cs typeface="Arial" panose="020B0604020202020204" pitchFamily="34" charset="0"/>
              </a:rPr>
              <a:t>злокачественные новообразования</a:t>
            </a:r>
            <a:endParaRPr lang="en-GB" altLang="ru-RU" sz="1600" dirty="0">
              <a:cs typeface="Times New Roman" panose="02020603050405020304" pitchFamily="18" charset="0"/>
            </a:endParaRPr>
          </a:p>
          <a:p>
            <a:pPr marL="0" eaLnBrk="1" hangingPunct="1"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SzPct val="100000"/>
              <a:buFont typeface="Wingdings" panose="05000000000000000000" pitchFamily="2" charset="2"/>
              <a:buChar char="ü"/>
            </a:pPr>
            <a:r>
              <a:rPr lang="ru-RU" altLang="ru-RU" sz="1600" dirty="0">
                <a:cs typeface="Arial" panose="020B0604020202020204" pitchFamily="34" charset="0"/>
              </a:rPr>
              <a:t>психические заболевания</a:t>
            </a:r>
            <a:endParaRPr lang="en-GB" altLang="ru-RU" sz="1600" dirty="0">
              <a:cs typeface="Times New Roman" panose="02020603050405020304" pitchFamily="18" charset="0"/>
            </a:endParaRPr>
          </a:p>
          <a:p>
            <a:pPr marL="0" eaLnBrk="1" hangingPunct="1"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SzPct val="100000"/>
              <a:buFont typeface="Wingdings" panose="05000000000000000000" pitchFamily="2" charset="2"/>
              <a:buChar char="ü"/>
            </a:pPr>
            <a:r>
              <a:rPr lang="ru-RU" altLang="ru-RU" sz="1600" dirty="0">
                <a:cs typeface="Arial" panose="020B0604020202020204" pitchFamily="34" charset="0"/>
              </a:rPr>
              <a:t>л</a:t>
            </a:r>
            <a:r>
              <a:rPr lang="en-GB" altLang="ru-RU" sz="1600" dirty="0" err="1">
                <a:cs typeface="Arial" panose="020B0604020202020204" pitchFamily="34" charset="0"/>
              </a:rPr>
              <a:t>ихорадочные</a:t>
            </a:r>
            <a:r>
              <a:rPr lang="en-GB" altLang="ru-RU" sz="1600" dirty="0">
                <a:cs typeface="Arial" panose="020B0604020202020204" pitchFamily="34" charset="0"/>
              </a:rPr>
              <a:t> </a:t>
            </a:r>
            <a:r>
              <a:rPr lang="en-GB" altLang="ru-RU" sz="1600" dirty="0" err="1">
                <a:cs typeface="Arial" panose="020B0604020202020204" pitchFamily="34" charset="0"/>
              </a:rPr>
              <a:t>состояния</a:t>
            </a:r>
            <a:endParaRPr lang="en-GB" altLang="ru-RU" sz="1600" dirty="0">
              <a:cs typeface="Times New Roman" panose="02020603050405020304" pitchFamily="18" charset="0"/>
            </a:endParaRPr>
          </a:p>
          <a:p>
            <a:pPr marL="0" eaLnBrk="1" hangingPunct="1"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SzPct val="100000"/>
              <a:buFont typeface="Wingdings" panose="05000000000000000000" pitchFamily="2" charset="2"/>
              <a:buChar char="ü"/>
            </a:pPr>
            <a:r>
              <a:rPr lang="ru-RU" altLang="ru-RU" sz="1600" dirty="0">
                <a:cs typeface="Arial" panose="020B0604020202020204" pitchFamily="34" charset="0"/>
              </a:rPr>
              <a:t>сахарный диабет (некомпенсированный)</a:t>
            </a:r>
          </a:p>
          <a:p>
            <a:pPr eaLnBrk="1" hangingPunct="1">
              <a:lnSpc>
                <a:spcPts val="2800"/>
              </a:lnSpc>
              <a:spcBef>
                <a:spcPts val="0"/>
              </a:spcBef>
              <a:buClr>
                <a:srgbClr val="FF000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en-GB" altLang="ru-RU" sz="1600" dirty="0">
              <a:cs typeface="Times New Roman" panose="02020603050405020304" pitchFamily="18" charset="0"/>
            </a:endParaRPr>
          </a:p>
          <a:p>
            <a:endParaRPr lang="ru-RU" sz="16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D84B13-71D0-4CE2-857D-9119D54F3C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218" cy="52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4256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DE37A25-2E93-F5E6-FA5F-6BB0080B2D52}"/>
              </a:ext>
            </a:extLst>
          </p:cNvPr>
          <p:cNvSpPr/>
          <p:nvPr/>
        </p:nvSpPr>
        <p:spPr>
          <a:xfrm>
            <a:off x="-9402" y="4403324"/>
            <a:ext cx="12201401" cy="24546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92312A-04C4-4AF6-B707-F47D3CDFAC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362" y="4856784"/>
            <a:ext cx="4898415" cy="1766658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ru-RU" sz="2000" b="1" dirty="0">
                <a:solidFill>
                  <a:srgbClr val="014B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Зарегистрируйтесь на сайте</a:t>
            </a:r>
            <a:r>
              <a:rPr lang="en-US" sz="2000" b="1" dirty="0">
                <a:solidFill>
                  <a:srgbClr val="014B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TAKZDOROVO.RU </a:t>
            </a:r>
            <a:r>
              <a:rPr lang="ru-RU" sz="2000" b="1" dirty="0">
                <a:solidFill>
                  <a:srgbClr val="014B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получите доступ ко всем сервисам сайта</a:t>
            </a:r>
          </a:p>
        </p:txBody>
      </p:sp>
      <p:pic>
        <p:nvPicPr>
          <p:cNvPr id="14" name="Рисунок 13" descr="Изображение выглядит как шаблон, прямоугольный, искусство, Прямоугольник&#10;&#10;Автоматически созданное описание">
            <a:extLst>
              <a:ext uri="{FF2B5EF4-FFF2-40B4-BE49-F238E27FC236}">
                <a16:creationId xmlns:a16="http://schemas.microsoft.com/office/drawing/2014/main" id="{DF3E68C6-AC5A-E43A-CB43-DEC3C2BD8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745" y="1491496"/>
            <a:ext cx="2835118" cy="2835118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текст, логотип, Шрифт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B12BEF0D-9015-9C38-7C7A-617020498B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4" t="31540" r="18103" b="31346"/>
          <a:stretch/>
        </p:blipFill>
        <p:spPr>
          <a:xfrm>
            <a:off x="3826931" y="57455"/>
            <a:ext cx="2541405" cy="1053809"/>
          </a:xfrm>
          <a:prstGeom prst="rect">
            <a:avLst/>
          </a:prstGeom>
        </p:spPr>
      </p:pic>
      <p:pic>
        <p:nvPicPr>
          <p:cNvPr id="5" name="Picture 2" descr="C:\Users\user\Downloads\photo1709547805.jpeg">
            <a:extLst>
              <a:ext uri="{FF2B5EF4-FFF2-40B4-BE49-F238E27FC236}">
                <a16:creationId xmlns:a16="http://schemas.microsoft.com/office/drawing/2014/main" id="{71624A2F-252A-5016-1FC4-0029BCB1D6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60" t="18584" r="26373" b="17404"/>
          <a:stretch/>
        </p:blipFill>
        <p:spPr bwMode="auto">
          <a:xfrm>
            <a:off x="264681" y="137414"/>
            <a:ext cx="1090115" cy="841119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F43B9E8-6AC6-7B8D-E31F-F80A04D1C88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84646" y="302730"/>
            <a:ext cx="1949728" cy="54722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6E0D0A5-CC90-5970-3ACF-A5FC5CFDDC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2"/>
          <a:stretch/>
        </p:blipFill>
        <p:spPr>
          <a:xfrm>
            <a:off x="7081900" y="-1"/>
            <a:ext cx="51101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445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F4DF4-6139-F74D-04BE-9A596EF38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254" y="545234"/>
            <a:ext cx="8693727" cy="2267239"/>
          </a:xfrm>
        </p:spPr>
        <p:txBody>
          <a:bodyPr>
            <a:normAutofit/>
          </a:bodyPr>
          <a:lstStyle/>
          <a:p>
            <a:pPr algn="ctr"/>
            <a:r>
              <a:rPr lang="ru-RU" sz="3600" b="1" i="0" dirty="0">
                <a:solidFill>
                  <a:srgbClr val="0070C0"/>
                </a:solidFill>
                <a:effectLst/>
                <a:latin typeface="+mn-lt"/>
              </a:rPr>
              <a:t>С 17 по </a:t>
            </a:r>
            <a:r>
              <a:rPr lang="ru-RU" sz="3600" b="1" dirty="0">
                <a:solidFill>
                  <a:srgbClr val="0070C0"/>
                </a:solidFill>
                <a:latin typeface="+mn-lt"/>
              </a:rPr>
              <a:t>23</a:t>
            </a:r>
            <a:r>
              <a:rPr lang="ru-RU" sz="3600" b="1" i="0" dirty="0">
                <a:solidFill>
                  <a:srgbClr val="0070C0"/>
                </a:solidFill>
                <a:effectLst/>
                <a:latin typeface="+mn-lt"/>
              </a:rPr>
              <a:t> июня 2024 года </a:t>
            </a:r>
            <a:br>
              <a:rPr lang="ru-RU" sz="3600" b="1" i="0" dirty="0">
                <a:solidFill>
                  <a:srgbClr val="0070C0"/>
                </a:solidFill>
                <a:effectLst/>
                <a:latin typeface="+mn-lt"/>
              </a:rPr>
            </a:br>
            <a:r>
              <a:rPr lang="ru-RU" sz="3600" b="1" i="0" dirty="0">
                <a:solidFill>
                  <a:srgbClr val="0070C0"/>
                </a:solidFill>
                <a:effectLst/>
                <a:latin typeface="+mn-lt"/>
              </a:rPr>
              <a:t>Минздрав России </a:t>
            </a:r>
            <a:br>
              <a:rPr lang="ru-RU" sz="3600" b="1" i="0" dirty="0">
                <a:solidFill>
                  <a:srgbClr val="0070C0"/>
                </a:solidFill>
                <a:effectLst/>
                <a:latin typeface="+mn-lt"/>
              </a:rPr>
            </a:br>
            <a:r>
              <a:rPr lang="ru-RU" sz="3600" b="1" i="0" dirty="0">
                <a:solidFill>
                  <a:srgbClr val="0070C0"/>
                </a:solidFill>
                <a:effectLst/>
                <a:latin typeface="+mn-lt"/>
              </a:rPr>
              <a:t>проводит Неделю информирования о важности физической </a:t>
            </a:r>
            <a:r>
              <a:rPr lang="ru-RU" sz="3600" b="1" dirty="0">
                <a:solidFill>
                  <a:srgbClr val="0070C0"/>
                </a:solidFill>
                <a:latin typeface="+mn-lt"/>
              </a:rPr>
              <a:t>активности</a:t>
            </a:r>
            <a:endParaRPr lang="ru-RU" sz="36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1BC1888-6D4F-4FBD-8C6F-ADE7CDBE1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354" y="3007268"/>
            <a:ext cx="6486144" cy="364845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008FC50-95D8-4AEB-BF6F-CB34234FF5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218" cy="52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265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static.ohga.it/wp-content/uploads/sites/24/2018/09/istock-49463916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2"/>
          <a:stretch/>
        </p:blipFill>
        <p:spPr bwMode="auto">
          <a:xfrm flipH="1">
            <a:off x="4335591" y="0"/>
            <a:ext cx="78564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gradFill>
            <a:gsLst>
              <a:gs pos="68000">
                <a:srgbClr val="FFFFFF">
                  <a:alpha val="85000"/>
                </a:srgbClr>
              </a:gs>
              <a:gs pos="42000">
                <a:schemeClr val="bg1"/>
              </a:gs>
              <a:gs pos="100000">
                <a:schemeClr val="bg1">
                  <a:alpha val="2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552308" y="2607775"/>
            <a:ext cx="517004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014B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БЛАГОДАРЮ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014B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 ВНИМАНИЕ!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7AC460CB-0C5F-488D-BED7-AFC5FD1244AF}"/>
              </a:ext>
            </a:extLst>
          </p:cNvPr>
          <p:cNvCxnSpPr>
            <a:cxnSpLocks/>
          </p:cNvCxnSpPr>
          <p:nvPr/>
        </p:nvCxnSpPr>
        <p:spPr>
          <a:xfrm>
            <a:off x="0" y="4261079"/>
            <a:ext cx="4590660" cy="0"/>
          </a:xfrm>
          <a:prstGeom prst="line">
            <a:avLst/>
          </a:prstGeom>
          <a:ln w="57150">
            <a:solidFill>
              <a:srgbClr val="76C5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C:\Users\user\Downloads\photo1709547805.jpeg">
            <a:extLst>
              <a:ext uri="{FF2B5EF4-FFF2-40B4-BE49-F238E27FC236}">
                <a16:creationId xmlns:a16="http://schemas.microsoft.com/office/drawing/2014/main" id="{649C9E73-79AD-1493-50BD-8EE549E549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60" t="18584" r="26373" b="17404"/>
          <a:stretch/>
        </p:blipFill>
        <p:spPr bwMode="auto">
          <a:xfrm>
            <a:off x="211413" y="110780"/>
            <a:ext cx="1090115" cy="841119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76B99A-1ABD-F2D0-E9B1-37DE24FFDFF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4842" y="276096"/>
            <a:ext cx="1949728" cy="54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190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71F602-E0C3-4A8D-8578-F6826A628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794" y="304800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+mn-lt"/>
              </a:rPr>
              <a:t>Что значит физическая активность?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125936-7D87-4D73-98BE-B034E163E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6010"/>
            <a:ext cx="10515600" cy="4351338"/>
          </a:xfrm>
        </p:spPr>
        <p:txBody>
          <a:bodyPr>
            <a:normAutofit/>
          </a:bodyPr>
          <a:lstStyle/>
          <a:p>
            <a:pPr marL="252000" algn="just">
              <a:spcAft>
                <a:spcPts val="10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400" b="0" i="0" dirty="0">
                <a:solidFill>
                  <a:srgbClr val="333333"/>
                </a:solidFill>
                <a:effectLst/>
              </a:rPr>
              <a:t>  По определению ВОЗ, физическая активность – это какое-либо </a:t>
            </a:r>
            <a:r>
              <a:rPr lang="ru-RU" sz="2400" b="1" i="0" dirty="0">
                <a:solidFill>
                  <a:srgbClr val="333333"/>
                </a:solidFill>
                <a:effectLst/>
              </a:rPr>
              <a:t>движение тела, производимое скелетными мышцами, которое требует расхода энергии</a:t>
            </a:r>
            <a:r>
              <a:rPr lang="ru-RU" sz="2400" b="0" i="0" dirty="0">
                <a:solidFill>
                  <a:srgbClr val="333333"/>
                </a:solidFill>
                <a:effectLst/>
              </a:rPr>
              <a:t>. Термин «физическая активность» относится к любым видам движений, в том числе во время отдыха, поездок в какие-либо места и обратно или во время работы</a:t>
            </a:r>
          </a:p>
          <a:p>
            <a:pPr marL="252000" algn="just">
              <a:spcAft>
                <a:spcPts val="10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400" b="0" i="0" dirty="0">
                <a:solidFill>
                  <a:srgbClr val="333333"/>
                </a:solidFill>
                <a:effectLst/>
              </a:rPr>
              <a:t>  Улучшению здоровья способствует как умеренная, так и интенсивная  физическая активность</a:t>
            </a:r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5FD526-F311-4EB7-A79E-4C87C91D44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218" cy="52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6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BAC3F6-CA6A-46B2-86C8-CB736C709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660" y="193963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+mn-lt"/>
              </a:rPr>
              <a:t>Виды физической активности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0D8CE5-D62A-40C9-A09B-3478B4E97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994" y="1354084"/>
            <a:ext cx="10902043" cy="3551047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 </a:t>
            </a:r>
            <a:r>
              <a:rPr lang="ru-RU" sz="2400" b="1" i="0" dirty="0">
                <a:solidFill>
                  <a:srgbClr val="FF0000"/>
                </a:solidFill>
                <a:effectLst/>
              </a:rPr>
              <a:t>Н</a:t>
            </a:r>
            <a:r>
              <a:rPr lang="ru-RU" sz="2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изкая физическая активность</a:t>
            </a:r>
            <a:endParaRPr lang="ru-RU" sz="2400" b="0" i="0" dirty="0">
              <a:solidFill>
                <a:srgbClr val="333333"/>
              </a:solidFill>
              <a:effectLst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None/>
            </a:pPr>
            <a:r>
              <a:rPr lang="ru-RU" sz="2400" dirty="0">
                <a:solidFill>
                  <a:srgbClr val="333333"/>
                </a:solidFill>
              </a:rPr>
              <a:t>	</a:t>
            </a:r>
            <a:r>
              <a:rPr lang="ru-RU" sz="2400" b="0" i="0" dirty="0">
                <a:solidFill>
                  <a:srgbClr val="333333"/>
                </a:solidFill>
                <a:effectLst/>
              </a:rPr>
              <a:t>Низкая физическая активность соответствует состоянию покоя, 	например, когда человек спит, или лежа читает, или смотрит 	телепередачи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400" b="1" i="0" dirty="0">
                <a:solidFill>
                  <a:srgbClr val="FF0000"/>
                </a:solidFill>
                <a:effectLst/>
              </a:rPr>
              <a:t>  Умеренная физическая активность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None/>
            </a:pPr>
            <a:r>
              <a:rPr lang="ru-RU" sz="2400" dirty="0">
                <a:solidFill>
                  <a:srgbClr val="333333"/>
                </a:solidFill>
              </a:rPr>
              <a:t>	</a:t>
            </a:r>
            <a:r>
              <a:rPr lang="ru-RU" sz="2400" b="0" i="0" dirty="0">
                <a:solidFill>
                  <a:srgbClr val="333333"/>
                </a:solidFill>
                <a:effectLst/>
              </a:rPr>
              <a:t>Умеренная физическая активность — это уровень физической 	активности, 	который несколько повышает частоту сердечных</a:t>
            </a:r>
            <a:r>
              <a:rPr lang="ru-RU" sz="2400" dirty="0">
                <a:solidFill>
                  <a:srgbClr val="333333"/>
                </a:solidFill>
              </a:rPr>
              <a:t>	</a:t>
            </a:r>
            <a:r>
              <a:rPr lang="ru-RU" sz="2400" b="0" i="0" dirty="0">
                <a:solidFill>
                  <a:srgbClr val="333333"/>
                </a:solidFill>
                <a:effectLst/>
              </a:rPr>
              <a:t>сокращений и оставляет у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None/>
            </a:pPr>
            <a:r>
              <a:rPr lang="ru-RU" sz="2400" dirty="0">
                <a:solidFill>
                  <a:srgbClr val="333333"/>
                </a:solidFill>
              </a:rPr>
              <a:t>	</a:t>
            </a:r>
            <a:r>
              <a:rPr lang="ru-RU" sz="2400" b="0" i="0" dirty="0">
                <a:solidFill>
                  <a:srgbClr val="333333"/>
                </a:solidFill>
                <a:effectLst/>
              </a:rPr>
              <a:t>вас ощущение тепла и легкой одышки, например, усилия, затрачиваемые 	здоровым человеком при быстрой ходьбе, плавании, езде на велосипеде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None/>
            </a:pPr>
            <a:r>
              <a:rPr lang="ru-RU" sz="2400" dirty="0">
                <a:solidFill>
                  <a:srgbClr val="333333"/>
                </a:solidFill>
              </a:rPr>
              <a:t>	</a:t>
            </a:r>
            <a:r>
              <a:rPr lang="ru-RU" sz="2400" b="0" i="0" dirty="0">
                <a:solidFill>
                  <a:srgbClr val="333333"/>
                </a:solidFill>
                <a:effectLst/>
              </a:rPr>
              <a:t>по ровной поверхности, танцах</a:t>
            </a: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A5723CC-DCA6-4809-B431-D5F81FDD1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240" y="4974336"/>
            <a:ext cx="2316480" cy="17373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Рисунок 7" descr="Изображение выглядит как небо, внешний, дерево, велосипед&#10;&#10;Автоматически созданное описание">
            <a:extLst>
              <a:ext uri="{FF2B5EF4-FFF2-40B4-BE49-F238E27FC236}">
                <a16:creationId xmlns:a16="http://schemas.microsoft.com/office/drawing/2014/main" id="{41D37190-60E9-45CA-9AFE-56EE207BD67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9400" y="4968528"/>
            <a:ext cx="3013064" cy="169607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E213ED7-7A6A-40A0-A2CD-632236E7C5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2990" y="4914594"/>
            <a:ext cx="2600908" cy="17444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A48D479-042D-44D9-A37E-8040AA4FF6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218" cy="52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348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08DE85-161D-4B24-83CC-CD8CAB6DE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769" y="263236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+mn-lt"/>
              </a:rPr>
              <a:t>Виды физической активности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45F79D-ED3C-4DA7-9E9B-446222F26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229" y="1548039"/>
            <a:ext cx="10515600" cy="2295271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 И</a:t>
            </a:r>
            <a:r>
              <a:rPr lang="ru-RU" sz="2400" b="1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нтенсивная физическая активность</a:t>
            </a:r>
            <a:endParaRPr lang="ru-RU" sz="2400" b="0" i="0" dirty="0">
              <a:solidFill>
                <a:srgbClr val="333333"/>
              </a:solidFill>
              <a:effectLst/>
            </a:endParaRPr>
          </a:p>
          <a:p>
            <a:pPr marL="0" indent="0" algn="just">
              <a:buClr>
                <a:srgbClr val="FF0000"/>
              </a:buClr>
              <a:buNone/>
            </a:pPr>
            <a:r>
              <a:rPr lang="ru-RU" sz="2400" b="0" i="0" dirty="0">
                <a:solidFill>
                  <a:srgbClr val="333333"/>
                </a:solidFill>
                <a:effectLst/>
              </a:rPr>
              <a:t>	Интенсивная физическая активность — это уровень физической 	активности, который значительно повышает частоту сердечных 	сокращений и вызывает появление пота, например, усилия, 	затрачиваемые здоровым человеком при беге, занятиях аэробикой, 	плавании на дистанцию, быстрой езде на велосипеде, подъеме в гору</a:t>
            </a:r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3AAFC6-6FC5-42CB-9BB9-EC35F0E91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313" y="4466280"/>
            <a:ext cx="3006351" cy="200561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A97278E-3E13-44B2-8822-A169F068D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252" y="4477512"/>
            <a:ext cx="3022092" cy="201472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DF9312B-2F3B-4190-AF8A-56E30BFAE1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4649" y="4437888"/>
            <a:ext cx="2971304" cy="20802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722E773-CE9C-4A8A-AF7E-AB81C92D97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218" cy="52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021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F9E8C-4B9B-FD72-B47B-C23C70CDD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909" y="346363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ru-RU" b="1" i="0" dirty="0">
                <a:solidFill>
                  <a:srgbClr val="FF0000"/>
                </a:solidFill>
                <a:effectLst/>
                <a:latin typeface="+mn-lt"/>
              </a:rPr>
            </a:br>
            <a:r>
              <a:rPr lang="ru-RU" b="1" i="0" dirty="0">
                <a:solidFill>
                  <a:srgbClr val="FF0000"/>
                </a:solidFill>
                <a:effectLst/>
                <a:latin typeface="+mn-lt"/>
              </a:rPr>
              <a:t>Низкая физическая активность – </a:t>
            </a:r>
            <a:br>
              <a:rPr lang="ru-RU" b="1" i="0" dirty="0">
                <a:solidFill>
                  <a:srgbClr val="FF0000"/>
                </a:solidFill>
                <a:effectLst/>
                <a:latin typeface="+mn-lt"/>
              </a:rPr>
            </a:br>
            <a:r>
              <a:rPr lang="ru-RU" b="1" i="0" dirty="0">
                <a:solidFill>
                  <a:srgbClr val="FF0000"/>
                </a:solidFill>
                <a:effectLst/>
                <a:latin typeface="+mn-lt"/>
              </a:rPr>
              <a:t>фактор риска развития ХНИЗ</a:t>
            </a: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FB532D-3F09-5A77-0E3F-5B0E0DC2C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459" y="1871011"/>
            <a:ext cx="10394001" cy="1964609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buClr>
                <a:srgbClr val="FF0000"/>
              </a:buClr>
              <a:buNone/>
            </a:pPr>
            <a:r>
              <a:rPr lang="ru-RU" dirty="0"/>
              <a:t>	</a:t>
            </a:r>
            <a:r>
              <a:rPr lang="ru-RU" sz="2400" dirty="0"/>
              <a:t>Низкая физическая активность, наряду  с курением, избыточной массой тела, повышенным содержанием холестерина в крови и повышенным артериальным давлением, является независимыми, самостоятельным фактором риска развития заболеваний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81E1224-179F-4936-A595-E95EB9B748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04" r="10336"/>
          <a:stretch/>
        </p:blipFill>
        <p:spPr>
          <a:xfrm>
            <a:off x="4644409" y="4219346"/>
            <a:ext cx="3791712" cy="210271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7CAC64-3A01-4D7B-983F-E88410030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294" y="4240735"/>
            <a:ext cx="3684693" cy="20726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AEC3CE-F0CA-4257-8EF6-0973F38534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3904" y="4184613"/>
            <a:ext cx="3177540" cy="211941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3DABD0E-3E3B-4214-B7F9-A87F519FFA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218" cy="52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331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7F3A5F-E560-3288-5317-22D570F85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0" y="235527"/>
            <a:ext cx="904633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ru-RU" b="1" i="0" dirty="0">
                <a:solidFill>
                  <a:srgbClr val="FF0000"/>
                </a:solidFill>
                <a:effectLst/>
                <a:latin typeface="+mn-lt"/>
              </a:rPr>
            </a:br>
            <a:r>
              <a:rPr lang="ru-RU" b="1" i="0" dirty="0">
                <a:solidFill>
                  <a:srgbClr val="FF0000"/>
                </a:solidFill>
                <a:effectLst/>
                <a:latin typeface="+mn-lt"/>
              </a:rPr>
              <a:t>Низкая физическая активность увеличивает риск развития: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B8F24E-63F5-6CE4-F4C1-45E1D258C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4272" y="1387929"/>
            <a:ext cx="9212839" cy="2710542"/>
          </a:xfrm>
        </p:spPr>
        <p:txBody>
          <a:bodyPr>
            <a:norm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ru-RU" sz="2000" dirty="0"/>
              <a:t>	</a:t>
            </a:r>
            <a:endParaRPr lang="ru-RU" sz="2400" dirty="0"/>
          </a:p>
          <a:p>
            <a:pPr marL="571500" indent="-342900"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FF0000"/>
                </a:solidFill>
              </a:rPr>
              <a:t>Ишемической болезни сердца на 30% </a:t>
            </a:r>
          </a:p>
          <a:p>
            <a:pPr marL="571500" indent="-342900"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FF0000"/>
                </a:solidFill>
              </a:rPr>
              <a:t>Сахарного диабета II типа на 27%</a:t>
            </a:r>
          </a:p>
          <a:p>
            <a:pPr marL="571500" indent="-342900"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FF0000"/>
                </a:solidFill>
              </a:rPr>
              <a:t>Рака толстого кишечника и рака молочной железа на 21-25%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34EFD6-3F59-424F-9807-631944FB1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316" y="4612282"/>
            <a:ext cx="2750820" cy="183479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DBAF28-B6B2-4A6B-A4D1-F3918F28C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0748" y="4494422"/>
            <a:ext cx="2811780" cy="187545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4BD28EC-4F69-460A-A3F6-682E00D684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8294" y="4497832"/>
            <a:ext cx="2781300" cy="1854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A20D789-8C15-4448-85CA-6E99D17F6C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218" cy="52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695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6EDCD4-8AFC-6AB1-E035-E79BD7A40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477" y="0"/>
            <a:ext cx="10515600" cy="1031631"/>
          </a:xfrm>
        </p:spPr>
        <p:txBody>
          <a:bodyPr/>
          <a:lstStyle/>
          <a:p>
            <a:pPr algn="ctr"/>
            <a:r>
              <a:rPr lang="ru-RU" sz="4400" b="1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Сколько нужно двигаться ?</a:t>
            </a:r>
            <a:endParaRPr lang="ru-RU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7E3B25-E174-242C-06CE-97C938994C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264" y="997035"/>
            <a:ext cx="10706397" cy="3786552"/>
          </a:xfrm>
        </p:spPr>
        <p:txBody>
          <a:bodyPr>
            <a:noAutofit/>
          </a:bodyPr>
          <a:lstStyle/>
          <a:p>
            <a:pPr marL="514350" indent="-285750" algn="just">
              <a:lnSpc>
                <a:spcPct val="100000"/>
              </a:lnSpc>
              <a:spcAft>
                <a:spcPts val="8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ВОЗ выделяет три возрастные категории, для каждой из которых предусмотрены свои нормы и рекомендации по физической активности</a:t>
            </a:r>
            <a:endParaRPr lang="ru-RU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285750" algn="just">
              <a:lnSpc>
                <a:spcPct val="100000"/>
              </a:lnSpc>
              <a:spcAft>
                <a:spcPts val="8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Детям и подросткам (5-17 лет) </a:t>
            </a:r>
            <a:r>
              <a:rPr lang="ru-RU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нужно активно двигаться не менее 60 минут ежедневно, большая часть этого времени должна отводиться на аэробные занятия: бег, прыжки, подвижные игры</a:t>
            </a:r>
            <a:endParaRPr lang="ru-RU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285750" algn="just">
              <a:lnSpc>
                <a:spcPct val="100000"/>
              </a:lnSpc>
              <a:spcAft>
                <a:spcPts val="8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Взрослые люди (18-64 года) </a:t>
            </a:r>
            <a:r>
              <a:rPr lang="ru-RU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должны посвящать физической активности средней интенсивности не менее 150 минут в неделю, высокой интенсивности – не менее 75 минут в неделю. Можно распределять это время – например, заниматься по 30 минут 5 раз в неделю. Не менее двух раз в неделю необходимо заниматься силовыми упражнениями</a:t>
            </a:r>
            <a:endParaRPr lang="ru-RU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285750" algn="just">
              <a:lnSpc>
                <a:spcPct val="100000"/>
              </a:lnSpc>
              <a:spcAft>
                <a:spcPts val="8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Пожилые люди (65+ лет) </a:t>
            </a:r>
            <a:r>
              <a:rPr lang="ru-RU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должны следовать тем же рекомендациям и обязательно включить в свой режим дня упражнения на равновесие – они помогут избежать падений. Уровень активности следует подбирать с учетом состояния здоровья и имеющихся противопоказаний</a:t>
            </a:r>
            <a:endParaRPr lang="ru-RU" sz="1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26A38CC-4F8D-DA71-23A1-CCC822B529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56315" y="4924585"/>
            <a:ext cx="2311985" cy="1637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5" name="Рисунок 4" descr="Изображение выглядит как трава, внешний, человек, спорт&#10;&#10;Автоматически созданное описание">
            <a:extLst>
              <a:ext uri="{FF2B5EF4-FFF2-40B4-BE49-F238E27FC236}">
                <a16:creationId xmlns:a16="http://schemas.microsoft.com/office/drawing/2014/main" id="{83AF37A2-8EB2-7A0F-5A63-EB59A5359C5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441" y="5015106"/>
            <a:ext cx="2651010" cy="1582221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8AD425-1B7C-3D81-4F21-A6BD0EFC9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2870" y="4960532"/>
            <a:ext cx="2405128" cy="1602767"/>
          </a:xfrm>
          <a:prstGeom prst="rect">
            <a:avLst/>
          </a:prstGeom>
          <a:ln>
            <a:solidFill>
              <a:schemeClr val="accent1"/>
            </a:solidFill>
          </a:ln>
          <a:effectLst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6A9562-8B17-44E3-812B-A7E1AB9E5C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218" cy="52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245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8C31AC-ADF6-2CD4-877C-DD8422788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582" y="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ru-RU" b="1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Физическая активность: с чего начать?</a:t>
            </a:r>
            <a:br>
              <a:rPr lang="ru-RU" dirty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F13810-01EA-5043-94B8-8A71B79F1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340" y="1423363"/>
            <a:ext cx="10404231" cy="5052075"/>
          </a:xfrm>
        </p:spPr>
        <p:txBody>
          <a:bodyPr>
            <a:normAutofit/>
          </a:bodyPr>
          <a:lstStyle/>
          <a:p>
            <a:pPr marL="514350" indent="-285750" algn="just">
              <a:lnSpc>
                <a:spcPct val="100000"/>
              </a:lnSpc>
              <a:spcAft>
                <a:spcPts val="8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Утро лучше </a:t>
            </a:r>
            <a:r>
              <a:rPr lang="ru-RU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начинать с зарядки. </a:t>
            </a:r>
            <a:r>
              <a:rPr lang="ru-RU" sz="18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Необходимо помнить,</a:t>
            </a:r>
            <a:r>
              <a:rPr lang="ru-RU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что только регулярные занятия принесут результат. Размяться можно во время похода в магазин, прогулки с ребенком или с собакой. Для тренировок дома нужно позаботится о безопасном месте для занятий, приготовить коврик и полотенце, проветрить помещение, во время нагрузки пить чистую воду</a:t>
            </a:r>
          </a:p>
          <a:p>
            <a:pPr marL="514350" indent="-285750" algn="just">
              <a:lnSpc>
                <a:spcPct val="100000"/>
              </a:lnSpc>
              <a:spcAft>
                <a:spcPts val="8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Для занятий на улице </a:t>
            </a:r>
            <a:r>
              <a:rPr lang="ru-RU" sz="18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нужно подобрать удобную спортивную обувь и одежду по сезону. Одежда должная быть «дышащая», многослойная, чтобы при необходимости ее можно было расстегнуть или снять, обувь должна быть без каблука, иметь супинатор и удобную шнуровку </a:t>
            </a:r>
          </a:p>
          <a:p>
            <a:pPr marL="514350" indent="-285750" algn="just">
              <a:lnSpc>
                <a:spcPct val="100000"/>
              </a:lnSpc>
              <a:spcAft>
                <a:spcPts val="8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altLang="ru-RU" sz="1800" b="1" dirty="0">
                <a:cs typeface="Arial" panose="020B0604020202020204" pitchFamily="34" charset="0"/>
              </a:rPr>
              <a:t>Отказаться по возможности от общественного транспорта</a:t>
            </a:r>
            <a:r>
              <a:rPr lang="ru-RU" altLang="ru-RU" sz="1800" dirty="0">
                <a:cs typeface="Arial" panose="020B0604020202020204" pitchFamily="34" charset="0"/>
              </a:rPr>
              <a:t>, подниматься по лестнице пешком</a:t>
            </a:r>
          </a:p>
          <a:p>
            <a:pPr marL="514350" indent="-285750" algn="just">
              <a:lnSpc>
                <a:spcPct val="100000"/>
              </a:lnSpc>
              <a:spcAft>
                <a:spcPts val="8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altLang="ru-RU" sz="1800" dirty="0">
                <a:cs typeface="Arial" panose="020B0604020202020204" pitchFamily="34" charset="0"/>
              </a:rPr>
              <a:t>Начать </a:t>
            </a:r>
            <a:r>
              <a:rPr lang="ru-RU" altLang="ru-RU" sz="1800" b="1" dirty="0">
                <a:cs typeface="Arial" panose="020B0604020202020204" pitchFamily="34" charset="0"/>
              </a:rPr>
              <a:t>регулярные занятия оздоровительной физкультурой </a:t>
            </a:r>
            <a:r>
              <a:rPr lang="ru-RU" altLang="ru-RU" sz="1800" dirty="0">
                <a:cs typeface="Arial" panose="020B0604020202020204" pitchFamily="34" charset="0"/>
              </a:rPr>
              <a:t>(ходьба, медленный бег, плавание, велосипед, лыжи и т.д.)</a:t>
            </a:r>
          </a:p>
          <a:p>
            <a:pPr marL="514350" indent="-285750" algn="just">
              <a:lnSpc>
                <a:spcPct val="100000"/>
              </a:lnSpc>
              <a:spcAft>
                <a:spcPts val="8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altLang="ru-RU" sz="1800" dirty="0">
                <a:cs typeface="Arial" panose="020B0604020202020204" pitchFamily="34" charset="0"/>
              </a:rPr>
              <a:t> Заниматься </a:t>
            </a:r>
            <a:r>
              <a:rPr lang="ru-RU" altLang="ru-RU" sz="1800" b="1" dirty="0">
                <a:cs typeface="Arial" panose="020B0604020202020204" pitchFamily="34" charset="0"/>
              </a:rPr>
              <a:t>физическим трудом </a:t>
            </a:r>
            <a:r>
              <a:rPr lang="ru-RU" altLang="ru-RU" sz="1800" dirty="0">
                <a:cs typeface="Arial" panose="020B0604020202020204" pitchFamily="34" charset="0"/>
              </a:rPr>
              <a:t>(работа на приусадебном участке, уборка в квартире и т.д.)</a:t>
            </a:r>
          </a:p>
          <a:p>
            <a:pPr marL="514350" indent="-285750" algn="just">
              <a:lnSpc>
                <a:spcPct val="100000"/>
              </a:lnSpc>
              <a:spcAft>
                <a:spcPts val="8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altLang="ru-RU" sz="1800" dirty="0">
                <a:cs typeface="Arial" panose="020B0604020202020204" pitchFamily="34" charset="0"/>
              </a:rPr>
              <a:t> Играть в </a:t>
            </a:r>
            <a:r>
              <a:rPr lang="ru-RU" altLang="ru-RU" sz="1800" b="1" dirty="0">
                <a:cs typeface="Arial" panose="020B0604020202020204" pitchFamily="34" charset="0"/>
              </a:rPr>
              <a:t>подвижные игры </a:t>
            </a:r>
            <a:r>
              <a:rPr lang="ru-RU" altLang="ru-RU" sz="1800" dirty="0">
                <a:cs typeface="Arial" panose="020B0604020202020204" pitchFamily="34" charset="0"/>
              </a:rPr>
              <a:t>(волейбол, бадминтон, настольный теннис и т.д.)</a:t>
            </a:r>
            <a:endParaRPr lang="ru-RU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F21D62-AC65-4E21-B2D4-430B6AADC0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218" cy="52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68275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945</TotalTime>
  <Words>1229</Words>
  <Application>Microsoft Office PowerPoint</Application>
  <PresentationFormat>Широкоэкранный</PresentationFormat>
  <Paragraphs>108</Paragraphs>
  <Slides>20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Futura PT Medium</vt:lpstr>
      <vt:lpstr>Wingdings</vt:lpstr>
      <vt:lpstr>Wingdings 3</vt:lpstr>
      <vt:lpstr>YS Text</vt:lpstr>
      <vt:lpstr>Тема Office</vt:lpstr>
      <vt:lpstr>Презентация PowerPoint</vt:lpstr>
      <vt:lpstr>С 17 по 23 июня 2024 года  Минздрав России  проводит Неделю информирования о важности физической активности</vt:lpstr>
      <vt:lpstr>Что значит физическая активность?</vt:lpstr>
      <vt:lpstr>Виды физической активности</vt:lpstr>
      <vt:lpstr>Виды физической активности</vt:lpstr>
      <vt:lpstr> Низкая физическая активность –  фактор риска развития ХНИЗ</vt:lpstr>
      <vt:lpstr> Низкая физическая активность увеличивает риск развития:</vt:lpstr>
      <vt:lpstr>Сколько нужно двигаться ?</vt:lpstr>
      <vt:lpstr> Физическая активность: с чего начать? </vt:lpstr>
      <vt:lpstr>Пирамида физической активности</vt:lpstr>
      <vt:lpstr>Что такое аэробные нагрузки?</vt:lpstr>
      <vt:lpstr>Что надо знать  о физической активности</vt:lpstr>
      <vt:lpstr>Что такое анаэробные нагрузки?</vt:lpstr>
      <vt:lpstr>Польза анаэробных упражнений  для Вашего здоровья</vt:lpstr>
      <vt:lpstr>Контролируйте интенсивность  Вашей физической нагрузки</vt:lpstr>
      <vt:lpstr>Презентация PowerPoint</vt:lpstr>
      <vt:lpstr> Основные рекомендации  по физической активности </vt:lpstr>
      <vt:lpstr>Противопоказания к аэробным нагрузкам 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Неделя продвижения активного образа жизни</dc:title>
  <dc:creator>KIN</dc:creator>
  <cp:lastModifiedBy>KIN</cp:lastModifiedBy>
  <cp:revision>98</cp:revision>
  <dcterms:created xsi:type="dcterms:W3CDTF">2023-01-10T03:11:50Z</dcterms:created>
  <dcterms:modified xsi:type="dcterms:W3CDTF">2024-06-10T05:39:49Z</dcterms:modified>
</cp:coreProperties>
</file>