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3" r:id="rId2"/>
    <p:sldId id="362" r:id="rId3"/>
    <p:sldId id="361" r:id="rId4"/>
    <p:sldId id="363" r:id="rId5"/>
    <p:sldId id="364" r:id="rId6"/>
    <p:sldId id="403" r:id="rId7"/>
    <p:sldId id="405" r:id="rId8"/>
    <p:sldId id="406" r:id="rId9"/>
    <p:sldId id="408" r:id="rId10"/>
    <p:sldId id="407" r:id="rId11"/>
    <p:sldId id="398" r:id="rId12"/>
    <p:sldId id="399" r:id="rId13"/>
    <p:sldId id="376" r:id="rId14"/>
    <p:sldId id="377" r:id="rId15"/>
    <p:sldId id="378" r:id="rId16"/>
    <p:sldId id="379" r:id="rId17"/>
    <p:sldId id="380" r:id="rId18"/>
    <p:sldId id="409" r:id="rId19"/>
    <p:sldId id="410" r:id="rId20"/>
    <p:sldId id="383" r:id="rId21"/>
    <p:sldId id="404" r:id="rId22"/>
    <p:sldId id="384" r:id="rId23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1691"/>
    <a:srgbClr val="F173C1"/>
    <a:srgbClr val="FF6565"/>
    <a:srgbClr val="89E0FF"/>
    <a:srgbClr val="FF8B8B"/>
    <a:srgbClr val="A9DA74"/>
    <a:srgbClr val="FF3737"/>
    <a:srgbClr val="CCB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6" autoAdjust="0"/>
  </p:normalViewPr>
  <p:slideViewPr>
    <p:cSldViewPr snapToGrid="0">
      <p:cViewPr varScale="1">
        <p:scale>
          <a:sx n="108" d="100"/>
          <a:sy n="108" d="100"/>
        </p:scale>
        <p:origin x="1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2EE95FC5-CD6B-4A50-9262-DC414E16C3EA}">
      <dgm:prSet custT="1"/>
      <dgm:spPr/>
      <dgm:t>
        <a:bodyPr lIns="288000" rtlCol="0"/>
        <a:lstStyle/>
        <a:p>
          <a:pPr rtl="0"/>
          <a:r>
            <a:rPr lang="ru-RU" sz="20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1</a:t>
          </a:r>
        </a:p>
      </dgm:t>
    </dgm:pt>
    <dgm:pt modelId="{75374347-884B-4721-8CFF-DF080F5B1C79}" type="parTrans" cxnId="{B3F19EC2-A372-4EC3-BFE0-C62FFDFE3DF6}">
      <dgm:prSet/>
      <dgm:spPr/>
      <dgm:t>
        <a:bodyPr rtlCol="0"/>
        <a:lstStyle/>
        <a:p>
          <a:pPr rtl="0"/>
          <a:endParaRPr lang="ru-RU" baseline="0" noProof="0" dirty="0">
            <a:latin typeface="Calibri" panose="020F0502020204030204" pitchFamily="34" charset="0"/>
          </a:endParaRPr>
        </a:p>
      </dgm:t>
    </dgm:pt>
    <dgm:pt modelId="{C99EBBB1-E916-471C-83C9-ABE85B42AC26}" type="sibTrans" cxnId="{B3F19EC2-A372-4EC3-BFE0-C62FFDFE3DF6}">
      <dgm:prSet phldrT="1" phldr="0"/>
      <dgm:spPr>
        <a:solidFill>
          <a:schemeClr val="accent5"/>
        </a:solidFill>
        <a:ln>
          <a:solidFill>
            <a:schemeClr val="bg1"/>
          </a:solidFill>
        </a:ln>
      </dgm:spPr>
      <dgm:t>
        <a:bodyPr rtlCol="0"/>
        <a:lstStyle/>
        <a:p>
          <a:pPr rtl="0"/>
          <a:r>
            <a:rPr lang="ru-RU" baseline="0" noProof="0" dirty="0">
              <a:latin typeface="Calibri" panose="020F0502020204030204" pitchFamily="34" charset="0"/>
            </a:rPr>
            <a:t>1</a:t>
          </a:r>
        </a:p>
      </dgm:t>
    </dgm:pt>
    <dgm:pt modelId="{F05611F0-8256-4954-B6CB-ED6B4F2DD397}">
      <dgm:prSet custT="1"/>
      <dgm:spPr/>
      <dgm:t>
        <a:bodyPr lIns="288000" rtlCol="0"/>
        <a:lstStyle/>
        <a:p>
          <a:pPr rtl="0"/>
          <a:r>
            <a:rPr lang="ru-RU" sz="20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2</a:t>
          </a:r>
        </a:p>
      </dgm:t>
    </dgm:pt>
    <dgm:pt modelId="{CD7328D6-9FAE-4506-9BDB-E06A571EC1D4}" type="parTrans" cxnId="{914FACD2-336A-4471-9E99-312B3F8EAB04}">
      <dgm:prSet/>
      <dgm:spPr/>
      <dgm:t>
        <a:bodyPr rtlCol="0"/>
        <a:lstStyle/>
        <a:p>
          <a:pPr rtl="0"/>
          <a:endParaRPr lang="ru-RU" baseline="0" noProof="0" dirty="0">
            <a:latin typeface="Calibri" panose="020F0502020204030204" pitchFamily="34" charset="0"/>
          </a:endParaRPr>
        </a:p>
      </dgm:t>
    </dgm:pt>
    <dgm:pt modelId="{6BD5265A-8333-420D-BDB2-65F10B3EBD76}" type="sibTrans" cxnId="{914FACD2-336A-4471-9E99-312B3F8EAB04}">
      <dgm:prSet phldrT="2" phldr="0"/>
      <dgm:spPr>
        <a:solidFill>
          <a:schemeClr val="accent5"/>
        </a:solidFill>
        <a:ln>
          <a:solidFill>
            <a:schemeClr val="bg1"/>
          </a:solidFill>
        </a:ln>
      </dgm:spPr>
      <dgm:t>
        <a:bodyPr rtlCol="0"/>
        <a:lstStyle/>
        <a:p>
          <a:pPr rtl="0"/>
          <a:r>
            <a:rPr lang="ru-RU" baseline="0" noProof="0">
              <a:latin typeface="Calibri" panose="020F0502020204030204" pitchFamily="34" charset="0"/>
            </a:rPr>
            <a:t>2</a:t>
          </a:r>
          <a:endParaRPr lang="ru-RU" baseline="0" noProof="0" dirty="0">
            <a:latin typeface="Calibri" panose="020F0502020204030204" pitchFamily="34" charset="0"/>
          </a:endParaRPr>
        </a:p>
      </dgm:t>
    </dgm:pt>
    <dgm:pt modelId="{22625139-F93A-4F3F-A7AA-4923A01AEDF3}">
      <dgm:prSet custT="1"/>
      <dgm:spPr/>
      <dgm:t>
        <a:bodyPr lIns="288000" rtlCol="0"/>
        <a:lstStyle/>
        <a:p>
          <a:pPr rtl="0"/>
          <a:r>
            <a:rPr lang="ru-RU" sz="20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3</a:t>
          </a:r>
        </a:p>
        <a:p>
          <a:pPr rtl="0"/>
          <a:endParaRPr lang="ru-RU" sz="1500" baseline="0" noProof="0" dirty="0">
            <a:latin typeface="Calibri" panose="020F0502020204030204" pitchFamily="34" charset="0"/>
          </a:endParaRPr>
        </a:p>
      </dgm:t>
    </dgm:pt>
    <dgm:pt modelId="{F549A0EB-6BE9-4749-8336-B02A279AE302}" type="parTrans" cxnId="{FC7721F0-429B-4CE7-BE98-C2F3C41FE9C7}">
      <dgm:prSet/>
      <dgm:spPr/>
      <dgm:t>
        <a:bodyPr rtlCol="0"/>
        <a:lstStyle/>
        <a:p>
          <a:pPr rtl="0"/>
          <a:endParaRPr lang="ru-RU" baseline="0" noProof="0" dirty="0">
            <a:latin typeface="Calibri" panose="020F0502020204030204" pitchFamily="34" charset="0"/>
          </a:endParaRPr>
        </a:p>
      </dgm:t>
    </dgm:pt>
    <dgm:pt modelId="{A8E2FA08-4DD4-4654-A85D-9A99162D6201}" type="sibTrans" cxnId="{FC7721F0-429B-4CE7-BE98-C2F3C41FE9C7}">
      <dgm:prSet phldrT="3" phldr="0"/>
      <dgm:spPr>
        <a:solidFill>
          <a:schemeClr val="accent5"/>
        </a:solidFill>
        <a:ln>
          <a:solidFill>
            <a:schemeClr val="bg1"/>
          </a:solidFill>
        </a:ln>
      </dgm:spPr>
      <dgm:t>
        <a:bodyPr rtlCol="0"/>
        <a:lstStyle/>
        <a:p>
          <a:pPr rtl="0"/>
          <a:r>
            <a:rPr lang="ru-RU" baseline="0" noProof="0">
              <a:latin typeface="Calibri" panose="020F0502020204030204" pitchFamily="34" charset="0"/>
            </a:rPr>
            <a:t>3</a:t>
          </a:r>
          <a:endParaRPr lang="ru-RU" baseline="0" noProof="0" dirty="0">
            <a:latin typeface="Calibri" panose="020F0502020204030204" pitchFamily="34" charset="0"/>
          </a:endParaRPr>
        </a:p>
      </dgm:t>
    </dgm:pt>
    <dgm:pt modelId="{140952D0-0E1D-4F48-9F16-53581487CFA0}">
      <dgm:prSet custT="1"/>
      <dgm:spPr/>
      <dgm:t>
        <a:bodyPr lIns="288000" rtlCol="0"/>
        <a:lstStyle/>
        <a:p>
          <a:pPr rtl="0"/>
          <a:r>
            <a:rPr lang="ru-RU" sz="20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4</a:t>
          </a:r>
        </a:p>
      </dgm:t>
    </dgm:pt>
    <dgm:pt modelId="{790C446F-6917-41E7-BE01-7AFE2676D505}" type="parTrans" cxnId="{B07163E8-ADEC-492A-8F07-7E5786AB23AE}">
      <dgm:prSet/>
      <dgm:spPr/>
      <dgm:t>
        <a:bodyPr rtlCol="0"/>
        <a:lstStyle/>
        <a:p>
          <a:pPr rtl="0"/>
          <a:endParaRPr lang="ru-RU" baseline="0" noProof="0" dirty="0">
            <a:latin typeface="Calibri" panose="020F0502020204030204" pitchFamily="34" charset="0"/>
          </a:endParaRPr>
        </a:p>
      </dgm:t>
    </dgm:pt>
    <dgm:pt modelId="{2804F27C-9BA9-4D07-AB02-74BE7DFA2C0E}" type="sibTrans" cxnId="{B07163E8-ADEC-492A-8F07-7E5786AB23AE}">
      <dgm:prSet phldrT="4" phldr="0"/>
      <dgm:spPr>
        <a:solidFill>
          <a:schemeClr val="accent5"/>
        </a:solidFill>
        <a:ln>
          <a:solidFill>
            <a:schemeClr val="bg1"/>
          </a:solidFill>
        </a:ln>
      </dgm:spPr>
      <dgm:t>
        <a:bodyPr rtlCol="0"/>
        <a:lstStyle/>
        <a:p>
          <a:pPr rtl="0"/>
          <a:r>
            <a:rPr lang="ru-RU" baseline="0" noProof="0">
              <a:latin typeface="Calibri" panose="020F0502020204030204" pitchFamily="34" charset="0"/>
            </a:rPr>
            <a:t>4</a:t>
          </a:r>
          <a:endParaRPr lang="ru-RU" baseline="0" noProof="0" dirty="0">
            <a:latin typeface="Calibri" panose="020F0502020204030204" pitchFamily="34" charset="0"/>
          </a:endParaRPr>
        </a:p>
      </dgm:t>
    </dgm:pt>
    <dgm:pt modelId="{C2F8C7F7-44C4-414A-BCCD-56E91DD0A777}">
      <dgm:prSet custT="1"/>
      <dgm:spPr/>
      <dgm:t>
        <a:bodyPr lIns="288000" rtlCol="0"/>
        <a:lstStyle/>
        <a:p>
          <a:pPr rtl="0"/>
          <a:r>
            <a:rPr lang="ru-RU" sz="20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5</a:t>
          </a:r>
        </a:p>
      </dgm:t>
    </dgm:pt>
    <dgm:pt modelId="{E6C6DF88-9436-40D7-BA84-18FE896A6151}" type="parTrans" cxnId="{14D43B81-F92D-4CD8-9D1E-78CBF092C750}">
      <dgm:prSet/>
      <dgm:spPr/>
      <dgm:t>
        <a:bodyPr rtlCol="0"/>
        <a:lstStyle/>
        <a:p>
          <a:pPr rtl="0"/>
          <a:endParaRPr lang="ru-RU" baseline="0" noProof="0" dirty="0">
            <a:latin typeface="Calibri" panose="020F0502020204030204" pitchFamily="34" charset="0"/>
          </a:endParaRPr>
        </a:p>
      </dgm:t>
    </dgm:pt>
    <dgm:pt modelId="{4E39967D-43EF-4F15-814A-2F491D900D43}" type="sibTrans" cxnId="{14D43B81-F92D-4CD8-9D1E-78CBF092C750}">
      <dgm:prSet phldrT="5" phldr="0"/>
      <dgm:spPr>
        <a:solidFill>
          <a:schemeClr val="accent5"/>
        </a:solidFill>
        <a:ln>
          <a:solidFill>
            <a:schemeClr val="bg1"/>
          </a:solidFill>
        </a:ln>
      </dgm:spPr>
      <dgm:t>
        <a:bodyPr rtlCol="0"/>
        <a:lstStyle/>
        <a:p>
          <a:pPr rtl="0"/>
          <a:r>
            <a:rPr lang="ru-RU" baseline="0" noProof="0">
              <a:latin typeface="Calibri" panose="020F0502020204030204" pitchFamily="34" charset="0"/>
            </a:rPr>
            <a:t>5</a:t>
          </a:r>
          <a:endParaRPr lang="ru-RU" baseline="0" noProof="0" dirty="0">
            <a:latin typeface="Calibri" panose="020F0502020204030204" pitchFamily="34" charset="0"/>
          </a:endParaRPr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5"/>
      <dgm:spPr/>
    </dgm:pt>
    <dgm:pt modelId="{94E9EF1A-1D07-4210-9402-6C559E90358A}" type="pres">
      <dgm:prSet presAssocID="{C99EBBB1-E916-471C-83C9-ABE85B42AC26}" presName="sibTransNodeCircle" presStyleLbl="alignNode1" presStyleIdx="0" presStyleCnt="10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10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5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9D438F26-CD1B-4D67-AF02-B4D0BD99464E}" type="pres">
      <dgm:prSet presAssocID="{F05611F0-8256-4954-B6CB-ED6B4F2DD397}" presName="compositeNode" presStyleCnt="0">
        <dgm:presLayoutVars>
          <dgm:bulletEnabled val="1"/>
        </dgm:presLayoutVars>
      </dgm:prSet>
      <dgm:spPr/>
    </dgm:pt>
    <dgm:pt modelId="{5C8F9B26-840A-4F96-8D27-2D7E00511C9A}" type="pres">
      <dgm:prSet presAssocID="{F05611F0-8256-4954-B6CB-ED6B4F2DD397}" presName="bgRect" presStyleLbl="bgAccFollowNode1" presStyleIdx="1" presStyleCnt="5"/>
      <dgm:spPr/>
    </dgm:pt>
    <dgm:pt modelId="{DAC041B6-6570-477A-B4C1-5CB7E0EFE0DC}" type="pres">
      <dgm:prSet presAssocID="{6BD5265A-8333-420D-BDB2-65F10B3EBD76}" presName="sibTransNodeCircle" presStyleLbl="alignNode1" presStyleIdx="2" presStyleCnt="10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F8ADDB2A-2689-4ACF-8222-B372EB5C8D35}" type="pres">
      <dgm:prSet presAssocID="{F05611F0-8256-4954-B6CB-ED6B4F2DD397}" presName="bottomLine" presStyleLbl="alignNode1" presStyleIdx="3" presStyleCnt="10">
        <dgm:presLayoutVars/>
      </dgm:prSet>
      <dgm:spPr/>
    </dgm:pt>
    <dgm:pt modelId="{36EB2DDF-B510-4B3C-AF9A-757E14A78E4D}" type="pres">
      <dgm:prSet presAssocID="{F05611F0-8256-4954-B6CB-ED6B4F2DD397}" presName="nodeText" presStyleLbl="bgAccFollowNode1" presStyleIdx="1" presStyleCnt="5">
        <dgm:presLayoutVars>
          <dgm:bulletEnabled val="1"/>
        </dgm:presLayoutVars>
      </dgm:prSet>
      <dgm:spPr/>
    </dgm:pt>
    <dgm:pt modelId="{8BDDBF6E-ECE6-4E6A-B0D3-17197BA824D3}" type="pres">
      <dgm:prSet presAssocID="{6BD5265A-8333-420D-BDB2-65F10B3EBD76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2" presStyleCnt="5"/>
      <dgm:spPr/>
    </dgm:pt>
    <dgm:pt modelId="{82EE2C17-F664-4616-8F76-97637F08E124}" type="pres">
      <dgm:prSet presAssocID="{A8E2FA08-4DD4-4654-A85D-9A99162D6201}" presName="sibTransNodeCircle" presStyleLbl="alignNode1" presStyleIdx="4" presStyleCnt="10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5" presStyleCnt="10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2" presStyleCnt="5">
        <dgm:presLayoutVars>
          <dgm:bulletEnabled val="1"/>
        </dgm:presLayoutVars>
      </dgm:prSet>
      <dgm:spPr/>
    </dgm:pt>
    <dgm:pt modelId="{8DC76FCE-F8A0-43BB-94B0-26867DA9F629}" type="pres">
      <dgm:prSet presAssocID="{A8E2FA08-4DD4-4654-A85D-9A99162D6201}" presName="sibTrans" presStyleCnt="0"/>
      <dgm:spPr/>
    </dgm:pt>
    <dgm:pt modelId="{46746BF8-8C13-403D-B74A-6BA79A7FA811}" type="pres">
      <dgm:prSet presAssocID="{140952D0-0E1D-4F48-9F16-53581487CFA0}" presName="compositeNode" presStyleCnt="0">
        <dgm:presLayoutVars>
          <dgm:bulletEnabled val="1"/>
        </dgm:presLayoutVars>
      </dgm:prSet>
      <dgm:spPr/>
    </dgm:pt>
    <dgm:pt modelId="{7ACBA089-E576-4FF4-865F-C3BBF7659A23}" type="pres">
      <dgm:prSet presAssocID="{140952D0-0E1D-4F48-9F16-53581487CFA0}" presName="bgRect" presStyleLbl="bgAccFollowNode1" presStyleIdx="3" presStyleCnt="5"/>
      <dgm:spPr/>
    </dgm:pt>
    <dgm:pt modelId="{3CBA3CC0-D70A-4B98-9329-64604EDF25F0}" type="pres">
      <dgm:prSet presAssocID="{2804F27C-9BA9-4D07-AB02-74BE7DFA2C0E}" presName="sibTransNodeCircle" presStyleLbl="alignNode1" presStyleIdx="6" presStyleCnt="10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5BE72261-3EB3-4585-8739-2FFBAED12B80}" type="pres">
      <dgm:prSet presAssocID="{140952D0-0E1D-4F48-9F16-53581487CFA0}" presName="bottomLine" presStyleLbl="alignNode1" presStyleIdx="7" presStyleCnt="10">
        <dgm:presLayoutVars/>
      </dgm:prSet>
      <dgm:spPr/>
    </dgm:pt>
    <dgm:pt modelId="{64EF213D-B16C-4AC2-8183-B62F7FC17277}" type="pres">
      <dgm:prSet presAssocID="{140952D0-0E1D-4F48-9F16-53581487CFA0}" presName="nodeText" presStyleLbl="bgAccFollowNode1" presStyleIdx="3" presStyleCnt="5">
        <dgm:presLayoutVars>
          <dgm:bulletEnabled val="1"/>
        </dgm:presLayoutVars>
      </dgm:prSet>
      <dgm:spPr/>
    </dgm:pt>
    <dgm:pt modelId="{5104EC6E-10DA-48BE-A121-0D66CB60A3C3}" type="pres">
      <dgm:prSet presAssocID="{2804F27C-9BA9-4D07-AB02-74BE7DFA2C0E}" presName="sibTrans" presStyleCnt="0"/>
      <dgm:spPr/>
    </dgm:pt>
    <dgm:pt modelId="{A0A34020-1B08-49AD-AD60-D2002D7C7E0A}" type="pres">
      <dgm:prSet presAssocID="{C2F8C7F7-44C4-414A-BCCD-56E91DD0A777}" presName="compositeNode" presStyleCnt="0">
        <dgm:presLayoutVars>
          <dgm:bulletEnabled val="1"/>
        </dgm:presLayoutVars>
      </dgm:prSet>
      <dgm:spPr/>
    </dgm:pt>
    <dgm:pt modelId="{5F8AA2D1-7ADE-4FAB-AB73-E999EB93EDA0}" type="pres">
      <dgm:prSet presAssocID="{C2F8C7F7-44C4-414A-BCCD-56E91DD0A777}" presName="bgRect" presStyleLbl="bgAccFollowNode1" presStyleIdx="4" presStyleCnt="5"/>
      <dgm:spPr/>
    </dgm:pt>
    <dgm:pt modelId="{FEC87D35-FF68-4830-9865-7026502B7734}" type="pres">
      <dgm:prSet presAssocID="{4E39967D-43EF-4F15-814A-2F491D900D43}" presName="sibTransNodeCircle" presStyleLbl="alignNode1" presStyleIdx="8" presStyleCnt="10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F57AF353-CCB4-4030-9EEE-1DC7B4B0CC7D}" type="pres">
      <dgm:prSet presAssocID="{C2F8C7F7-44C4-414A-BCCD-56E91DD0A777}" presName="bottomLine" presStyleLbl="alignNode1" presStyleIdx="9" presStyleCnt="10">
        <dgm:presLayoutVars/>
      </dgm:prSet>
      <dgm:spPr/>
    </dgm:pt>
    <dgm:pt modelId="{9CC4D03B-B44B-4A64-A041-4758701F1C59}" type="pres">
      <dgm:prSet presAssocID="{C2F8C7F7-44C4-414A-BCCD-56E91DD0A777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97F81C1A-86BB-4EB7-B4A3-9274C16FFC32}" type="presOf" srcId="{D0F07F19-1F50-4B42-A7A0-278DF9D25BB1}" destId="{C09B749D-9CF7-492C-B341-D9553818451B}" srcOrd="0" destOrd="0" presId="urn:microsoft.com/office/officeart/2016/7/layout/BasicLinearProcessNumbered#1"/>
    <dgm:cxn modelId="{AA2B9930-AB13-4130-BFE8-F9B535A50F61}" type="presOf" srcId="{22625139-F93A-4F3F-A7AA-4923A01AEDF3}" destId="{BBF86657-8EAE-46E6-B25A-D2056AE50973}" srcOrd="1" destOrd="0" presId="urn:microsoft.com/office/officeart/2016/7/layout/BasicLinearProcessNumbered#1"/>
    <dgm:cxn modelId="{6BACF437-F203-4836-A25C-630EAC2D789B}" type="presOf" srcId="{F05611F0-8256-4954-B6CB-ED6B4F2DD397}" destId="{36EB2DDF-B510-4B3C-AF9A-757E14A78E4D}" srcOrd="1" destOrd="0" presId="urn:microsoft.com/office/officeart/2016/7/layout/BasicLinearProcessNumbered#1"/>
    <dgm:cxn modelId="{94EDAB61-ED3F-40D7-86EC-8F132D19AF48}" type="presOf" srcId="{C2F8C7F7-44C4-414A-BCCD-56E91DD0A777}" destId="{5F8AA2D1-7ADE-4FAB-AB73-E999EB93EDA0}" srcOrd="0" destOrd="0" presId="urn:microsoft.com/office/officeart/2016/7/layout/BasicLinearProcessNumbered#1"/>
    <dgm:cxn modelId="{44D59244-D9B1-4050-85E0-016C4D4B0EF2}" type="presOf" srcId="{2804F27C-9BA9-4D07-AB02-74BE7DFA2C0E}" destId="{3CBA3CC0-D70A-4B98-9329-64604EDF25F0}" srcOrd="0" destOrd="0" presId="urn:microsoft.com/office/officeart/2016/7/layout/BasicLinearProcessNumbered#1"/>
    <dgm:cxn modelId="{8259FE52-7CD5-4BEF-B3B3-C8F88419B284}" type="presOf" srcId="{C99EBBB1-E916-471C-83C9-ABE85B42AC26}" destId="{94E9EF1A-1D07-4210-9402-6C559E90358A}" srcOrd="0" destOrd="0" presId="urn:microsoft.com/office/officeart/2016/7/layout/BasicLinearProcessNumbered#1"/>
    <dgm:cxn modelId="{F11C2078-1E1E-49A1-B1AD-105B79A898E7}" type="presOf" srcId="{F05611F0-8256-4954-B6CB-ED6B4F2DD397}" destId="{5C8F9B26-840A-4F96-8D27-2D7E00511C9A}" srcOrd="0" destOrd="0" presId="urn:microsoft.com/office/officeart/2016/7/layout/BasicLinearProcessNumbered#1"/>
    <dgm:cxn modelId="{E4E4667A-D06B-4DCA-BF93-00CAEE683B29}" type="presOf" srcId="{6BD5265A-8333-420D-BDB2-65F10B3EBD76}" destId="{DAC041B6-6570-477A-B4C1-5CB7E0EFE0DC}" srcOrd="0" destOrd="0" presId="urn:microsoft.com/office/officeart/2016/7/layout/BasicLinearProcessNumbered#1"/>
    <dgm:cxn modelId="{9872267D-EC96-4E0E-82E8-C2C7A641C8C9}" type="presOf" srcId="{140952D0-0E1D-4F48-9F16-53581487CFA0}" destId="{64EF213D-B16C-4AC2-8183-B62F7FC17277}" srcOrd="1" destOrd="0" presId="urn:microsoft.com/office/officeart/2016/7/layout/BasicLinearProcessNumbered#1"/>
    <dgm:cxn modelId="{14D43B81-F92D-4CD8-9D1E-78CBF092C750}" srcId="{D0F07F19-1F50-4B42-A7A0-278DF9D25BB1}" destId="{C2F8C7F7-44C4-414A-BCCD-56E91DD0A777}" srcOrd="4" destOrd="0" parTransId="{E6C6DF88-9436-40D7-BA84-18FE896A6151}" sibTransId="{4E39967D-43EF-4F15-814A-2F491D900D43}"/>
    <dgm:cxn modelId="{46848594-BA8E-4149-BF0A-5D789FE2018B}" type="presOf" srcId="{140952D0-0E1D-4F48-9F16-53581487CFA0}" destId="{7ACBA089-E576-4FF4-865F-C3BBF7659A23}" srcOrd="0" destOrd="0" presId="urn:microsoft.com/office/officeart/2016/7/layout/BasicLinearProcessNumbered#1"/>
    <dgm:cxn modelId="{9D5000A2-C3DA-4661-B279-BB374AF882A3}" type="presOf" srcId="{4E39967D-43EF-4F15-814A-2F491D900D43}" destId="{FEC87D35-FF68-4830-9865-7026502B7734}" srcOrd="0" destOrd="0" presId="urn:microsoft.com/office/officeart/2016/7/layout/BasicLinearProcessNumbered#1"/>
    <dgm:cxn modelId="{94BA6ABA-B98A-4E6C-9B7F-41E7CF5666BF}" type="presOf" srcId="{A8E2FA08-4DD4-4654-A85D-9A99162D6201}" destId="{82EE2C17-F664-4616-8F76-97637F08E124}" srcOrd="0" destOrd="0" presId="urn:microsoft.com/office/officeart/2016/7/layout/BasicLinearProcessNumbered#1"/>
    <dgm:cxn modelId="{2E8730BE-4CAB-473E-8EB1-050B9717586C}" type="presOf" srcId="{22625139-F93A-4F3F-A7AA-4923A01AEDF3}" destId="{83253AE2-89B5-4ADC-817A-FEF4E0BC4B49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28B6FBC8-730D-4214-A966-85BB6C6BC87C}" type="presOf" srcId="{2EE95FC5-CD6B-4A50-9262-DC414E16C3EA}" destId="{815671D8-22AE-4967-8461-EBC1C9F97F94}" srcOrd="1" destOrd="0" presId="urn:microsoft.com/office/officeart/2016/7/layout/BasicLinearProcessNumbered#1"/>
    <dgm:cxn modelId="{914FACD2-336A-4471-9E99-312B3F8EAB04}" srcId="{D0F07F19-1F50-4B42-A7A0-278DF9D25BB1}" destId="{F05611F0-8256-4954-B6CB-ED6B4F2DD397}" srcOrd="1" destOrd="0" parTransId="{CD7328D6-9FAE-4506-9BDB-E06A571EC1D4}" sibTransId="{6BD5265A-8333-420D-BDB2-65F10B3EBD76}"/>
    <dgm:cxn modelId="{8D0004E7-7F3B-4305-B3BB-E564F7A65D2E}" type="presOf" srcId="{C2F8C7F7-44C4-414A-BCCD-56E91DD0A777}" destId="{9CC4D03B-B44B-4A64-A041-4758701F1C59}" srcOrd="1" destOrd="0" presId="urn:microsoft.com/office/officeart/2016/7/layout/BasicLinearProcessNumbered#1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567F7FEE-C550-4438-B44C-AC3120F50193}" type="presOf" srcId="{2EE95FC5-CD6B-4A50-9262-DC414E16C3EA}" destId="{5947A689-FC4A-4FDF-BDDD-890A8474DEF9}" srcOrd="0" destOrd="0" presId="urn:microsoft.com/office/officeart/2016/7/layout/BasicLinearProcessNumbered#1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9909620D-8677-4CEB-B3C4-A6F091ADB4C3}" type="presParOf" srcId="{C09B749D-9CF7-492C-B341-D9553818451B}" destId="{8EEF3829-836D-4E60-A9BC-8F0AD18883EE}" srcOrd="0" destOrd="0" presId="urn:microsoft.com/office/officeart/2016/7/layout/BasicLinearProcessNumbered#1"/>
    <dgm:cxn modelId="{3D844954-F307-4A2D-B556-FE8F022B2710}" type="presParOf" srcId="{8EEF3829-836D-4E60-A9BC-8F0AD18883EE}" destId="{5947A689-FC4A-4FDF-BDDD-890A8474DEF9}" srcOrd="0" destOrd="0" presId="urn:microsoft.com/office/officeart/2016/7/layout/BasicLinearProcessNumbered#1"/>
    <dgm:cxn modelId="{8278D442-3CEF-4C69-982C-A92304AEC25F}" type="presParOf" srcId="{8EEF3829-836D-4E60-A9BC-8F0AD18883EE}" destId="{94E9EF1A-1D07-4210-9402-6C559E90358A}" srcOrd="1" destOrd="0" presId="urn:microsoft.com/office/officeart/2016/7/layout/BasicLinearProcessNumbered#1"/>
    <dgm:cxn modelId="{EF4289AE-0E80-458A-9997-95967D3750EC}" type="presParOf" srcId="{8EEF3829-836D-4E60-A9BC-8F0AD18883EE}" destId="{B9E74D06-8974-46A7-BDE8-CAC0846523DB}" srcOrd="2" destOrd="0" presId="urn:microsoft.com/office/officeart/2016/7/layout/BasicLinearProcessNumbered#1"/>
    <dgm:cxn modelId="{21118D15-ED8F-4F0B-90AF-C59DCB34F723}" type="presParOf" srcId="{8EEF3829-836D-4E60-A9BC-8F0AD18883EE}" destId="{815671D8-22AE-4967-8461-EBC1C9F97F94}" srcOrd="3" destOrd="0" presId="urn:microsoft.com/office/officeart/2016/7/layout/BasicLinearProcessNumbered#1"/>
    <dgm:cxn modelId="{6F1B125D-C310-4F37-A281-28F37B9F778F}" type="presParOf" srcId="{C09B749D-9CF7-492C-B341-D9553818451B}" destId="{4345A606-3100-40DC-847D-F26F8DFFB0A4}" srcOrd="1" destOrd="0" presId="urn:microsoft.com/office/officeart/2016/7/layout/BasicLinearProcessNumbered#1"/>
    <dgm:cxn modelId="{562CE21C-C709-4C3E-85B4-46A7C22D5264}" type="presParOf" srcId="{C09B749D-9CF7-492C-B341-D9553818451B}" destId="{9D438F26-CD1B-4D67-AF02-B4D0BD99464E}" srcOrd="2" destOrd="0" presId="urn:microsoft.com/office/officeart/2016/7/layout/BasicLinearProcessNumbered#1"/>
    <dgm:cxn modelId="{1C3DA743-0A2D-430B-A95B-101829C94686}" type="presParOf" srcId="{9D438F26-CD1B-4D67-AF02-B4D0BD99464E}" destId="{5C8F9B26-840A-4F96-8D27-2D7E00511C9A}" srcOrd="0" destOrd="0" presId="urn:microsoft.com/office/officeart/2016/7/layout/BasicLinearProcessNumbered#1"/>
    <dgm:cxn modelId="{ADAC5BBA-CCB5-4C80-A560-5568D0B54D5E}" type="presParOf" srcId="{9D438F26-CD1B-4D67-AF02-B4D0BD99464E}" destId="{DAC041B6-6570-477A-B4C1-5CB7E0EFE0DC}" srcOrd="1" destOrd="0" presId="urn:microsoft.com/office/officeart/2016/7/layout/BasicLinearProcessNumbered#1"/>
    <dgm:cxn modelId="{8A50F8F1-3CB5-4567-B374-318034592FA1}" type="presParOf" srcId="{9D438F26-CD1B-4D67-AF02-B4D0BD99464E}" destId="{F8ADDB2A-2689-4ACF-8222-B372EB5C8D35}" srcOrd="2" destOrd="0" presId="urn:microsoft.com/office/officeart/2016/7/layout/BasicLinearProcessNumbered#1"/>
    <dgm:cxn modelId="{CB72A58A-61FF-4598-B549-B3E43E8B1CCD}" type="presParOf" srcId="{9D438F26-CD1B-4D67-AF02-B4D0BD99464E}" destId="{36EB2DDF-B510-4B3C-AF9A-757E14A78E4D}" srcOrd="3" destOrd="0" presId="urn:microsoft.com/office/officeart/2016/7/layout/BasicLinearProcessNumbered#1"/>
    <dgm:cxn modelId="{5E4D41D5-F9D2-475C-8CF3-8D428D246C6D}" type="presParOf" srcId="{C09B749D-9CF7-492C-B341-D9553818451B}" destId="{8BDDBF6E-ECE6-4E6A-B0D3-17197BA824D3}" srcOrd="3" destOrd="0" presId="urn:microsoft.com/office/officeart/2016/7/layout/BasicLinearProcessNumbered#1"/>
    <dgm:cxn modelId="{A9C23E7B-67F6-491D-B8FC-CFAAA0CA06EF}" type="presParOf" srcId="{C09B749D-9CF7-492C-B341-D9553818451B}" destId="{5419C900-3474-4480-82CB-923AF8027A48}" srcOrd="4" destOrd="0" presId="urn:microsoft.com/office/officeart/2016/7/layout/BasicLinearProcessNumbered#1"/>
    <dgm:cxn modelId="{BBD99786-0198-4BEF-9C4B-BC64C8200888}" type="presParOf" srcId="{5419C900-3474-4480-82CB-923AF8027A48}" destId="{83253AE2-89B5-4ADC-817A-FEF4E0BC4B49}" srcOrd="0" destOrd="0" presId="urn:microsoft.com/office/officeart/2016/7/layout/BasicLinearProcessNumbered#1"/>
    <dgm:cxn modelId="{E48D1BF6-90D5-43F5-A1CE-0784087DD404}" type="presParOf" srcId="{5419C900-3474-4480-82CB-923AF8027A48}" destId="{82EE2C17-F664-4616-8F76-97637F08E124}" srcOrd="1" destOrd="0" presId="urn:microsoft.com/office/officeart/2016/7/layout/BasicLinearProcessNumbered#1"/>
    <dgm:cxn modelId="{7A531C42-89F6-4DA7-BD06-51A19F8C0E3A}" type="presParOf" srcId="{5419C900-3474-4480-82CB-923AF8027A48}" destId="{96383FDE-483E-4E6D-B151-4FC41C065094}" srcOrd="2" destOrd="0" presId="urn:microsoft.com/office/officeart/2016/7/layout/BasicLinearProcessNumbered#1"/>
    <dgm:cxn modelId="{772787A7-B035-4F99-8277-4169A8BBC0B7}" type="presParOf" srcId="{5419C900-3474-4480-82CB-923AF8027A48}" destId="{BBF86657-8EAE-46E6-B25A-D2056AE50973}" srcOrd="3" destOrd="0" presId="urn:microsoft.com/office/officeart/2016/7/layout/BasicLinearProcessNumbered#1"/>
    <dgm:cxn modelId="{DCEA4B1B-A68F-493C-BF72-0B914506DD44}" type="presParOf" srcId="{C09B749D-9CF7-492C-B341-D9553818451B}" destId="{8DC76FCE-F8A0-43BB-94B0-26867DA9F629}" srcOrd="5" destOrd="0" presId="urn:microsoft.com/office/officeart/2016/7/layout/BasicLinearProcessNumbered#1"/>
    <dgm:cxn modelId="{EFBB624F-7C46-4EAD-9C28-0581CAE83286}" type="presParOf" srcId="{C09B749D-9CF7-492C-B341-D9553818451B}" destId="{46746BF8-8C13-403D-B74A-6BA79A7FA811}" srcOrd="6" destOrd="0" presId="urn:microsoft.com/office/officeart/2016/7/layout/BasicLinearProcessNumbered#1"/>
    <dgm:cxn modelId="{B0E5907C-0BC5-400B-86F3-1577F7EF9A99}" type="presParOf" srcId="{46746BF8-8C13-403D-B74A-6BA79A7FA811}" destId="{7ACBA089-E576-4FF4-865F-C3BBF7659A23}" srcOrd="0" destOrd="0" presId="urn:microsoft.com/office/officeart/2016/7/layout/BasicLinearProcessNumbered#1"/>
    <dgm:cxn modelId="{3818F465-15AC-41DF-9A1B-A2FFAB086C55}" type="presParOf" srcId="{46746BF8-8C13-403D-B74A-6BA79A7FA811}" destId="{3CBA3CC0-D70A-4B98-9329-64604EDF25F0}" srcOrd="1" destOrd="0" presId="urn:microsoft.com/office/officeart/2016/7/layout/BasicLinearProcessNumbered#1"/>
    <dgm:cxn modelId="{BB712A98-8918-414A-AD29-FA6B8D5787ED}" type="presParOf" srcId="{46746BF8-8C13-403D-B74A-6BA79A7FA811}" destId="{5BE72261-3EB3-4585-8739-2FFBAED12B80}" srcOrd="2" destOrd="0" presId="urn:microsoft.com/office/officeart/2016/7/layout/BasicLinearProcessNumbered#1"/>
    <dgm:cxn modelId="{D6DF99C7-DDE2-4285-850C-71AB4AD8DEC9}" type="presParOf" srcId="{46746BF8-8C13-403D-B74A-6BA79A7FA811}" destId="{64EF213D-B16C-4AC2-8183-B62F7FC17277}" srcOrd="3" destOrd="0" presId="urn:microsoft.com/office/officeart/2016/7/layout/BasicLinearProcessNumbered#1"/>
    <dgm:cxn modelId="{46487300-AB7E-43A2-880B-FA8C82B416A2}" type="presParOf" srcId="{C09B749D-9CF7-492C-B341-D9553818451B}" destId="{5104EC6E-10DA-48BE-A121-0D66CB60A3C3}" srcOrd="7" destOrd="0" presId="urn:microsoft.com/office/officeart/2016/7/layout/BasicLinearProcessNumbered#1"/>
    <dgm:cxn modelId="{BD250443-0834-47D3-AB4C-D00540487B91}" type="presParOf" srcId="{C09B749D-9CF7-492C-B341-D9553818451B}" destId="{A0A34020-1B08-49AD-AD60-D2002D7C7E0A}" srcOrd="8" destOrd="0" presId="urn:microsoft.com/office/officeart/2016/7/layout/BasicLinearProcessNumbered#1"/>
    <dgm:cxn modelId="{6BD0DFD1-FD51-4E62-A0B3-B22E21F2DD6D}" type="presParOf" srcId="{A0A34020-1B08-49AD-AD60-D2002D7C7E0A}" destId="{5F8AA2D1-7ADE-4FAB-AB73-E999EB93EDA0}" srcOrd="0" destOrd="0" presId="urn:microsoft.com/office/officeart/2016/7/layout/BasicLinearProcessNumbered#1"/>
    <dgm:cxn modelId="{EE6E51A8-9CE2-44A1-B794-72974698C34C}" type="presParOf" srcId="{A0A34020-1B08-49AD-AD60-D2002D7C7E0A}" destId="{FEC87D35-FF68-4830-9865-7026502B7734}" srcOrd="1" destOrd="0" presId="urn:microsoft.com/office/officeart/2016/7/layout/BasicLinearProcessNumbered#1"/>
    <dgm:cxn modelId="{2F668651-2C3E-4C25-8084-02711AE9A959}" type="presParOf" srcId="{A0A34020-1B08-49AD-AD60-D2002D7C7E0A}" destId="{F57AF353-CCB4-4030-9EEE-1DC7B4B0CC7D}" srcOrd="2" destOrd="0" presId="urn:microsoft.com/office/officeart/2016/7/layout/BasicLinearProcessNumbered#1"/>
    <dgm:cxn modelId="{4AB9944C-C7B6-40D5-BC79-FAEA44926C65}" type="presParOf" srcId="{A0A34020-1B08-49AD-AD60-D2002D7C7E0A}" destId="{9CC4D03B-B44B-4A64-A041-4758701F1C59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3858" y="329876"/>
          <a:ext cx="2088986" cy="29245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62866" bIns="330200" numCol="1" spcCol="1270" rtlCol="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1</a:t>
          </a:r>
        </a:p>
      </dsp:txBody>
      <dsp:txXfrm>
        <a:off x="3858" y="1441217"/>
        <a:ext cx="2088986" cy="1754748"/>
      </dsp:txXfrm>
    </dsp:sp>
    <dsp:sp modelId="{94E9EF1A-1D07-4210-9402-6C559E90358A}">
      <dsp:nvSpPr>
        <dsp:cNvPr id="0" name=""/>
        <dsp:cNvSpPr/>
      </dsp:nvSpPr>
      <dsp:spPr>
        <a:xfrm>
          <a:off x="609664" y="622334"/>
          <a:ext cx="877374" cy="87737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404" tIns="12700" rIns="68404" bIns="12700" numCol="1" spcCol="1270" rtlCol="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baseline="0" noProof="0" dirty="0">
              <a:latin typeface="Calibri" panose="020F0502020204030204" pitchFamily="34" charset="0"/>
            </a:rPr>
            <a:t>1</a:t>
          </a:r>
        </a:p>
      </dsp:txBody>
      <dsp:txXfrm>
        <a:off x="609664" y="622334"/>
        <a:ext cx="877374" cy="877374"/>
      </dsp:txXfrm>
    </dsp:sp>
    <dsp:sp modelId="{B9E74D06-8974-46A7-BDE8-CAC0846523DB}">
      <dsp:nvSpPr>
        <dsp:cNvPr id="0" name=""/>
        <dsp:cNvSpPr/>
      </dsp:nvSpPr>
      <dsp:spPr>
        <a:xfrm>
          <a:off x="3858" y="3254385"/>
          <a:ext cx="208898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F9B26-840A-4F96-8D27-2D7E00511C9A}">
      <dsp:nvSpPr>
        <dsp:cNvPr id="0" name=""/>
        <dsp:cNvSpPr/>
      </dsp:nvSpPr>
      <dsp:spPr>
        <a:xfrm>
          <a:off x="2301743" y="329876"/>
          <a:ext cx="2088986" cy="29245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62866" bIns="330200" numCol="1" spcCol="1270" rtlCol="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2</a:t>
          </a:r>
        </a:p>
      </dsp:txBody>
      <dsp:txXfrm>
        <a:off x="2301743" y="1441217"/>
        <a:ext cx="2088986" cy="1754748"/>
      </dsp:txXfrm>
    </dsp:sp>
    <dsp:sp modelId="{DAC041B6-6570-477A-B4C1-5CB7E0EFE0DC}">
      <dsp:nvSpPr>
        <dsp:cNvPr id="0" name=""/>
        <dsp:cNvSpPr/>
      </dsp:nvSpPr>
      <dsp:spPr>
        <a:xfrm>
          <a:off x="2907549" y="622334"/>
          <a:ext cx="877374" cy="87737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404" tIns="12700" rIns="68404" bIns="12700" numCol="1" spcCol="1270" rtlCol="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baseline="0" noProof="0">
              <a:latin typeface="Calibri" panose="020F0502020204030204" pitchFamily="34" charset="0"/>
            </a:rPr>
            <a:t>2</a:t>
          </a:r>
          <a:endParaRPr lang="ru-RU" sz="4800" kern="1200" baseline="0" noProof="0" dirty="0">
            <a:latin typeface="Calibri" panose="020F0502020204030204" pitchFamily="34" charset="0"/>
          </a:endParaRPr>
        </a:p>
      </dsp:txBody>
      <dsp:txXfrm>
        <a:off x="2907549" y="622334"/>
        <a:ext cx="877374" cy="877374"/>
      </dsp:txXfrm>
    </dsp:sp>
    <dsp:sp modelId="{F8ADDB2A-2689-4ACF-8222-B372EB5C8D35}">
      <dsp:nvSpPr>
        <dsp:cNvPr id="0" name=""/>
        <dsp:cNvSpPr/>
      </dsp:nvSpPr>
      <dsp:spPr>
        <a:xfrm>
          <a:off x="2301743" y="3254385"/>
          <a:ext cx="208898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4599628" y="329876"/>
          <a:ext cx="2088986" cy="29245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62866" bIns="330200" numCol="1" spcCol="1270" rtlCol="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3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baseline="0" noProof="0" dirty="0">
            <a:latin typeface="Calibri" panose="020F0502020204030204" pitchFamily="34" charset="0"/>
          </a:endParaRPr>
        </a:p>
      </dsp:txBody>
      <dsp:txXfrm>
        <a:off x="4599628" y="1441217"/>
        <a:ext cx="2088986" cy="1754748"/>
      </dsp:txXfrm>
    </dsp:sp>
    <dsp:sp modelId="{82EE2C17-F664-4616-8F76-97637F08E124}">
      <dsp:nvSpPr>
        <dsp:cNvPr id="0" name=""/>
        <dsp:cNvSpPr/>
      </dsp:nvSpPr>
      <dsp:spPr>
        <a:xfrm>
          <a:off x="5205434" y="622334"/>
          <a:ext cx="877374" cy="87737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404" tIns="12700" rIns="68404" bIns="12700" numCol="1" spcCol="1270" rtlCol="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baseline="0" noProof="0">
              <a:latin typeface="Calibri" panose="020F0502020204030204" pitchFamily="34" charset="0"/>
            </a:rPr>
            <a:t>3</a:t>
          </a:r>
          <a:endParaRPr lang="ru-RU" sz="4800" kern="1200" baseline="0" noProof="0" dirty="0">
            <a:latin typeface="Calibri" panose="020F0502020204030204" pitchFamily="34" charset="0"/>
          </a:endParaRPr>
        </a:p>
      </dsp:txBody>
      <dsp:txXfrm>
        <a:off x="5205434" y="622334"/>
        <a:ext cx="877374" cy="877374"/>
      </dsp:txXfrm>
    </dsp:sp>
    <dsp:sp modelId="{96383FDE-483E-4E6D-B151-4FC41C065094}">
      <dsp:nvSpPr>
        <dsp:cNvPr id="0" name=""/>
        <dsp:cNvSpPr/>
      </dsp:nvSpPr>
      <dsp:spPr>
        <a:xfrm>
          <a:off x="4599628" y="3254385"/>
          <a:ext cx="208898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BA089-E576-4FF4-865F-C3BBF7659A23}">
      <dsp:nvSpPr>
        <dsp:cNvPr id="0" name=""/>
        <dsp:cNvSpPr/>
      </dsp:nvSpPr>
      <dsp:spPr>
        <a:xfrm>
          <a:off x="6897513" y="329876"/>
          <a:ext cx="2088986" cy="29245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62866" bIns="330200" numCol="1" spcCol="1270" rtlCol="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4</a:t>
          </a:r>
        </a:p>
      </dsp:txBody>
      <dsp:txXfrm>
        <a:off x="6897513" y="1441217"/>
        <a:ext cx="2088986" cy="1754748"/>
      </dsp:txXfrm>
    </dsp:sp>
    <dsp:sp modelId="{3CBA3CC0-D70A-4B98-9329-64604EDF25F0}">
      <dsp:nvSpPr>
        <dsp:cNvPr id="0" name=""/>
        <dsp:cNvSpPr/>
      </dsp:nvSpPr>
      <dsp:spPr>
        <a:xfrm>
          <a:off x="7503319" y="622334"/>
          <a:ext cx="877374" cy="87737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404" tIns="12700" rIns="68404" bIns="12700" numCol="1" spcCol="1270" rtlCol="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baseline="0" noProof="0">
              <a:latin typeface="Calibri" panose="020F0502020204030204" pitchFamily="34" charset="0"/>
            </a:rPr>
            <a:t>4</a:t>
          </a:r>
          <a:endParaRPr lang="ru-RU" sz="4800" kern="1200" baseline="0" noProof="0" dirty="0">
            <a:latin typeface="Calibri" panose="020F0502020204030204" pitchFamily="34" charset="0"/>
          </a:endParaRPr>
        </a:p>
      </dsp:txBody>
      <dsp:txXfrm>
        <a:off x="7503319" y="622334"/>
        <a:ext cx="877374" cy="877374"/>
      </dsp:txXfrm>
    </dsp:sp>
    <dsp:sp modelId="{5BE72261-3EB3-4585-8739-2FFBAED12B80}">
      <dsp:nvSpPr>
        <dsp:cNvPr id="0" name=""/>
        <dsp:cNvSpPr/>
      </dsp:nvSpPr>
      <dsp:spPr>
        <a:xfrm>
          <a:off x="6897513" y="3254385"/>
          <a:ext cx="208898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AA2D1-7ADE-4FAB-AB73-E999EB93EDA0}">
      <dsp:nvSpPr>
        <dsp:cNvPr id="0" name=""/>
        <dsp:cNvSpPr/>
      </dsp:nvSpPr>
      <dsp:spPr>
        <a:xfrm>
          <a:off x="9195398" y="329876"/>
          <a:ext cx="2088986" cy="29245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62866" bIns="330200" numCol="1" spcCol="1270" rtlCol="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baseline="0" noProof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rPr>
            <a:t>Занятие 5</a:t>
          </a:r>
        </a:p>
      </dsp:txBody>
      <dsp:txXfrm>
        <a:off x="9195398" y="1441217"/>
        <a:ext cx="2088986" cy="1754748"/>
      </dsp:txXfrm>
    </dsp:sp>
    <dsp:sp modelId="{FEC87D35-FF68-4830-9865-7026502B7734}">
      <dsp:nvSpPr>
        <dsp:cNvPr id="0" name=""/>
        <dsp:cNvSpPr/>
      </dsp:nvSpPr>
      <dsp:spPr>
        <a:xfrm>
          <a:off x="9801204" y="622334"/>
          <a:ext cx="877374" cy="87737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404" tIns="12700" rIns="68404" bIns="12700" numCol="1" spcCol="1270" rtlCol="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baseline="0" noProof="0">
              <a:latin typeface="Calibri" panose="020F0502020204030204" pitchFamily="34" charset="0"/>
            </a:rPr>
            <a:t>5</a:t>
          </a:r>
          <a:endParaRPr lang="ru-RU" sz="4800" kern="1200" baseline="0" noProof="0" dirty="0">
            <a:latin typeface="Calibri" panose="020F0502020204030204" pitchFamily="34" charset="0"/>
          </a:endParaRPr>
        </a:p>
      </dsp:txBody>
      <dsp:txXfrm>
        <a:off x="9801204" y="622334"/>
        <a:ext cx="877374" cy="877374"/>
      </dsp:txXfrm>
    </dsp:sp>
    <dsp:sp modelId="{F57AF353-CCB4-4030-9EEE-1DC7B4B0CC7D}">
      <dsp:nvSpPr>
        <dsp:cNvPr id="0" name=""/>
        <dsp:cNvSpPr/>
      </dsp:nvSpPr>
      <dsp:spPr>
        <a:xfrm>
          <a:off x="9195398" y="3254385"/>
          <a:ext cx="208898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Нумерованный простой линейный процесс"/>
  <dgm:desc val="Используется для отображения хода выполнения задач, временной шкалы, последовательных этапов задачи, процесса или рабочего процесса, а также для выделения движения или направления. Для отображения этапов процесса, показанного в круге, были добавлены автоматические числа. Текст уровня 1 и уровня 2 отображается в прямоугольнике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 rtlCol="0"/>
            <a:lstStyle/>
            <a:p>
              <a:pPr rtl="0"/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 rtlCol="0"/>
            <a:lstStyle/>
            <a:p>
              <a:pPr rtl="0"/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 rtlCol="0"/>
            <a:lstStyle/>
            <a:p>
              <a:pPr rtl="0"/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88E7F-F12B-4117-B604-7307E6606793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69FFE-B84A-427A-8017-CE82F70959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1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80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32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118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56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F9AB-3C90-481E-8C34-4F549BF455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29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80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26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60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555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54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54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F9AB-3C90-481E-8C34-4F549BF455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61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92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E77C7-99AF-82BE-2A4C-60D1BE880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E1F89D-11B0-2A90-D51C-4088BD279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2619D7-ED58-6396-B5D9-51F6D538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B2F46-5684-2755-09C6-16EB2281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D08D71-3E40-7994-EAFD-42962C14D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9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95FB7-6E62-014F-EA8A-757DA78D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01827A-D5A1-9A34-E75E-C5CCCCEFB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4CB814-F065-83A1-9D7A-4669C220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F6A2E-DFB4-FA07-2E2D-58434BF11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E0D20-0186-FDCA-F233-A9223A50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3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6BDE5A-3DAB-E235-5C4E-E33FF2E5D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7642C5-9888-E6C6-18FC-E0CCA0F57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426AAE-C757-9162-FFAC-529315DA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318DC8-C1CB-5D5D-D97E-5BAB4830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CD1F83-0E33-F538-281E-497DC630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е картинки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8529" y="2057400"/>
            <a:ext cx="3790884" cy="3811588"/>
          </a:xfrm>
        </p:spPr>
        <p:txBody>
          <a:bodyPr rtlCol="0"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484FCB25-EEDC-4A65-BEAD-2BE810D1879B}" type="datetime1">
              <a:rPr lang="ru-RU" noProof="0" smtClean="0"/>
              <a:pPr rtl="0"/>
              <a:t>25.09.2024</a:t>
            </a:fld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Нижний колонтитул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ru-RU" noProof="0"/>
              <a:t>Преподавать курс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5CC18C78-7B4D-4149-87CA-F238383A1592}" type="datetime1">
              <a:rPr lang="ru-RU" noProof="0" smtClean="0"/>
              <a:pPr rtl="0"/>
              <a:t>25.09.2024</a:t>
            </a:fld>
            <a:endParaRPr lang="ru-RU" noProof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Нижний колонтитул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ru-RU" noProof="0"/>
              <a:t>Преподавать курс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A2942-A860-E5D8-8DF3-515F233B9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E4F194-B502-BDFD-8264-0349630F8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11D6B5-ED26-CFDB-90BA-12237ECD7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8F5575-38B0-8DAD-FA5B-EA1714FBA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8093A2-E310-8663-5400-0BF63E135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4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30FDC-58F3-30C4-3E18-5AACE533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103612-1D54-E91C-9CC2-BB66CBA34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4807B-4CCB-081F-BD64-8DCAE1C8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81C336-A196-B5E8-79E7-51B17EA77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A72759-7B72-B07A-ADD9-EBD13293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80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C2863-899B-B386-030C-20606BFF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01A7C2-5FAF-0912-733D-E127838F4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F5DCA6-5980-0620-9F5E-988682CB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7FA392-3FB2-681B-E6AA-E3A0176B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D2801F-EE97-21BA-9277-8CEA91C8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BDC5B7-CED2-AFD7-0A5A-E4CF2F13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7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479A8-195B-78B7-B1AD-4FE3B58F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9D8510-9721-50A5-5BD1-06589DDF5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65BFF2-9C8E-03AB-EC8D-3CF308250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1DB127-86F5-2F15-82DA-85B07D87D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1DB6E-FFFB-67A6-6416-E674BAF189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02177D-3643-5EF9-A246-EE4A54D9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F910B2-C144-2DA6-5841-961AFB1A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6934E7-B9F3-D7AF-F637-0377691F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2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FAF79-1D19-FE06-9664-144AB881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A382D1-A42F-BF32-6BCC-96C873DC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940BF2-72DA-3D02-76FC-B39C3B63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EE0281-370B-ABB5-3BBF-F728D5FA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07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1E4AD6-C9E8-5A52-E35A-C5F63C47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5DB45E-2180-AC0F-834A-0F680E64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7D9421-094E-EC96-115E-25E63DCE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2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C5DA7-B12A-89DF-BB54-EC7F4B2A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422E65-4E3F-F62D-0533-04C24B46A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38E7C3-4A8A-9A6E-69FF-4DBC2F79E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3CCEF-D065-C0D1-9A54-A4741B5F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C1E3FF-E4BC-4803-039C-9BD4FE9B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D4A57B-F21C-EDDD-570E-5D42C6319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9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DBAAC-37E8-541E-F8EC-428735BE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847D61-F9AC-B75F-CA48-FF55CC32E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C7DFD0-857F-3F32-32EA-802973DB7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126D6D-4EFC-C031-82C0-97EBFF2CE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C1B37D-C3B3-F954-6D58-C29825C9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F935D3-2F80-31CB-79A7-2C06C99B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27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C5148-188E-71D7-08D0-FA764C290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7DB24A-7BDD-815E-5657-402468C50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5311A0-1B8B-E86B-A390-F2C7BF0DB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5FFD9-74EE-4A85-B3E3-04ACF11B607C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066B04-C34F-4060-6F2C-E67908EC6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831609-C480-493D-2E10-4B78CC6AD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BE696-DE0A-462A-8049-74C97D30EB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2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E69837-549D-43B0-A743-C8BD0322F3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3386" y="328103"/>
            <a:ext cx="2609315" cy="737217"/>
          </a:xfrm>
          <a:prstGeom prst="rect">
            <a:avLst/>
          </a:prstGeom>
        </p:spPr>
      </p:pic>
      <p:pic>
        <p:nvPicPr>
          <p:cNvPr id="8" name="Picture 2" descr="C:\Users\user\Downloads\photo1709547805.jpeg">
            <a:extLst>
              <a:ext uri="{FF2B5EF4-FFF2-40B4-BE49-F238E27FC236}">
                <a16:creationId xmlns:a16="http://schemas.microsoft.com/office/drawing/2014/main" id="{CB4A754B-AAB1-7F04-FC34-5EA1ABC56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253377" y="193557"/>
            <a:ext cx="1841811" cy="122076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3440" y="3244335"/>
            <a:ext cx="12920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74283" y="3244334"/>
            <a:ext cx="10395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2434" y="1452974"/>
            <a:ext cx="109471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Неделя здорового долголетия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rgbClr val="DC1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сентября – 6 октября 2024 г.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B1E9234-32D9-44A5-87B6-9D012C0ED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" b="21733"/>
          <a:stretch/>
        </p:blipFill>
        <p:spPr bwMode="auto">
          <a:xfrm>
            <a:off x="1997475" y="3107185"/>
            <a:ext cx="8300621" cy="3750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16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32413B-9ACE-4CB7-B547-6E8DAEC82161}"/>
              </a:ext>
            </a:extLst>
          </p:cNvPr>
          <p:cNvSpPr txBox="1"/>
          <p:nvPr/>
        </p:nvSpPr>
        <p:spPr>
          <a:xfrm>
            <a:off x="711327" y="1330534"/>
            <a:ext cx="456971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Пожилому человек необходимо: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Общаться, независимо от того, работает он или нет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поддаваться бездеятельности, апатии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настраивать себя на негатив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Концентрировать внимание только на положительных моментах и жизненных ситуациях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Ухаживать за собой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нужным - помогать близким людям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высыпаться — это важно для полноценного отдыха головного мозга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B01A01-EFD0-4FCE-B563-6C0208B564D8}"/>
              </a:ext>
            </a:extLst>
          </p:cNvPr>
          <p:cNvSpPr/>
          <p:nvPr/>
        </p:nvSpPr>
        <p:spPr>
          <a:xfrm>
            <a:off x="1409700" y="128016"/>
            <a:ext cx="9372600" cy="877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 СОХРАНИТЬ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И ЗАМЕДЛИТЬ СТАРЕНИЕ?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35A14-05EC-4E59-8E22-532D363C1995}"/>
              </a:ext>
            </a:extLst>
          </p:cNvPr>
          <p:cNvSpPr txBox="1"/>
          <p:nvPr/>
        </p:nvSpPr>
        <p:spPr>
          <a:xfrm>
            <a:off x="592455" y="5605257"/>
            <a:ext cx="11007090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роль в поддержании оптимистического настроя играет ближайшее окружение, родственники, друзья, соседи. Важно сохранять существующие контакты и находить новые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B04A9F-9749-433A-A77B-B9D2676305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5312" y="1124034"/>
            <a:ext cx="5670042" cy="381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4781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192DC2B5-5E26-4712-A72B-C467FF94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019" y="1574682"/>
            <a:ext cx="5219845" cy="3708636"/>
          </a:xfrm>
        </p:spPr>
        <p:txBody>
          <a:bodyPr rtlCol="0">
            <a:normAutofit/>
          </a:bodyPr>
          <a:lstStyle/>
          <a:p>
            <a:pPr marL="0" lvl="0" indent="0"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Тренируйте свою память: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Разгадывайте кроссворды и сканворды, собирайте пазлы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Заучивайте наизусть и читайте вслух стихи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Читайте книги, пересказывайте тексты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Играйте с семьей в настольные игры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Осваивайте новые интересные методики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Выполняйте упражнения на моторику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Рисуйте, вяжите, занимайтесь рукоделием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Изучайте даже не нужные вам языки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DF3E1-CE65-9D57-F183-877956253D46}"/>
              </a:ext>
            </a:extLst>
          </p:cNvPr>
          <p:cNvSpPr txBox="1"/>
          <p:nvPr/>
        </p:nvSpPr>
        <p:spPr>
          <a:xfrm>
            <a:off x="996696" y="204131"/>
            <a:ext cx="975611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СОХРАНИТЬ ЯСНОСТЬ УМА И ЗАМЕДЛИТЬ СТАРЕНИЕ?</a:t>
            </a:r>
          </a:p>
        </p:txBody>
      </p:sp>
      <p:pic>
        <p:nvPicPr>
          <p:cNvPr id="6" name="Image 33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29412" y="1251516"/>
            <a:ext cx="5012569" cy="370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D89DA7-B02B-447E-A79D-0F57A000FE61}"/>
              </a:ext>
            </a:extLst>
          </p:cNvPr>
          <p:cNvSpPr txBox="1"/>
          <p:nvPr/>
        </p:nvSpPr>
        <p:spPr>
          <a:xfrm>
            <a:off x="550019" y="5530482"/>
            <a:ext cx="11091961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предупредить или отсрочить возникновение деменции, необходимо вести здоровый образ жизни</a:t>
            </a:r>
          </a:p>
        </p:txBody>
      </p:sp>
    </p:spTree>
    <p:extLst>
      <p:ext uri="{BB962C8B-B14F-4D97-AF65-F5344CB8AC3E}">
        <p14:creationId xmlns:p14="http://schemas.microsoft.com/office/powerpoint/2010/main" val="74125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3797" y="2221993"/>
            <a:ext cx="4181205" cy="32440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B1926F-1F18-4790-81CB-7397AEB76310}"/>
              </a:ext>
            </a:extLst>
          </p:cNvPr>
          <p:cNvSpPr/>
          <p:nvPr/>
        </p:nvSpPr>
        <p:spPr>
          <a:xfrm>
            <a:off x="2075688" y="283463"/>
            <a:ext cx="8375904" cy="800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 СОХРАНИТЬ ЗДОРОВЬЕ И ЗАМЕДЛИТЬ СТАРЕНИЕ?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BAD31-6768-4270-B17F-EF77DD4E6410}"/>
              </a:ext>
            </a:extLst>
          </p:cNvPr>
          <p:cNvSpPr txBox="1"/>
          <p:nvPr/>
        </p:nvSpPr>
        <p:spPr>
          <a:xfrm>
            <a:off x="1126998" y="1895747"/>
            <a:ext cx="53195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 обустройте свой дом: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Уберите с пола все посторонние предметы:  ковры, провода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Оснастите ванну поручнями, опорой, специальной скамейкой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не доставайте предметы с верхних полок и антресолей даже с помощью стремянки и стула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только удобную нескользящую обувь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Прикрепите список с номерами экстренных служб на видном месте</a:t>
            </a:r>
          </a:p>
        </p:txBody>
      </p:sp>
    </p:spTree>
    <p:extLst>
      <p:ext uri="{BB962C8B-B14F-4D97-AF65-F5344CB8AC3E}">
        <p14:creationId xmlns:p14="http://schemas.microsoft.com/office/powerpoint/2010/main" val="741257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36D17ED-4F90-0662-09BE-5BAD2F53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09" y="91440"/>
            <a:ext cx="7950969" cy="1005409"/>
          </a:xfr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«Активное долголетие» в Кузбассе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A2107-F476-5B2F-BD02-930F6037CCC5}"/>
              </a:ext>
            </a:extLst>
          </p:cNvPr>
          <p:cNvSpPr txBox="1"/>
          <p:nvPr/>
        </p:nvSpPr>
        <p:spPr>
          <a:xfrm>
            <a:off x="353866" y="1096849"/>
            <a:ext cx="614553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еализуется в рамках национального проекта «Демография», регионального проекта «Старшее поколение» совместно с РО ООО "Союз Пенсионеров России" по Кемеровской области</a:t>
            </a:r>
          </a:p>
          <a:p>
            <a:pPr indent="450215"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pPr indent="45021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Улучшить качество жизни людей старше трудоспособного возраста, повышая уровень их информированности о поведенческих и биологических факторах риска развития неинфекционных заболеваний и их коррекции, а также мотивировать ветеранов на активное долголетие</a:t>
            </a:r>
          </a:p>
          <a:p>
            <a:pPr indent="45021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 обучаются практическим навыкам и методам самопомощи, комплексам дыхательных упражнений, выбору полезных продуктов в магазине, техникам тренировки памяти, адаптация жилого помещения с учетом индивидуальных особенностей пожилого человека</a:t>
            </a:r>
          </a:p>
          <a:p>
            <a:pPr indent="450215"/>
            <a:endParaRPr lang="ru-RU" sz="1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7E07DD-19E8-200E-490C-202373093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8856" y="1260281"/>
            <a:ext cx="3379685" cy="22582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201700-ABEF-FDD5-A3C4-648F4EF013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3039" y="3681918"/>
            <a:ext cx="3765095" cy="25085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1005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27D085-C524-BE68-B86B-BBF71D5A4A53}"/>
              </a:ext>
            </a:extLst>
          </p:cNvPr>
          <p:cNvSpPr txBox="1"/>
          <p:nvPr/>
        </p:nvSpPr>
        <p:spPr>
          <a:xfrm>
            <a:off x="358795" y="1207536"/>
            <a:ext cx="6389703" cy="5482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Информирование лиц пожилого возраста о принципах создания безопасной среды жизнедеятельности; негативных последствиях гиподинамии; методах укрепления и сохранения здоровья, информирование о принципах, потребностях и особенностях питания в пожилом и старческом возрасте; физиологических и психологических особенностях гериатрических изменений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мотивации на ведение здорового образа жизни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(оптимальное питание, повышение уровня физической активности, профилактика когнитивных расстройств, коррекция других факторов риска)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граждан практическим навыкам и методам самопомощи, комплексам дыхательных упражнений, выбору полезных продуктов в магазине, техникам тренировки памяти, адаптации жилого помещения с учетом индивидуальных особенностей пожилого человека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264335-CA76-B41B-8C27-36F4EEFC4B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7004" y="3909042"/>
            <a:ext cx="3392952" cy="22653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D408AE-7CFC-8FE1-F983-9F4C3431FA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7004" y="1444658"/>
            <a:ext cx="3392952" cy="22653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E25EA1-4FAA-46C6-96AA-4EAD98E947C0}"/>
              </a:ext>
            </a:extLst>
          </p:cNvPr>
          <p:cNvSpPr txBox="1"/>
          <p:nvPr/>
        </p:nvSpPr>
        <p:spPr>
          <a:xfrm>
            <a:off x="2800350" y="418838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«Активное долголетие»</a:t>
            </a:r>
          </a:p>
        </p:txBody>
      </p:sp>
    </p:spTree>
    <p:extLst>
      <p:ext uri="{BB962C8B-B14F-4D97-AF65-F5344CB8AC3E}">
        <p14:creationId xmlns:p14="http://schemas.microsoft.com/office/powerpoint/2010/main" val="322705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Прямоугольник 9">
            <a:extLst>
              <a:ext uri="{FF2B5EF4-FFF2-40B4-BE49-F238E27FC236}">
                <a16:creationId xmlns:a16="http://schemas.microsoft.com/office/drawing/2014/main" id="{69B35BB5-1630-45F0-B55C-B6847DF21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Прямоугольник 11">
            <a:extLst>
              <a:ext uri="{FF2B5EF4-FFF2-40B4-BE49-F238E27FC236}">
                <a16:creationId xmlns:a16="http://schemas.microsoft.com/office/drawing/2014/main" id="{D3EF5146-0A37-42B3-AF51-CBFCE4002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Прямоугольник 13">
            <a:extLst>
              <a:ext uri="{FF2B5EF4-FFF2-40B4-BE49-F238E27FC236}">
                <a16:creationId xmlns:a16="http://schemas.microsoft.com/office/drawing/2014/main" id="{DDED8BF8-49A0-47C5-84AB-93BBEEBCC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Прямоугольник 15">
            <a:extLst>
              <a:ext uri="{FF2B5EF4-FFF2-40B4-BE49-F238E27FC236}">
                <a16:creationId xmlns:a16="http://schemas.microsoft.com/office/drawing/2014/main" id="{E3609DE7-3DD1-4216-8540-70829BC88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7EA47CF-8CF4-49F8-B441-9678508C0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Объект 2" descr="Объект SmartAr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00549509"/>
              </p:ext>
            </p:extLst>
          </p:nvPr>
        </p:nvGraphicFramePr>
        <p:xfrm>
          <a:off x="450434" y="1235316"/>
          <a:ext cx="11288243" cy="3584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0036715-D83D-27A7-BCE9-12468092D641}"/>
              </a:ext>
            </a:extLst>
          </p:cNvPr>
          <p:cNvSpPr txBox="1"/>
          <p:nvPr/>
        </p:nvSpPr>
        <p:spPr>
          <a:xfrm>
            <a:off x="547802" y="3357435"/>
            <a:ext cx="1947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Безопасность жизнедеятельности пожилого человека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EFFE6-B8B1-E3DA-86CB-954199BF1234}"/>
              </a:ext>
            </a:extLst>
          </p:cNvPr>
          <p:cNvSpPr txBox="1"/>
          <p:nvPr/>
        </p:nvSpPr>
        <p:spPr>
          <a:xfrm>
            <a:off x="2766211" y="3357435"/>
            <a:ext cx="2240344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Двигательная активность для людей пожилого возраста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8062C-BF39-0F92-5EA1-1B15680CFE38}"/>
              </a:ext>
            </a:extLst>
          </p:cNvPr>
          <p:cNvSpPr txBox="1"/>
          <p:nvPr/>
        </p:nvSpPr>
        <p:spPr>
          <a:xfrm>
            <a:off x="5012100" y="3335566"/>
            <a:ext cx="2240344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Профилактика развития когнитивных расстройств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13930-5212-135B-4C79-CA2A31761FDF}"/>
              </a:ext>
            </a:extLst>
          </p:cNvPr>
          <p:cNvSpPr txBox="1"/>
          <p:nvPr/>
        </p:nvSpPr>
        <p:spPr>
          <a:xfrm>
            <a:off x="7391540" y="3357435"/>
            <a:ext cx="1889649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Питание лиц пожилого возраста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249893-377F-C39F-FF94-1B05ADAC3D7C}"/>
              </a:ext>
            </a:extLst>
          </p:cNvPr>
          <p:cNvSpPr txBox="1"/>
          <p:nvPr/>
        </p:nvSpPr>
        <p:spPr>
          <a:xfrm>
            <a:off x="9645850" y="3250339"/>
            <a:ext cx="2099617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Психологическое здоровье в пожилом возрасте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34929D-2A84-CA70-1802-98EE36D81FAB}"/>
              </a:ext>
            </a:extLst>
          </p:cNvPr>
          <p:cNvSpPr txBox="1"/>
          <p:nvPr/>
        </p:nvSpPr>
        <p:spPr>
          <a:xfrm>
            <a:off x="2957238" y="640131"/>
            <a:ext cx="640171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Школа активного долголетия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C1EB8E-C54E-4C11-A260-2C736697BA4C}"/>
              </a:ext>
            </a:extLst>
          </p:cNvPr>
          <p:cNvSpPr/>
          <p:nvPr/>
        </p:nvSpPr>
        <p:spPr>
          <a:xfrm>
            <a:off x="446534" y="5138417"/>
            <a:ext cx="11285353" cy="124622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окончании цикла занятий каждый слушатель получает пакет информационных материалов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090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66" y="775650"/>
            <a:ext cx="9687869" cy="838466"/>
          </a:xfr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 rt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занятие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жизнедеятельности пожилого человека»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ru-RU" smtClean="0">
                <a:solidFill>
                  <a:srgbClr val="FFFFFF"/>
                </a:solidFill>
              </a:rPr>
              <a:pPr defTabSz="457200" rtl="0">
                <a:spcAft>
                  <a:spcPts val="600"/>
                </a:spcAft>
              </a:pPr>
              <a:t>16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62238E-0550-01CF-532D-4D7D54A6B0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0354" y="2216328"/>
            <a:ext cx="4903505" cy="38020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9FBF4D-C08E-49EF-A745-B1434FA6532D}"/>
              </a:ext>
            </a:extLst>
          </p:cNvPr>
          <p:cNvSpPr txBox="1"/>
          <p:nvPr/>
        </p:nvSpPr>
        <p:spPr>
          <a:xfrm>
            <a:off x="545878" y="2212770"/>
            <a:ext cx="609447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Рассматриваются вопросы: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риска, угрожающие здоровью в повседневных условиях быта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Уличный и домашний травматизм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правильной обуви и одежды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аптечка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(соблюдения сроков годности лекарственных препаратов, режим приёма лекарств, повышение приверженности к соблюдению лекарственной терапии, назначенной лечащим врачом)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увеличить повседневную нагрузку,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ориентируясь на пульс и АД</a:t>
            </a:r>
          </a:p>
        </p:txBody>
      </p:sp>
    </p:spTree>
    <p:extLst>
      <p:ext uri="{BB962C8B-B14F-4D97-AF65-F5344CB8AC3E}">
        <p14:creationId xmlns:p14="http://schemas.microsoft.com/office/powerpoint/2010/main" val="178987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931" y="731937"/>
            <a:ext cx="9019960" cy="885037"/>
          </a:xfr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 rtl="0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занятие</a:t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 для людей пожилого возраста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379" y="1926063"/>
            <a:ext cx="5000777" cy="30058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rtl="0"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пожилым людям узнать:</a:t>
            </a:r>
          </a:p>
          <a:p>
            <a:pPr algn="just" rtl="0">
              <a:buClr>
                <a:schemeClr val="bg2">
                  <a:lumMod val="25000"/>
                </a:schemeClr>
              </a:buClr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двигательной активности, как факторе качественной жизни в пожилом возрасте</a:t>
            </a:r>
          </a:p>
          <a:p>
            <a:pPr algn="just" rtl="0">
              <a:buClr>
                <a:schemeClr val="bg2">
                  <a:lumMod val="25000"/>
                </a:schemeClr>
              </a:buClr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об основах скандинавской ходьбы, ее пользе для здоровья </a:t>
            </a:r>
          </a:p>
          <a:p>
            <a:pPr algn="just" rtl="0">
              <a:buClr>
                <a:schemeClr val="bg2">
                  <a:lumMod val="25000"/>
                </a:schemeClr>
              </a:buClr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Освоить комплексы дыхательных упражнений </a:t>
            </a:r>
          </a:p>
          <a:p>
            <a:pPr algn="just" rtl="0">
              <a:buClr>
                <a:schemeClr val="bg2">
                  <a:lumMod val="25000"/>
                </a:schemeClr>
              </a:buClr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Освоить приемы и техники самомассажа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ru-RU" smtClean="0">
                <a:solidFill>
                  <a:srgbClr val="FFFFFF"/>
                </a:solidFill>
              </a:rPr>
              <a:pPr defTabSz="457200" rtl="0">
                <a:spcAft>
                  <a:spcPts val="600"/>
                </a:spcAft>
              </a:pPr>
              <a:t>17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BCDEAE-0047-AB4F-326D-C2EE1E9D4B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02"/>
          <a:stretch/>
        </p:blipFill>
        <p:spPr>
          <a:xfrm>
            <a:off x="6662250" y="2226365"/>
            <a:ext cx="3642641" cy="256065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56138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425" y="785950"/>
            <a:ext cx="8089657" cy="809499"/>
          </a:xfr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 rtl="0"/>
            <a:br>
              <a:rPr lang="ru-RU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ретье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занятие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«Профилактика развития когнитивных расстройств»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79556" y="2283293"/>
            <a:ext cx="5485807" cy="255264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0" algn="just">
              <a:lnSpc>
                <a:spcPct val="115000"/>
              </a:lnSpc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Поможет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лицам старше трудоспособного возраста:</a:t>
            </a:r>
          </a:p>
          <a:p>
            <a:pPr marL="591750" indent="-285750" algn="just">
              <a:lnSpc>
                <a:spcPct val="115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меть представление о когнитивных функциях и их нарушениях</a:t>
            </a:r>
          </a:p>
          <a:p>
            <a:pPr marL="591750" indent="-285750" algn="just">
              <a:lnSpc>
                <a:spcPct val="115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Оценить своё состояние на данном периоде жизни</a:t>
            </a:r>
          </a:p>
          <a:p>
            <a:pPr marL="591750" indent="-285750" algn="just">
              <a:lnSpc>
                <a:spcPct val="115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своить комплексы упражнений на тренировку памяти, координации движения </a:t>
            </a:r>
          </a:p>
          <a:p>
            <a:pPr marL="0" indent="0" rtl="0">
              <a:buNone/>
            </a:pPr>
            <a:endParaRPr lang="ru-RU" sz="16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ru-RU" smtClean="0">
                <a:solidFill>
                  <a:srgbClr val="FFFFFF"/>
                </a:solidFill>
              </a:rPr>
              <a:pPr defTabSz="457200" rtl="0">
                <a:spcAft>
                  <a:spcPts val="600"/>
                </a:spcAft>
              </a:pPr>
              <a:t>18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2E7842-A42E-123D-71F5-948098BEF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5253" y="1925779"/>
            <a:ext cx="4132814" cy="364124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3884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052" y="598514"/>
            <a:ext cx="9262876" cy="825374"/>
          </a:xfr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rtl="0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Четвертое занятие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«Питание лиц пожилого возраста»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6534" y="1877769"/>
            <a:ext cx="5031774" cy="28131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rtl="0">
              <a:buClr>
                <a:schemeClr val="bg2">
                  <a:lumMod val="25000"/>
                </a:schemeClr>
              </a:buClr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Поможет: </a:t>
            </a:r>
          </a:p>
          <a:p>
            <a:pPr rtl="0">
              <a:buClr>
                <a:schemeClr val="bg2">
                  <a:lumMod val="25000"/>
                </a:schemeClr>
              </a:buClr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пожилых людей с возрастными изменениями в системе пищеварения</a:t>
            </a:r>
          </a:p>
          <a:p>
            <a:pPr rtl="0">
              <a:buClr>
                <a:schemeClr val="bg2">
                  <a:lumMod val="25000"/>
                </a:schemeClr>
              </a:buClr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об особенностях питания, учитывая сопутствующие заболевания и состояние здоровья</a:t>
            </a:r>
          </a:p>
          <a:p>
            <a:pPr rtl="0">
              <a:buClr>
                <a:schemeClr val="bg2">
                  <a:lumMod val="25000"/>
                </a:schemeClr>
              </a:buClr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Освоить навыки выбора продуктов в магазине: 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(«чтение» этикеток, выбор качественного состава продуктов, подбор альтернативных – здоровых продуктов питания)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ru-RU" smtClean="0">
                <a:solidFill>
                  <a:srgbClr val="FFFFFF"/>
                </a:solidFill>
              </a:rPr>
              <a:pPr defTabSz="457200" rtl="0">
                <a:spcAft>
                  <a:spcPts val="600"/>
                </a:spcAft>
              </a:pPr>
              <a:t>19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10E0B4-A80A-E074-EA56-ED82A3436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5408" y="2117859"/>
            <a:ext cx="3793242" cy="257310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2518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192DC2B5-5E26-4712-A72B-C467FF94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3" y="556897"/>
            <a:ext cx="6051150" cy="3201287"/>
          </a:xfrm>
        </p:spPr>
        <p:txBody>
          <a:bodyPr rtlCol="0">
            <a:normAutofit/>
          </a:bodyPr>
          <a:lstStyle/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национальных целей развития Российской Федерации является сохранение населения. 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показатель – увеличение продолжительности жизни до 78 лет в период до 2030 года  и улучшения ее качества:  хорошее физическое и психическое здоровье, эмоциональное благополучие и социальная активность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этих целей в рамках национального проекта «Демография» был разработан федеральный проект «Старшее поколение» и Концепция политики активного долголетия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 rtl="0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3D4919-C262-FE8F-6028-37F6A0CBCF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7416" y="556897"/>
            <a:ext cx="5058301" cy="4659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C618E6-3505-41B7-9CE2-ECF74FC0E679}"/>
              </a:ext>
            </a:extLst>
          </p:cNvPr>
          <p:cNvSpPr txBox="1"/>
          <p:nvPr/>
        </p:nvSpPr>
        <p:spPr>
          <a:xfrm>
            <a:off x="376283" y="4270462"/>
            <a:ext cx="6051150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Только 10-15% лиц преклонного возраста  не нуждаются в помощи, а сами организовывают свой досуг, ведут активный образ жизни</a:t>
            </a:r>
          </a:p>
        </p:txBody>
      </p:sp>
    </p:spTree>
    <p:extLst>
      <p:ext uri="{BB962C8B-B14F-4D97-AF65-F5344CB8AC3E}">
        <p14:creationId xmlns:p14="http://schemas.microsoft.com/office/powerpoint/2010/main" val="985652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336" y="702156"/>
            <a:ext cx="8873655" cy="800641"/>
          </a:xfr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 rtl="0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Пятое занятие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«Психологическое здоровье в пожилом возрасте»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69F814-0063-803B-47CD-ABBB3B695E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9652" t="10238" r="24674" b="12811"/>
          <a:stretch/>
        </p:blipFill>
        <p:spPr>
          <a:xfrm>
            <a:off x="7331101" y="2139266"/>
            <a:ext cx="3913741" cy="28623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453228-B9D3-46F8-B29A-F34FCB470881}"/>
              </a:ext>
            </a:extLst>
          </p:cNvPr>
          <p:cNvSpPr txBox="1"/>
          <p:nvPr/>
        </p:nvSpPr>
        <p:spPr>
          <a:xfrm>
            <a:off x="852678" y="2204953"/>
            <a:ext cx="57127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представление: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основных источниках тревожности лиц пожилого возраста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стрессе, как факторе риска возникновения и прогрессирования хронических неинфекционных заболеваний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эффективных методах его преодоления (физическая активность, дыхательная гимнастика, формирование позитивного взгляда, поиск мотивации на жизнь) и формировании стрессоустойчивости</a:t>
            </a:r>
          </a:p>
        </p:txBody>
      </p:sp>
    </p:spTree>
    <p:extLst>
      <p:ext uri="{BB962C8B-B14F-4D97-AF65-F5344CB8AC3E}">
        <p14:creationId xmlns:p14="http://schemas.microsoft.com/office/powerpoint/2010/main" val="1723802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96D723-14AD-4836-9D16-B973BE147B9E}"/>
              </a:ext>
            </a:extLst>
          </p:cNvPr>
          <p:cNvSpPr txBox="1"/>
          <p:nvPr/>
        </p:nvSpPr>
        <p:spPr>
          <a:xfrm>
            <a:off x="6766560" y="1863227"/>
            <a:ext cx="464833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Субъективная оценка пожилыми людьми состояния своего здоровья определяет состояние удовлетворенности жизнью. 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лучше оценивают пожилые люди свое здоровье, тем выше удовлетворенность жизнью. Соответственно, чем меньше ограничений, связанных с состоянием здоровья, и меньше нуждаемость в уходе или помощи со стороны, тем выше степень удовлетворенности жизнью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у пожилого человека меняется мотивация трудовой деятельности: стремление к труду имеет не столько материальный, сколько эмоциональный мотив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2181EA-28D6-40A0-B214-62FAF1441A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49088" y="1863226"/>
            <a:ext cx="5751712" cy="4427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7E95944-01F5-4F77-9159-7416E4F95B14}"/>
              </a:ext>
            </a:extLst>
          </p:cNvPr>
          <p:cNvSpPr/>
          <p:nvPr/>
        </p:nvSpPr>
        <p:spPr>
          <a:xfrm>
            <a:off x="1481328" y="283463"/>
            <a:ext cx="8970264" cy="800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Радуйтесь жизни! Живите долго и 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3710717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2C8C5E3-613B-3576-EF9E-973E51AB0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96" y="5454595"/>
            <a:ext cx="5108450" cy="7553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Зарегистрируйтесь на сайте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TAKZDOROVO.RU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 получите доступ ко всем сервисам сайта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1F2C8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8AE2C0-0F73-ABE5-E2F9-C8149CF338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3551" y="0"/>
            <a:ext cx="510844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8B93D2-EB3C-767D-F62E-9FD0EC520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4727" y="1780969"/>
            <a:ext cx="2834886" cy="2834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BA867B-A39F-373F-4F9D-573FD6ECD5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310754" cy="10120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637F30-07D2-6602-4D4A-B4056446607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5709" y="31121"/>
            <a:ext cx="2469094" cy="6950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ECCDCE-678B-6E5C-0C2F-FBD96D603B9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9502" y="0"/>
            <a:ext cx="254225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2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192DC2B5-5E26-4712-A72B-C467FF94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7139" y="1724778"/>
            <a:ext cx="5728861" cy="4119237"/>
          </a:xfrm>
        </p:spPr>
        <p:txBody>
          <a:bodyPr rtlCol="0">
            <a:norm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долголетие  </a:t>
            </a:r>
            <a:r>
              <a:rPr lang="ru-RU" sz="1800" dirty="0">
                <a:solidFill>
                  <a:srgbClr val="ACCB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призвано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старшему поколению возможность удовлетворения потребностей и активное включение в различные сферы жизни общества</a:t>
            </a: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Corbel" pitchFamily="34" charset="0"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приоритеты: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Обеспеченная и достойная жизнь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и участие в жизни общества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rtl="0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DF3E1-CE65-9D57-F183-877956253D46}"/>
              </a:ext>
            </a:extLst>
          </p:cNvPr>
          <p:cNvSpPr txBox="1"/>
          <p:nvPr/>
        </p:nvSpPr>
        <p:spPr>
          <a:xfrm>
            <a:off x="1250553" y="345785"/>
            <a:ext cx="9290829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ПОЛИТИКИ АКТИВНОГО ДОЛГОЛЕТИЯ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F7426-78BC-45FA-BA9C-25B4A83F52BA}"/>
              </a:ext>
            </a:extLst>
          </p:cNvPr>
          <p:cNvSpPr txBox="1"/>
          <p:nvPr/>
        </p:nvSpPr>
        <p:spPr>
          <a:xfrm>
            <a:off x="367139" y="5497544"/>
            <a:ext cx="11457721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вопросы, которые кажутся доступны только молодым, сегодня могут быть доступны и людям старших возрастов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364BB1-DE3B-43CA-AF26-5A41942E3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90" t="8257" b="4200"/>
          <a:stretch/>
        </p:blipFill>
        <p:spPr>
          <a:xfrm>
            <a:off x="6583680" y="1724778"/>
            <a:ext cx="5241180" cy="334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5652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192DC2B5-5E26-4712-A72B-C467FF94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3" y="1553593"/>
            <a:ext cx="6051150" cy="4119237"/>
          </a:xfrm>
        </p:spPr>
        <p:txBody>
          <a:bodyPr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rtl="0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DF3E1-CE65-9D57-F183-877956253D46}"/>
              </a:ext>
            </a:extLst>
          </p:cNvPr>
          <p:cNvSpPr txBox="1"/>
          <p:nvPr/>
        </p:nvSpPr>
        <p:spPr>
          <a:xfrm>
            <a:off x="1490472" y="386180"/>
            <a:ext cx="8861061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ОСНОВОПОЛАГАЮЩИЕ ПРИНЦИПЫ КОНЦЕПЦИИ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EE2C6-A6FA-3C08-B656-ACF82A959DDC}"/>
              </a:ext>
            </a:extLst>
          </p:cNvPr>
          <p:cNvSpPr txBox="1"/>
          <p:nvPr/>
        </p:nvSpPr>
        <p:spPr>
          <a:xfrm>
            <a:off x="260873" y="1554348"/>
            <a:ext cx="5803776" cy="3732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прав человека в отношении граждан старшего поколения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Равноправное партнерство гражданина, семьи, общества и государства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ответственность человека за свою жизнь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образа старения в обществе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Включенность граждан старшего поколения во все сферы жизни общества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 и многофункциональность политики активного долголетия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8FB22-A416-7BE0-9CB8-8DD139EE181C}"/>
              </a:ext>
            </a:extLst>
          </p:cNvPr>
          <p:cNvSpPr txBox="1"/>
          <p:nvPr/>
        </p:nvSpPr>
        <p:spPr>
          <a:xfrm>
            <a:off x="6263015" y="5122418"/>
            <a:ext cx="5803776" cy="151836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Corbe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Если нет здоровья, говорить о том, что мы должны быть активны, к сожалению, не приходится. </a:t>
            </a: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Corbel" pitchFamily="34" charset="0"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здоровый человек ощущает себя активным, хочет что-то делать, хочет двигаться, в конце концов, идти в те же клубы, секции»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CC65F1-EB8E-A6F4-945F-996F67DF5F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1418" y="1553593"/>
            <a:ext cx="4493939" cy="34185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4B34D99B-0273-4D3F-9865-3A14BC983E6C}"/>
              </a:ext>
            </a:extLst>
          </p:cNvPr>
          <p:cNvSpPr/>
          <p:nvPr/>
        </p:nvSpPr>
        <p:spPr>
          <a:xfrm>
            <a:off x="2929630" y="5513033"/>
            <a:ext cx="2263807" cy="95878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41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192DC2B5-5E26-4712-A72B-C467FF94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3" y="1553593"/>
            <a:ext cx="6051150" cy="4119237"/>
          </a:xfrm>
        </p:spPr>
        <p:txBody>
          <a:bodyPr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rtl="0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DF3E1-CE65-9D57-F183-877956253D46}"/>
              </a:ext>
            </a:extLst>
          </p:cNvPr>
          <p:cNvSpPr txBox="1"/>
          <p:nvPr/>
        </p:nvSpPr>
        <p:spPr>
          <a:xfrm>
            <a:off x="2042663" y="183825"/>
            <a:ext cx="831801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ЗДОРОВЬЕ КАК ОСНОВА АКТИВНОГО ДОЛГОЛЕТИЯ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02E07-1ADE-7631-DEAA-541291A41BBE}"/>
              </a:ext>
            </a:extLst>
          </p:cNvPr>
          <p:cNvSpPr txBox="1"/>
          <p:nvPr/>
        </p:nvSpPr>
        <p:spPr>
          <a:xfrm>
            <a:off x="725572" y="1415719"/>
            <a:ext cx="5812388" cy="504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основных факторов активного долголетия выступает поддержание здоровья людей старших поколений 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федерального проекта «Старшее поколение» внедряется комплексная модель оказания гериатрической помощи, когда врач-гериатр смотрит весь набор проблем пожилого пациента в комплексе, а не лечит каждое отдельное заболевание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Кузбассе открыто 14 геронтологических отделений, 18 геронтологических кабинетов, 1 центр 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проведение диспансеризации, профилактических осмотров для людей старшего поколения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CCBF9">
                  <a:lumMod val="25000"/>
                </a:srgbClr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Выстраивается система долговременного ухода, благодаря которой пожилые люди могут проживать в современных пансионатах или оставаться в семье и получать помощь в привычных условиях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E5E23-4401-68C1-8A29-78C418293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648" y="1415719"/>
            <a:ext cx="3108960" cy="3567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BD97E7-2B53-4A85-B2BC-C00762162674}"/>
              </a:ext>
            </a:extLst>
          </p:cNvPr>
          <p:cNvSpPr txBox="1"/>
          <p:nvPr/>
        </p:nvSpPr>
        <p:spPr>
          <a:xfrm>
            <a:off x="6776722" y="5207774"/>
            <a:ext cx="5238494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Старение – это нарушение функций различных органов и систем с течением времени. Наш образ жизни, включая питание, физическую активность, а также наличие или отсутствие вредных факторов, влияет на скорость возрастных изменений и биологический возраст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106724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192DC2B5-5E26-4712-A72B-C467FF94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2" y="1201478"/>
            <a:ext cx="5719718" cy="5144457"/>
          </a:xfrm>
          <a:ln>
            <a:solidFill>
              <a:schemeClr val="accent1"/>
            </a:solidFill>
          </a:ln>
        </p:spPr>
        <p:txBody>
          <a:bodyPr rtlCol="0">
            <a:normAutofit lnSpcReduction="10000"/>
          </a:bodyPr>
          <a:lstStyle/>
          <a:p>
            <a:pPr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состояния здоровья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хронические заболевания, упадок сил, ухудшение зрения, понижение слуха, проблемы с суставами, нарушения функций тазовых органов, легкие теряют эластичность, из-за чего появляются одышка и риск развития пневмонии. </a:t>
            </a:r>
          </a:p>
          <a:p>
            <a:pPr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мышечной массы: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усталость,  малоподвижность,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снижение аппетита,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падения и травмы…</a:t>
            </a:r>
          </a:p>
          <a:p>
            <a:pPr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психического здоровья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снижение памяти и внимания, замедление скорости реакции, скорости мышления </a:t>
            </a:r>
          </a:p>
          <a:p>
            <a:pPr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Одиночество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теряются деловые и социальные связи,  сужается круг общения.  Уход из жизни одного из супругов - одна из самых основных причин одиночества </a:t>
            </a:r>
          </a:p>
          <a:p>
            <a:pPr marL="216000" marR="0" lvl="0" indent="-2160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Снижение материального обеспечения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лечение обходится пожилому человеку значительно дороже и длительнее, чем в молодом возрасте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800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rtl="0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DF3E1-CE65-9D57-F183-877956253D46}"/>
              </a:ext>
            </a:extLst>
          </p:cNvPr>
          <p:cNvSpPr txBox="1"/>
          <p:nvPr/>
        </p:nvSpPr>
        <p:spPr>
          <a:xfrm>
            <a:off x="1721503" y="68534"/>
            <a:ext cx="874899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ПРОБЛЕМЫ ПОЖИЛОГО ЧЕЛОВЕКА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 rot="10800000" flipV="1">
            <a:off x="0" y="696574"/>
            <a:ext cx="1219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D6EB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F85D49-6525-4AB2-BB28-738850DCB3E2}"/>
              </a:ext>
            </a:extLst>
          </p:cNvPr>
          <p:cNvSpPr/>
          <p:nvPr/>
        </p:nvSpPr>
        <p:spPr>
          <a:xfrm>
            <a:off x="6519672" y="1201478"/>
            <a:ext cx="5296046" cy="1185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Порочный круг - проблемы приводят к снижению настроения, а снижение настроения, в свою очередь, отрицательно влияет на физическое здоровье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6CF73A-DF66-4FA9-A2D6-EBE8D1B0FB05}"/>
              </a:ext>
            </a:extLst>
          </p:cNvPr>
          <p:cNvSpPr/>
          <p:nvPr/>
        </p:nvSpPr>
        <p:spPr>
          <a:xfrm>
            <a:off x="6519672" y="5656521"/>
            <a:ext cx="5296046" cy="6894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–  человеческая потребность. Важно не только общаться, но и чувствовать себя полезным.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0E5C82-6F08-47C9-BBA3-E474544B53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9672" y="2468879"/>
            <a:ext cx="5296046" cy="307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259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E98BA3-859E-4880-B21C-28751CD79E3E}"/>
              </a:ext>
            </a:extLst>
          </p:cNvPr>
          <p:cNvSpPr/>
          <p:nvPr/>
        </p:nvSpPr>
        <p:spPr>
          <a:xfrm>
            <a:off x="678180" y="5861304"/>
            <a:ext cx="10834116" cy="713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Вовремя принятое лекарство позволит снизить риск возникновения осложнений хронических заболеваний и улучшит качество жизни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65373-0F6E-4B33-9CF9-25BA9784B605}"/>
              </a:ext>
            </a:extLst>
          </p:cNvPr>
          <p:cNvSpPr txBox="1"/>
          <p:nvPr/>
        </p:nvSpPr>
        <p:spPr>
          <a:xfrm>
            <a:off x="678180" y="1348800"/>
            <a:ext cx="497281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Держите здоровье под контролем - своевременно обращайтесь к докторам.  Заболевания эффективно лечатся на ранних стадиях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 проходите диспансеризацию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Неукоснительно   выполняйте рекомендации врача: н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 прибегайте к самолечению и советам знакомых, не отменяйте назначенное лечение самостоятельно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измеряйте свое артериальное давление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 о важности ежегодной вакцинации против гриппа - пожилые люди находятся в зоне риска развития пневмоний, как осложнения вирусных инфекций.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98D719-0F8F-4DA4-AF2D-E06C5E00E156}"/>
              </a:ext>
            </a:extLst>
          </p:cNvPr>
          <p:cNvSpPr/>
          <p:nvPr/>
        </p:nvSpPr>
        <p:spPr>
          <a:xfrm>
            <a:off x="2075688" y="283463"/>
            <a:ext cx="8375904" cy="800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 СОХРАНИТЬ ЗДОРОВЬЕ И ЗАМЕДЛИТЬ СТАРЕНИЕ?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DB489A-3748-498D-98BA-D9BF5C1EA2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9301" y="1545336"/>
            <a:ext cx="5362996" cy="381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238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7E3B47-AE23-4731-A97C-E0670022A2B4}"/>
              </a:ext>
            </a:extLst>
          </p:cNvPr>
          <p:cNvSpPr txBox="1"/>
          <p:nvPr/>
        </p:nvSpPr>
        <p:spPr>
          <a:xfrm>
            <a:off x="658368" y="1318602"/>
            <a:ext cx="51846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поддержать мышечную массу и избежать падений, необходима физическая активность: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лишь час ходьбы в день продлевает жизнь!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 ежедневная легкая зарядка, ходьба, танцы, плавание. Главное - делать это регулярно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 физических упражнений должно быть безопасным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Нагрузки должны быть адекватны возрасту и состоянию здоровья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 выбирайте исходя из самочувствия: упражнения можно выполнять стоя, сидя, лежа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хуже здоровье, тем меньше времени нужно заниматься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Устали – отдохните и отдышитесь</a:t>
            </a:r>
          </a:p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60E352-146F-4F43-AA9F-59BE79CFFB0A}"/>
              </a:ext>
            </a:extLst>
          </p:cNvPr>
          <p:cNvSpPr/>
          <p:nvPr/>
        </p:nvSpPr>
        <p:spPr>
          <a:xfrm>
            <a:off x="6976872" y="5669279"/>
            <a:ext cx="4754880" cy="7276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умеренная  физическая нагрузка по 30 мин 5 раз в неделю</a:t>
            </a: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83EB495-DAE8-48BE-BB1F-8213495DFF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326" y="1651858"/>
            <a:ext cx="5331426" cy="355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5FDA120-3EFD-4CBC-B95A-CB7850E242AC}"/>
              </a:ext>
            </a:extLst>
          </p:cNvPr>
          <p:cNvSpPr/>
          <p:nvPr/>
        </p:nvSpPr>
        <p:spPr>
          <a:xfrm>
            <a:off x="2075688" y="283463"/>
            <a:ext cx="8375904" cy="800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 СОХРАНИТЬ ЗДОРОВЬЕ И ЗАМЕДЛИТЬ СТАРЕНИЕ?</a:t>
            </a:r>
          </a:p>
        </p:txBody>
      </p:sp>
    </p:spTree>
    <p:extLst>
      <p:ext uri="{BB962C8B-B14F-4D97-AF65-F5344CB8AC3E}">
        <p14:creationId xmlns:p14="http://schemas.microsoft.com/office/powerpoint/2010/main" val="90525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5C16B2-6153-4752-BE78-10CC4F6DAA4C}"/>
              </a:ext>
            </a:extLst>
          </p:cNvPr>
          <p:cNvSpPr txBox="1"/>
          <p:nvPr/>
        </p:nvSpPr>
        <p:spPr>
          <a:xfrm>
            <a:off x="446150" y="5886813"/>
            <a:ext cx="11299697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рацион наполняет жизненной силой, помогает приспособиться к возрастным изменениям, избежать проблем с пищеварением и бороться с различными заболеваниями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D5A46-B6E0-4A3E-9D95-D854887287E1}"/>
              </a:ext>
            </a:extLst>
          </p:cNvPr>
          <p:cNvSpPr txBox="1"/>
          <p:nvPr/>
        </p:nvSpPr>
        <p:spPr>
          <a:xfrm>
            <a:off x="438912" y="1209629"/>
            <a:ext cx="460857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поддержания мышечной массы необходимо соблюдать режим и принципы правильного питания: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Энергетическое равновесие: сколько затратил, столько  потребил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по содержанию основных пищевых веществ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и высокая полноценность питания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и хорошо усваиваемая пища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 подбор продуктов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Умеренность,  ограничение объема пищи, дробность – лучше меньше, но чаще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потребления соли и сахара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блюд из цельнозерновых продуктов</a:t>
            </a: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D8B458-7D8B-4238-8BAC-891C70AB0783}"/>
              </a:ext>
            </a:extLst>
          </p:cNvPr>
          <p:cNvSpPr txBox="1"/>
          <p:nvPr/>
        </p:nvSpPr>
        <p:spPr>
          <a:xfrm>
            <a:off x="5651371" y="4131050"/>
            <a:ext cx="6094476" cy="147732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старше становится человек, тем меньше калорий он потребляет 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должно быть низким по калорийности, но богатым по содержанию белков, жиров и углеводов, витаминов, минералов и пищевых волокон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1AE22F-388C-44FC-AA0F-8FE1A34645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7223" y="1107317"/>
            <a:ext cx="4238623" cy="2745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52CB399-BBB0-41E3-A93C-26396B5BE411}"/>
              </a:ext>
            </a:extLst>
          </p:cNvPr>
          <p:cNvSpPr/>
          <p:nvPr/>
        </p:nvSpPr>
        <p:spPr>
          <a:xfrm>
            <a:off x="2075688" y="283463"/>
            <a:ext cx="8375904" cy="800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 СОХРАНИТЬ ЗДОРОВЬЕ И ЗАМЕДЛИТЬ СТАРЕНИЕ?</a:t>
            </a:r>
          </a:p>
        </p:txBody>
      </p:sp>
    </p:spTree>
    <p:extLst>
      <p:ext uri="{BB962C8B-B14F-4D97-AF65-F5344CB8AC3E}">
        <p14:creationId xmlns:p14="http://schemas.microsoft.com/office/powerpoint/2010/main" val="31479674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1680</Words>
  <Application>Microsoft Office PowerPoint</Application>
  <PresentationFormat>Широкоэкранный</PresentationFormat>
  <Paragraphs>186</Paragraphs>
  <Slides>22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Times new Roman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«Активное долголетие» в Кузбассе</vt:lpstr>
      <vt:lpstr>Презентация PowerPoint</vt:lpstr>
      <vt:lpstr>Презентация PowerPoint</vt:lpstr>
      <vt:lpstr>Первое занятие  «Безопасность жизнедеятельности пожилого человека»</vt:lpstr>
      <vt:lpstr>Второе занятие Двигательная активность для людей пожилого возраста</vt:lpstr>
      <vt:lpstr> Третье занятие  «Профилактика развития когнитивных расстройств»</vt:lpstr>
      <vt:lpstr>Четвертое занятие  «Питание лиц пожилого возраста»</vt:lpstr>
      <vt:lpstr>Пятое занятие  «Психологическое здоровье в пожилом возрасте»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9 кабинет</dc:creator>
  <cp:lastModifiedBy>Ольга</cp:lastModifiedBy>
  <cp:revision>301</cp:revision>
  <cp:lastPrinted>2024-08-29T08:30:51Z</cp:lastPrinted>
  <dcterms:created xsi:type="dcterms:W3CDTF">2022-12-09T07:10:56Z</dcterms:created>
  <dcterms:modified xsi:type="dcterms:W3CDTF">2024-09-25T08:01:45Z</dcterms:modified>
</cp:coreProperties>
</file>