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422" r:id="rId3"/>
    <p:sldId id="258" r:id="rId4"/>
    <p:sldId id="416" r:id="rId5"/>
    <p:sldId id="421" r:id="rId6"/>
    <p:sldId id="417" r:id="rId7"/>
    <p:sldId id="290" r:id="rId8"/>
    <p:sldId id="262" r:id="rId9"/>
    <p:sldId id="423" r:id="rId10"/>
    <p:sldId id="261" r:id="rId11"/>
    <p:sldId id="299" r:id="rId12"/>
    <p:sldId id="276" r:id="rId13"/>
    <p:sldId id="424" r:id="rId14"/>
    <p:sldId id="425" r:id="rId15"/>
    <p:sldId id="301" r:id="rId16"/>
    <p:sldId id="282" r:id="rId17"/>
    <p:sldId id="311" r:id="rId18"/>
    <p:sldId id="277" r:id="rId19"/>
    <p:sldId id="426" r:id="rId20"/>
    <p:sldId id="420" r:id="rId21"/>
    <p:sldId id="427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" initials="K" lastIdx="1" clrIdx="0">
    <p:extLst>
      <p:ext uri="{19B8F6BF-5375-455C-9EA6-DF929625EA0E}">
        <p15:presenceInfo xmlns:p15="http://schemas.microsoft.com/office/powerpoint/2012/main" userId="K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FD"/>
    <a:srgbClr val="D1F3FF"/>
    <a:srgbClr val="9FD8FB"/>
    <a:srgbClr val="D2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71FF-B307-4F83-9632-74D223CF8E5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10265-A8A8-4425-8C48-82A8ADFAD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7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ti.mail.ru/article/17-veskih-prichin-otkazatsya-ot-kureniya-vo-vremya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aboutme.ru/zdorove/spravochnik/slovar-medicinskih-terminov/karie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medaboutme.ru/zdorove/spravochnik/slovar-medicinskih-terminov/oteki/" TargetMode="External"/><Relationship Id="rId5" Type="http://schemas.openxmlformats.org/officeDocument/2006/relationships/hyperlink" Target="https://medaboutme.ru/zdorove/spravochnik/bolezni/krasnukha/" TargetMode="External"/><Relationship Id="rId4" Type="http://schemas.openxmlformats.org/officeDocument/2006/relationships/hyperlink" Target="https://medaboutme.ru/zdorove/spravochnik/bolezni/gripp/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Здоровье матери и ребенка - это основа будущего поколения, именно поэтому тема семьи, материнства и детства является  основополагающей и фундаментальной.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0265-A8A8-4425-8C48-82A8ADFAD8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44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099C5C66-6D40-4958-AD5B-EA61F151A7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B71B9A11-AB11-4356-9300-7AB8B9900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/>
              <a:t>Каждый человек с детских лет должен уяснить, что такое репродуктивное здоровье, и почему это понятие настолько важно для нормальной социальной адаптации в социуме. Следует знать, что любые болезни родителей и, прежде всего, матери, оказывают влияние на внутриутробное развитие ребенка. От состояния репродуктивного здоровья женщины зависит ее способность воспроизвести здоровое потомство.</a:t>
            </a:r>
          </a:p>
          <a:p>
            <a:pPr eaLnBrk="1" hangingPunct="1"/>
            <a:r>
              <a:rPr lang="ru-RU" altLang="ru-RU" dirty="0"/>
              <a:t> На репродуктивное здоровье мужчины и женщины влияют множество факторов. </a:t>
            </a:r>
          </a:p>
          <a:p>
            <a:pPr eaLnBrk="1" hangingPunct="1"/>
            <a:r>
              <a:rPr lang="ru-RU" altLang="ru-RU" dirty="0"/>
              <a:t>К негативным можно отнести следующие:</a:t>
            </a:r>
          </a:p>
          <a:p>
            <a:pPr eaLnBrk="1" hangingPunct="1"/>
            <a:r>
              <a:rPr lang="ru-RU" altLang="ru-RU" b="1" dirty="0">
                <a:solidFill>
                  <a:srgbClr val="422C16"/>
                </a:solidFill>
                <a:cs typeface="Calibri" panose="020F0502020204030204" pitchFamily="34" charset="0"/>
              </a:rPr>
              <a:t>Начало половой жизни в раннем возрасте. Ч</a:t>
            </a:r>
            <a:r>
              <a:rPr lang="ru-RU" altLang="ru-RU" dirty="0"/>
              <a:t>астая смена половых партнеров, заболевания, передающиеся половым путем, включая ВИЧ / СПИД, незапланированная беременность, аборты особенно в подростковом возрасте </a:t>
            </a:r>
          </a:p>
          <a:p>
            <a:pPr eaLnBrk="1" hangingPunct="1"/>
            <a:r>
              <a:rPr lang="ru-RU" altLang="ru-RU" b="1" dirty="0">
                <a:solidFill>
                  <a:srgbClr val="422C16"/>
                </a:solidFill>
                <a:cs typeface="Calibri" panose="020F0502020204030204" pitchFamily="34" charset="0"/>
              </a:rPr>
              <a:t>Человек должен подготовиться к физической близости морально, узнать о последствиях незащищенного полового акта, вреде абортов и пр.</a:t>
            </a:r>
          </a:p>
          <a:p>
            <a:pPr eaLnBrk="1" hangingPunct="1"/>
            <a:r>
              <a:rPr lang="ru-RU" altLang="ru-RU" b="1" dirty="0">
                <a:solidFill>
                  <a:srgbClr val="422C16"/>
                </a:solidFill>
                <a:cs typeface="Calibri" panose="020F0502020204030204" pitchFamily="34" charset="0"/>
              </a:rPr>
              <a:t>Чрезмерное загрязнение окружающей среды</a:t>
            </a:r>
          </a:p>
          <a:p>
            <a:pPr eaLnBrk="1" hangingPunct="1"/>
            <a:r>
              <a:rPr lang="ru-RU" altLang="ru-RU" b="1" dirty="0">
                <a:solidFill>
                  <a:srgbClr val="422C16"/>
                </a:solidFill>
                <a:cs typeface="Calibri" panose="020F0502020204030204" pitchFamily="34" charset="0"/>
              </a:rPr>
              <a:t>Неправильное питание, вредные привычки (</a:t>
            </a:r>
            <a:r>
              <a:rPr lang="ru-RU" altLang="ru-RU" dirty="0"/>
              <a:t>алкоголь и курение, особенно в больших количествах,)</a:t>
            </a:r>
            <a:br>
              <a:rPr lang="ru-RU" altLang="ru-RU" dirty="0"/>
            </a:br>
            <a:r>
              <a:rPr lang="ru-RU" altLang="ru-RU" b="1" dirty="0">
                <a:solidFill>
                  <a:srgbClr val="422C16"/>
                </a:solidFill>
                <a:cs typeface="Calibri" panose="020F0502020204030204" pitchFamily="34" charset="0"/>
              </a:rPr>
              <a:t>Нарушения в гормональной системе</a:t>
            </a:r>
          </a:p>
          <a:p>
            <a:pPr eaLnBrk="1" hangingPunct="1"/>
            <a:r>
              <a:rPr lang="ru-RU" altLang="ru-RU" b="1" dirty="0">
                <a:solidFill>
                  <a:srgbClr val="422C16"/>
                </a:solidFill>
                <a:cs typeface="Calibri" panose="020F0502020204030204" pitchFamily="34" charset="0"/>
              </a:rPr>
              <a:t>Генетические патологии, передающиеся по наследству</a:t>
            </a:r>
          </a:p>
          <a:p>
            <a:endParaRPr lang="ru-RU" altLang="ru-RU" dirty="0"/>
          </a:p>
          <a:p>
            <a:pPr eaLnBrk="1" hangingPunct="1"/>
            <a:endParaRPr lang="ru-RU" altLang="ru-RU" dirty="0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92FEB6F6-59F2-48DD-91A9-889EBDA20D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05B41F-5513-48FB-86E4-64EFCF6ED62E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  <a:buSzPts val="1000"/>
              <a:buFont typeface="Wingdings" panose="05000000000000000000" pitchFamily="2" charset="2"/>
              <a:buNone/>
              <a:tabLst>
                <a:tab pos="457200" algn="l"/>
              </a:tabLst>
            </a:pP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Главное условие рождения полноценного ребенка — здоровье родителей перед зачатием, во время него, а женщины — и при вынашивании плода.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знать, что любые болезни родителей и, прежде всего, матери, оказывают влияние на внутриутробное развитие ребенка. От состояния репродуктивного здоровья женщины зависит ее способность воспроизвести здоровое потомство как в качественном, так и в количественном отношении.  </a:t>
            </a:r>
          </a:p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Численность женщин, находящихся в репродуктивном возрасте сокращается, в том числе приводит к сокращению рождаемости.</a:t>
            </a:r>
          </a:p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также отметила, что средний возраст рождения первых детей у женщин сдвинулся к 30 годам.</a:t>
            </a:r>
          </a:p>
          <a:p>
            <a:pPr lvl="0">
              <a:lnSpc>
                <a:spcPct val="107000"/>
              </a:lnSpc>
              <a:buSzPts val="1000"/>
              <a:buFont typeface="Wingdings" panose="05000000000000000000" pitchFamily="2" charset="2"/>
              <a:buNone/>
              <a:tabLst>
                <a:tab pos="457200" algn="l"/>
              </a:tabLst>
            </a:pPr>
            <a:r>
              <a:rPr lang="ru-RU" dirty="0"/>
              <a:t>По некоторым данным, число абсолютно здоровых женщин в России не превышает 6 %. что связано с ростом гинекологических заболеваний, включая инфекции, передающиеся половым путем (ИППП). В настоящее время сохраняется высокий уровень гинекологической заболеваемости. Особую опасность для репродуктивной функции женщины представляют заболевания, передающиеся половым путем. Они приводят к патологии беременности, самопроизвольным выкидышам, росту числа недоношенных и маловесных младенцев и детей с врожденными пороками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8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>
            <a:extLst>
              <a:ext uri="{FF2B5EF4-FFF2-40B4-BE49-F238E27FC236}">
                <a16:creationId xmlns:a16="http://schemas.microsoft.com/office/drawing/2014/main" id="{BE33CC21-36F2-4FD8-948E-089DA2424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>
            <a:extLst>
              <a:ext uri="{FF2B5EF4-FFF2-40B4-BE49-F238E27FC236}">
                <a16:creationId xmlns:a16="http://schemas.microsoft.com/office/drawing/2014/main" id="{74E9A567-8247-4397-891C-622911EC4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Возникает вопрос, а что же можно сделать, чтобы будущее поколение рождалось здоровым и способным родить таких же здоровых детей? Если внимательно изучить рекомендации, то в них нет ничего невыполнимого:</a:t>
            </a:r>
          </a:p>
          <a:p>
            <a:r>
              <a:rPr lang="ru-RU" altLang="ru-RU" dirty="0"/>
              <a:t>Правила, которые вполне под силу соблюдать любому, но, к сожалению, не все об этом задумываются. </a:t>
            </a:r>
          </a:p>
          <a:p>
            <a:r>
              <a:rPr lang="ru-RU" altLang="ru-RU" dirty="0"/>
              <a:t>Репродуктивное здоровье женщины и мужчины закладывается еще во время внутриутробного развития. То есть ребенок еще не родился, а состояние его репродуктивной системы уже получает свою долю положительного или негативного воздействия. 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Вести здоровый образ жизни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Основной мерой защиты является практика безопасного полового поведения - исключение случайных сексуальных контактов, использование презерватива. Важно регулярное соблюдение мер интимной гигиены обеими партнерами</a:t>
            </a:r>
          </a:p>
          <a:p>
            <a:pPr>
              <a:defRPr/>
            </a:pPr>
            <a:r>
              <a:rPr lang="ru-RU" sz="1200" b="1" dirty="0"/>
              <a:t>Следить за состоянием нервной системы и психическим здоровьем. Травмы нервной системы и нарушенное состояние психики напрямую влияет на нашу способность к воспроизводству. Стрессовые гормоны, такие как кортизол, способны подавлять многие важные эндокринные процессы и вызвать нарушения в стабильной работе гормональной системы. Эти нарушения могут способствовать появлению вторичных нарушений работы внутренних органов и репродуктивной системы в особенности.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Укреплять свой иммунитет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Правильно питаться и не употреблять продукты, которые вредят здоровью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Заранее планировать беременность обоими партнерами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Своевременно и правильно лечить хронические заболевания органов малого таза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Использовать современные средства контрацепции для предупреждения нежелательной беременности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Отказаться от вредных привычек </a:t>
            </a:r>
            <a:r>
              <a:rPr lang="ru-RU" sz="1200" b="1" dirty="0"/>
              <a:t>Алкоголь, никотин и любые наркотики крайне разрушительно действуют на репродуктивную систему.</a:t>
            </a:r>
          </a:p>
          <a:p>
            <a:r>
              <a:rPr lang="ru-RU" sz="1200" dirty="0"/>
              <a:t>Вакцинация. Ни одно перенесенное тяжелое инфекционное заболевание не проходит бесследно для организма, в том числе и для репродуктивной системы. Особенную опасность в этом плане представляет вирус паротита (свинка). Перенесенная мальчиком в детстве свинка, очень часто становится причиной необратимого поражения половой системы. Вирус поражает слюнные железы и яички и в 50% случаев приводит к бесплодию.</a:t>
            </a:r>
          </a:p>
          <a:p>
            <a:r>
              <a:rPr lang="ru-RU" sz="1200" dirty="0"/>
              <a:t>9. Физическая активность. Физическая активность организма напрямую связана с правильной работой всех его систем. Поддержание обмена веществ на достаточно высоком уровне не только гарантия хорошего самочувствия, но и залог правильной работы эндокринной системы. Это особенно актуально для мужчин, уровень тестостерона у которых напрямую зависит от активности организма и правильных физических нагрузок. Соответствующие возрасту и особенностям организма нагрузки        являются необходимым         элементом поддержания репродуктивного здоровья.</a:t>
            </a:r>
          </a:p>
          <a:p>
            <a:r>
              <a:rPr lang="ru-RU" sz="1200" dirty="0"/>
              <a:t>10. Борьба с лишним весом. Мужчина с избытком жировой ткани практически гарантированно будет испытывать проблемы с балансом тестостерона и эстрогена. Причина кроется в том, что часть эстрогена в мужском организме синтезируется в жировой ткани из тестостерона. И чем тучнее мужчина, тем больше его организм будет подвергаться избыточному негативному действию женских половых гормонов и испытывать недостаток мужских.</a:t>
            </a:r>
          </a:p>
          <a:p>
            <a:pPr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Регулярно проходить профилактические медицинские осмотры и диспансеризацию, осмотры  у врача-гинеколога и врача-уролога</a:t>
            </a:r>
          </a:p>
          <a:p>
            <a:pPr>
              <a:spcBef>
                <a:spcPts val="0"/>
              </a:spcBef>
              <a:defRPr/>
            </a:pP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ru-RU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altLang="ru-RU" dirty="0"/>
          </a:p>
          <a:p>
            <a:endParaRPr lang="ru-RU" altLang="ru-RU" dirty="0"/>
          </a:p>
        </p:txBody>
      </p:sp>
      <p:sp>
        <p:nvSpPr>
          <p:cNvPr id="31748" name="Номер слайда 3">
            <a:extLst>
              <a:ext uri="{FF2B5EF4-FFF2-40B4-BE49-F238E27FC236}">
                <a16:creationId xmlns:a16="http://schemas.microsoft.com/office/drawing/2014/main" id="{6F511529-0A61-4274-BF5C-AD7F7A4764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A8887D-09CF-4648-BFC8-2409AD7BE643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>
            <a:extLst>
              <a:ext uri="{FF2B5EF4-FFF2-40B4-BE49-F238E27FC236}">
                <a16:creationId xmlns:a16="http://schemas.microsoft.com/office/drawing/2014/main" id="{021DF17A-93D4-43F4-8AE2-0AFE0AFA69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>
            <a:extLst>
              <a:ext uri="{FF2B5EF4-FFF2-40B4-BE49-F238E27FC236}">
                <a16:creationId xmlns:a16="http://schemas.microsoft.com/office/drawing/2014/main" id="{AA7278A7-BE5F-4E26-B128-9BCCD164C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b="0" dirty="0"/>
              <a:t>Нельзя не сказать и о той угрозе для репродуктивного здоровья женщины, к которой приводит прерывание незапланированной беременности. Ложась на гинекологическое кресло, приняв решение сделать аборт, каждая женщина рискует больше никогда не услышать от врача фразу: «Вы беременны». Женщина должна понимать - аборт способен стать в дальнейшем причиной бесплодия, </a:t>
            </a:r>
            <a:r>
              <a:rPr lang="ru-RU" altLang="ru-RU" b="0" dirty="0" err="1"/>
              <a:t>невынашивания</a:t>
            </a:r>
            <a:r>
              <a:rPr lang="ru-RU" altLang="ru-RU" b="0" dirty="0"/>
              <a:t> беременности, хронических воспалительных заболеваний.  Некоторые считают: «я еще успею», но такое мнение в будущем может окончиться фатальным последствиям.</a:t>
            </a:r>
          </a:p>
          <a:p>
            <a:r>
              <a:rPr lang="ru-RU" altLang="ru-RU" b="0" dirty="0"/>
              <a:t>Надежная контрацепция с учетом возраста, репродуктивных планов женщины</a:t>
            </a:r>
            <a:r>
              <a:rPr lang="ru-RU" altLang="ru-RU" dirty="0"/>
              <a:t>, ее состояния здоровья, назначенная врачом – вот самый надежный путь избежать незапланированной беременности и аборта.</a:t>
            </a:r>
          </a:p>
          <a:p>
            <a:pPr algn="just"/>
            <a:r>
              <a:rPr lang="ru-RU" b="0" dirty="0"/>
              <a:t>Физиология менструального цикла очень сложно устроена, и конечно, находится под влиянием большого количества различных факторов, при этом во многом отражая состояние репродуктивного здоровья.</a:t>
            </a:r>
          </a:p>
          <a:p>
            <a:pPr algn="just"/>
            <a:r>
              <a:rPr lang="ru-RU" b="0" dirty="0"/>
              <a:t>Поэтому очень важно отслеживать свой менструальный цикл. Сейчас существует множество удобных способов для отслеживания своего цикла.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Например, и на Андроид, и на IOS разработано большое количество приложений на любой вкус и цвет, где возможно отмечать не только даты месячных, но и все симптомы, которые присутствуют в разные фазы цикла.</a:t>
            </a:r>
          </a:p>
          <a:p>
            <a:pPr algn="just"/>
            <a:endParaRPr lang="ru-RU" b="0" dirty="0"/>
          </a:p>
          <a:p>
            <a:endParaRPr lang="ru-RU" altLang="ru-RU" dirty="0"/>
          </a:p>
        </p:txBody>
      </p:sp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id="{27F5AF4C-E3A5-4006-8E31-F68BA5FB5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04F4F4-4446-4349-8EFA-A2E65A8B2FAB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>
            <a:extLst>
              <a:ext uri="{FF2B5EF4-FFF2-40B4-BE49-F238E27FC236}">
                <a16:creationId xmlns:a16="http://schemas.microsoft.com/office/drawing/2014/main" id="{E663C597-B292-4457-9B60-19EA221DA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>
            <a:extLst>
              <a:ext uri="{FF2B5EF4-FFF2-40B4-BE49-F238E27FC236}">
                <a16:creationId xmlns:a16="http://schemas.microsoft.com/office/drawing/2014/main" id="{8B0D514A-3101-4FE3-B6CA-5EB691FA9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dirty="0"/>
              <a:t> Большую роль в негативном влиянии на репродуктивное здоровье женского населения играют искусственные аборты. Искусственный аборт – это преднамеренное прерывание беременности, по собственному выбору женщины возможен он в нашей стране в срок до 12 недель. </a:t>
            </a:r>
          </a:p>
          <a:p>
            <a:pPr>
              <a:defRPr/>
            </a:pPr>
            <a:r>
              <a:rPr lang="ru-RU" altLang="ru-RU" dirty="0"/>
              <a:t>Последствия первого аборта: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/>
              <a:t>25% женщин после первого аборта испытывают трудности с зачатием, могут стать бесплодными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/>
              <a:t>Высокий риск инфекционных осложнений после аборта, которые приводят к хроническим воспалительным процессам в женской репродуктивной системе и как следствие –к бесплодию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/>
              <a:t>Некоторые женщины в дальнейшем испытывают страх близости, развивается фригидность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/>
              <a:t>Повышается риск заболевания раком молочной железы</a:t>
            </a:r>
          </a:p>
          <a:p>
            <a:pPr>
              <a:defRPr/>
            </a:pPr>
            <a:endParaRPr lang="ru-RU" altLang="ru-RU" dirty="0"/>
          </a:p>
        </p:txBody>
      </p:sp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CB7F5707-5499-47C1-8746-510ACA89D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4BEC55-627E-469E-8CF5-CD99A335A3A3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B455A302-9F08-4843-B504-DE1C24402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AD0B341D-6120-481C-B42E-C10702224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Здоровье будущего ребенка, его нормальное развитие и счастье родителей во многом зависят от того, будет ли малыш желанным, а его появление на свет — заранее продуманным и запланированным.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В планировании беременности должны участвовать оба партнера. Если пара решила стать родителями, то к такому шагу необходимо подойти рационально и заблаговременно подготовиться к беременности, чтобы она была успешной, доношенной и закончилась рождением здорового ребенка. </a:t>
            </a:r>
            <a:r>
              <a:rPr lang="ru-RU" altLang="ru-RU" dirty="0" err="1"/>
              <a:t>Прегравидарная</a:t>
            </a:r>
            <a:r>
              <a:rPr lang="ru-RU" altLang="ru-RU" dirty="0"/>
              <a:t> подготовка необходима обоим будущим родителям, поскольку и мужчина, и женщина в равной мере обеспечивают эмбрион генетическим материалом и совместно несут ответственность за здоровье ребенка.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err="1"/>
              <a:t>Прегравидарная</a:t>
            </a:r>
            <a:r>
              <a:rPr lang="ru-RU" altLang="ru-RU" dirty="0"/>
              <a:t> подготовка (от лат. </a:t>
            </a:r>
            <a:r>
              <a:rPr lang="ru-RU" altLang="ru-RU" dirty="0" err="1"/>
              <a:t>gravida</a:t>
            </a:r>
            <a:r>
              <a:rPr lang="ru-RU" altLang="ru-RU" dirty="0"/>
              <a:t>— беременная, </a:t>
            </a:r>
            <a:r>
              <a:rPr lang="ru-RU" altLang="ru-RU" dirty="0" err="1"/>
              <a:t>pre</a:t>
            </a:r>
            <a:r>
              <a:rPr lang="ru-RU" altLang="ru-RU" dirty="0"/>
              <a:t> —предшествующий) □ комплекс диагностических, профилактических и лечебных мероприятий, направленных на оценку состояния здоровья и подготовку половых партнёров к зачатию, последующему вынашиванию беременности и рождению здорового ребёнка; □ обеспечение оптимального уровня их физической и психологической готовности к наступлению беременности на основе оценки факторов риска (медицинских, социально-экономических, культурных и др.) и □ проведение мероприятий по уменьшению или устранению их воздействия.</a:t>
            </a:r>
          </a:p>
        </p:txBody>
      </p:sp>
      <p:sp>
        <p:nvSpPr>
          <p:cNvPr id="33796" name="Номер слайда 3">
            <a:extLst>
              <a:ext uri="{FF2B5EF4-FFF2-40B4-BE49-F238E27FC236}">
                <a16:creationId xmlns:a16="http://schemas.microsoft.com/office/drawing/2014/main" id="{91152B6A-742C-42D4-B926-DBD324124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A4C823-AE8E-418C-BDF3-AA0E69CF492A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>
            <a:extLst>
              <a:ext uri="{FF2B5EF4-FFF2-40B4-BE49-F238E27FC236}">
                <a16:creationId xmlns:a16="http://schemas.microsoft.com/office/drawing/2014/main" id="{9101644B-6C4C-466F-8A41-29E6F5C7B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>
            <a:extLst>
              <a:ext uri="{FF2B5EF4-FFF2-40B4-BE49-F238E27FC236}">
                <a16:creationId xmlns:a16="http://schemas.microsoft.com/office/drawing/2014/main" id="{7468001A-1C0C-48A9-8F32-0B7FFC027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Репродуктивному здоровью женщины уделяется особое внимание, так она рождается с набором зачатков яйцеклеток, которые постепенно будет созревать. Они очень чувствительны к действию вредных факторов, под влиянием которых в яйцеклетках могут проходить мутации.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Если женщина планирует в скором времени стать мамой, то стоит обратиться к специалистам и пройти обследование, исключить заболевания в половой системе, восполнить дефицит витаминов и микроэлементов, если он выявится, обратить внимание на психологическое состояние. Сфокусировать внимание на своем образе жизни, отказаться от вредных привычек, пересмотреть рацион питания, режим дня. </a:t>
            </a:r>
          </a:p>
          <a:p>
            <a:endParaRPr lang="ru-RU" altLang="ru-RU" dirty="0"/>
          </a:p>
        </p:txBody>
      </p:sp>
      <p:sp>
        <p:nvSpPr>
          <p:cNvPr id="35844" name="Номер слайда 3">
            <a:extLst>
              <a:ext uri="{FF2B5EF4-FFF2-40B4-BE49-F238E27FC236}">
                <a16:creationId xmlns:a16="http://schemas.microsoft.com/office/drawing/2014/main" id="{05968CAF-28F4-4344-9D8C-18B7AFF9BF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F99EFE-8EAE-42F4-8286-8CFA7362AC2E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при подготовке к беременности так важно вести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здоровыи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образ жизни: хотя бы за полгода 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бросить курить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ограничить употребление алкоголя, начать правильно питаться, заниматься спортом, много гулять. Это такие вроде бы банальные советы, но они помогут женщине в итоге получить здоровую беременность и полноценного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ребёнка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3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id="{51556F7B-E495-4700-BEF9-6630EBDEC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20FD40-BCE9-4D4F-9D1A-C3B054B45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/>
              <a:t>На первый взгляд совершенно не понятно, как связаны здоровый образ жизни и репродуктивное здоровье. Но на самом деле именно наш образ жизни формирует общее качество той самой жизни, и поэтому в дальнейшем буквально напрямую влияет на возможность забеременеть, выносить и родить здорового ребенка.  Например, абсолютно точно доказано, что женщины с ожирением имеют проблемы с зачатием; и девушки, которые наоборот недостаточно полноценно питаются и страдают от </a:t>
            </a:r>
            <a:r>
              <a:rPr lang="ru-RU" dirty="0" err="1"/>
              <a:t>анорексии</a:t>
            </a:r>
            <a:r>
              <a:rPr lang="ru-RU" dirty="0"/>
              <a:t>, имеют серьезные нарушения менструального цикла и также подолгу не могут забеременеть. Поэтому крайне важно следить не только за здоровьем именно мочеполовой системы, но и стремиться к соблюдению основных принципов ЗОЖ. Предлагаю Вам вспомнить некоторые, кто что помнит/что считаете важным?</a:t>
            </a:r>
          </a:p>
          <a:p>
            <a:pPr>
              <a:defRPr/>
            </a:pPr>
            <a:r>
              <a:rPr lang="ru-RU" dirty="0"/>
              <a:t>-Сбалансированное и рациональное питание  –  употреблять 400-500 г свежих овощей и фруктов ежедневно, стараться есть больше рыбы, морепродуктов, исключать блюда с большим количеством соли, сокращать употребление сладкого </a:t>
            </a:r>
          </a:p>
          <a:p>
            <a:pPr>
              <a:defRPr/>
            </a:pPr>
            <a:r>
              <a:rPr lang="ru-RU" dirty="0"/>
              <a:t>-достаточное потребление жидкости – около 30 мл / 1 кг Вашего веса</a:t>
            </a:r>
          </a:p>
          <a:p>
            <a:pPr>
              <a:defRPr/>
            </a:pPr>
            <a:r>
              <a:rPr lang="ru-RU" dirty="0"/>
              <a:t>-достаточность физической нагрузки – умеренная физическая нагрузка минимум 150 минут в неделю, 2 раза в неделю силовые тренировки, минимум 10.000 шагов в день</a:t>
            </a:r>
          </a:p>
          <a:p>
            <a:pPr>
              <a:defRPr/>
            </a:pPr>
            <a:r>
              <a:rPr lang="ru-RU" dirty="0"/>
              <a:t>-полноценный сон – предпочтительно в течение 8 часов, при этом ложиться спать в 22-23 часа, так как с 23 часов вечера до 3 часов ночи – самый «полезный» и важный сон, спать в темноте</a:t>
            </a:r>
          </a:p>
          <a:p>
            <a:pPr>
              <a:defRPr/>
            </a:pPr>
            <a:r>
              <a:rPr lang="ru-RU" dirty="0"/>
              <a:t>-закаливание организма</a:t>
            </a:r>
          </a:p>
          <a:p>
            <a:pPr>
              <a:defRPr/>
            </a:pPr>
            <a:r>
              <a:rPr lang="ru-RU" dirty="0"/>
              <a:t>отказ от зависимостей (курения, алкоголя, заедания стрессов перекусами)</a:t>
            </a:r>
          </a:p>
          <a:p>
            <a:pPr>
              <a:defRPr/>
            </a:pPr>
            <a:r>
              <a:rPr lang="ru-RU" dirty="0"/>
              <a:t>-формирование устойчивости к стрессу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41988" name="Номер слайда 3">
            <a:extLst>
              <a:ext uri="{FF2B5EF4-FFF2-40B4-BE49-F238E27FC236}">
                <a16:creationId xmlns:a16="http://schemas.microsoft.com/office/drawing/2014/main" id="{D86CE6BE-3AEE-448C-8707-CC41A83AD0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8FCF04-D119-4AD4-B9D9-0DD20534A2A8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Гестационный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сахарный диабет — 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заболевание, характеризующееся гипергликемией (повышением уровня глюкозы крови), которое впервые было выявлено во время беременности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Чаще всего у женщины гликемия нормализуется после родов, но сохраняется высокий риск развития сахарного диабета в последующие беременности и в будущем. Гипергликемия во время беременности ассоциирована с развитием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преэклампсии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рождением крупного плода, экстренным кесаревым сечением, родовым травматизмом, неонатальной гипогликемией.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Фетопатия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(по-другому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макросомия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плода) представляет собой увеличение размеров малыша, увеличение его внутренних органов. Заподозрить наличие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фетопатии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можно по данным ультразвукового исследования, подтвердить – только после рождения малыша. Поэтому после получения подобного заключения во время беременности стоит отнестись к нему, как к сигналу приложить чуть больше усилий для поддержания глюкозы крови в целевом диапазоне. Для врача это тоже сигнал еще более внимательно поработать с вами, проанализировать дневник питания и дозы инсулина, при необходимости внести коррекцию в лечение. Если параметры тела малыша все же превышают норму, гинеколог может рекомендовать кесарево сечение во избежание осложнений в естественных родах.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преэклампсии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характерно сочетание трёх симптомов: 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артериального давления, белок в моче и явные или скрытые отёки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Скрытый отёк Разновидность отёка, который невозможно выявить визуально или на ощупь. Определяется, например, по ежедневной прибавке в весе. Ранняя диагностика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преэклампсии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 регулярные анализы мочи на выявление белка и измерение АД. Эти рутинные обследования проводят всем беременным женщинам без исключения.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Преэклампсия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 эклампсия могут привести к смерти или инвалидизации матери или ребёнка во время беременности, в родах или в ранний послеродовой период. Чтобы избежать грозных последствий, важно регулярно проходить диагностические осмотры и сдавать анализы. Состояние опасно тем, что иногда на фоне тяжёлых форм может начаться эклампсия — серия судорог, которая сопровождается потерей сознания и развитием комы, кровоизлиянием в мозг, отёком лёгких, преждевременной отслойкой плаценты или другими критическими нарушениями.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Эклампсия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это наиболее тяжелая, критическая форма позднего токсикоза. Определенное значение имеет несоблюдение беременной предписаний акушера-гинеколога, режима питания и отдыха, злоупотребление вредными привычками.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Редкое тяжёлое осложнение в акушерстве, возникающее, как правило, в III триместре беременности, чаще на сроке 35 или более недель. В 31% случаев заболевание может возникать в первую неделю после родов. Впервые синдром был описан в 1954 году Дж. А.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Притчардом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HELLP-синдром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жизнеугрожающее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матери и плода осложнение, возникающее во втором-третьем триместрах беременности и в послеродовом периоде, характеризующееся гемолизом, повышением активности печеночных ферментов, уменьшением количества тромбоцитов, и приводящее к острой печеночной недостаточности, полиорганной недостаточности, ДВС-синдрому, разрыву печени и гематомам различной локализации.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3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>
                <a:latin typeface="+mn-lt"/>
              </a:rPr>
              <a:t>Охрана материнства и детства – приоритетное направление в здравоохранении любой страны, которая включает в себя систему государственных общественных и медицинских мероприятий, обеспечивающих рождение здорового ребенка, правильное и всестороннее развитие подрастающего поколения, предупреждение и лечение болезней женщин и детей. </a:t>
            </a:r>
            <a:br>
              <a:rPr lang="ru-RU" dirty="0"/>
            </a:br>
            <a:r>
              <a:rPr lang="ru-RU" sz="1400" dirty="0">
                <a:solidFill>
                  <a:srgbClr val="FF0000"/>
                </a:solidFill>
                <a:latin typeface="+mn-lt"/>
              </a:rPr>
              <a:t>Недаром еще в древности говорили: </a:t>
            </a:r>
            <a:br>
              <a:rPr lang="ru-RU" sz="1400" dirty="0">
                <a:solidFill>
                  <a:srgbClr val="FF0000"/>
                </a:solidFill>
                <a:latin typeface="+mn-lt"/>
              </a:rPr>
            </a:br>
            <a:r>
              <a:rPr lang="ru-RU" sz="1400" dirty="0">
                <a:solidFill>
                  <a:srgbClr val="FF0000"/>
                </a:solidFill>
                <a:latin typeface="+mn-lt"/>
              </a:rPr>
              <a:t>«В здоровом теле женщины находится будущее народа» </a:t>
            </a:r>
          </a:p>
          <a:p>
            <a:r>
              <a:rPr lang="ru-RU" sz="1400" dirty="0">
                <a:solidFill>
                  <a:srgbClr val="FF0000"/>
                </a:solidFill>
                <a:latin typeface="+mn-lt"/>
              </a:rPr>
              <a:t>Материнство – реализованная способность женщины к рождению, вскармливанию и воспитанию детей. Понятие материнства охватывает связь матери и детей и в более старшем возрасте, осознание ею позитивной ответственности за здоровье и нормальное развитие детей, реализацию прав и исполнение обязанностей по отношению к детям, эмоциональные отношения с ними.</a:t>
            </a:r>
            <a:br>
              <a:rPr lang="ru-RU" sz="1400" dirty="0">
                <a:solidFill>
                  <a:srgbClr val="FF0000"/>
                </a:solidFill>
                <a:latin typeface="+mn-lt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50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Родить здорового и крепкого ребёнка непросто, но вполне возможно. Чтобы это сделать, надо придерживаться определенных установок.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Лучше будет, если наступившая бе­ременность окажется желанной, долгождан­ной и планируемой, а не случайной, незапланированной, не тогда, когда нужно и тем более не от того, кого хотелось бы. Примерно за месяц до планируемой беременности необходимо бросить ку­рить, отказаться от алкоголя, упорядочить ре­жим труда и отдыха. Отрицательно скажутся на здоровье будущего ребен­ка курение, употребление наркотиков и алкоголя хотя бы од­ним из супругов, но особенно беременной женщиной. Так же пло­хо, если бере­менную супругу бу­дет регулярно «об­куривать» любимый муж.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 наступления беременности неплохо бы проконсультироваться вместе с супругом у </a:t>
            </a:r>
            <a:r>
              <a:rPr lang="ru-RU" dirty="0"/>
              <a:t>врача-генетика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чтобы выяснить вероятность наследственной патологии у вашего будущего ребёнка.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 беременности нужно подлечить свои старые болезни, запломбировать все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кариесные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зубы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избавиться от инфекционных заболеваний.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 день запланированного зачатия не рекомендуется употреблять алкоголь ни матери, ни отцу. Дети, зачатые во время алкогольного или наркотического отравления, крайне болезненны, а зачастую умственно не­полноценны.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наступлении беременности сразу же становитесь на учет в женской консультации, регулярно посещайте </a:t>
            </a:r>
            <a:r>
              <a:rPr lang="ru-RU" dirty="0"/>
              <a:t>врача-гинеколога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Остерегайтесь во время беременности инфекций,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гриппа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краснухи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поэтому реже бывайте в многолюдных местах, не ходите в гости, не приглашайте никого к себе.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Обязательно используйте декретный отпуск, а до него возьмите еще и очередной ежегодный. На период беременности запрещено работать во вредных условиях, в ночные смены, ездить в командировки, поднимать и переносить тяжести. Не отправляйтесь в поездки, путешествия, ограничьте свою привычную активность, подвижность.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 объедайтесь. Крупный плод — это всегда опасность для ребёнка и мамы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Ограничьте себя в потреблении жидкости: иначе может возникнуть многоводие,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отеки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гипертония, гипоксия плода и прочее неприятности. А чтобы не хотелось пить, не злоупотребляйте соленым и деликатесами. Чем проще пища, тем лучше.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 Избегайте цитрусовых, шоколада, сладкого, чтобы не спровоцировать у ребёнка диатез.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 И, наконец, побольше положительных эмоций, прогулок на свежем воздухе. Хорошее настроение играет очень большую роль.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83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0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Здоровье матери и ребенка являются важнейшими показателями социального благополучия государства, и поэтому охрана материнства и детства в Российской Федерации рассматривается как одно из приоритетных направлений в области охраны здоровья населения.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D0347BDB-58AC-4ED6-9FB8-A2A5980E4F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9D371FE0-3E1C-4A30-89B3-FD1042B2C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/>
              <a:t>В современном обществе планирование семьи и регуляция рождаемости имеет огромное значение как с позиций необходимости обеспечения экономического развития страны и роста населения, так и с позиций охраны здоровья матери и будущего поколения. От состояния здоровья женщин и детей зависит уровень воспроизводства населения, развитие трудового, интеллектуального и оборонного потенциала государства.</a:t>
            </a:r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F8ECC688-E6EC-4463-BD63-E00D321E7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2CF4ED-36AC-475E-BCED-3888C7531864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Развитие службы охраны материнства и детства в Российской Федерации осуществляется в соответствии с Концепцией демографической политики Российской Федерации до 2025 года.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Обеспечивается повышением уровня специализированной помощи матери и ребенку, развитием системы дошкольных учреждений, предоставлением льгот и компенсаций многодетным и малообеспеченным семья, семьям, имеющих детей-инвалидов, приемным семьям и выплатой государственных пособий гражданам, имеющим детей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3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FF5406D0-01DC-435C-9C70-69652A2F9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E79B8A6E-557E-4BDB-9965-4D85AE128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FD9BB936-C7A9-48F8-BBA4-4D9E676115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2FDF87-36BE-4150-8AD2-4520DE0D5656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>
            <a:extLst>
              <a:ext uri="{FF2B5EF4-FFF2-40B4-BE49-F238E27FC236}">
                <a16:creationId xmlns:a16="http://schemas.microsoft.com/office/drawing/2014/main" id="{C0AA37B0-2100-4612-9001-BC4B62F93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>
            <a:extLst>
              <a:ext uri="{FF2B5EF4-FFF2-40B4-BE49-F238E27FC236}">
                <a16:creationId xmlns:a16="http://schemas.microsoft.com/office/drawing/2014/main" id="{591398F4-69E8-4A1B-B363-99B37EB33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9700" name="Номер слайда 3">
            <a:extLst>
              <a:ext uri="{FF2B5EF4-FFF2-40B4-BE49-F238E27FC236}">
                <a16:creationId xmlns:a16="http://schemas.microsoft.com/office/drawing/2014/main" id="{F585BBBA-BC30-4A1D-8C73-7D2FFAA2A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199D23E-0DDC-4A32-9094-588E3220A6FA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9A8D096B-DF23-45D5-BD41-41BF96833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A9DFD3EF-FADC-4E10-B37B-1DACA66B7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8A739E2F-2D8E-4919-B835-6A36B1929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7C3C5C-87CB-4485-B201-49557CF4D757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ru-RU" sz="1200" dirty="0">
                <a:latin typeface="+mn-lt"/>
              </a:rPr>
              <a:t>В настоящее время система непрерывного мониторинга здоровья несовершеннолетних включает: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комплексную перинатальную (дородовую) диагностику нарушений развития ребенка;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неонатальный скрининг – исследование, проводимое в первые дни жизни ребенка, которое является самым эффективным способов выявления наследственных заболеваний и выявление нарушения слуха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аудиологический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скрининг)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профилактические медицинские осмотры детей в возрасте от 3 до 17 лет включительно с углубленным обследованием в критические возрастные периоды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ежегодную диспансеризацию детей-сирот и детей, оставшихся без попечения родителей.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2013 г. в стране организовано широкомасштабное проведение профилактических медицинских осмотров несовершеннолетних с целью раннего выявления и своевременного лечения заболеваний, способных в дальнейшем негативно повлиять на выполнение репродуктивной функции.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проведения дородовой диагностики помимо традиционных методов, широко используются современные технологии, такие как ультразвуковое сканирование, контроль за сердечной деятельностью и другими органами еще не родившегося ребенка, что позволяет проводить мониторинг здоровья плода и выявлять отклонения во внутриутробном развитии, в том числе дефектов развития, что позволяет своевременно проводить необходимые мероприятия. Высокотехнологичные виды медицинской помощи, осуществляемые в перинатальных центрах и других учреждениях охраны материнства и детства, дают, например возможность диагностики и оперативного лечения пороков сердца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2023 года в работу неонатальных служб Российской Федерации включена программа расширенного скрининга новорожденных на наличие наследственных заболеваний. Перечень выявляемых болезней вырастает с 5 до 36, в него будут включены наследственные болезни обмена, первичные иммунодефицитные состояния и спинально-мышечная атрофия (СМА).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Внедрение данной диагностики значительно увеличит выявляемость редких заболеваний в неонатальном периоде, что позволит уменьшить младенческую смертность и избежать инвалидизации детей. Для реализации программы закупается специализированное оборудование, осуществляется формирование центров для проведения диагностики и дальнейшей маршрутизации пациентов с целью оказания необходимой медицинской помощи и своевременного назначения эффективного лечения.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32818-C1F4-4906-9D2F-64F830868C5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3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998E9-510D-7D16-145D-10EAE12E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8549FC-1D0F-34D0-2BB1-A1705FB49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0E884-F62B-F089-AAD0-E2611F12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D7024-BD2F-0A28-AC07-B2F9529F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E41C6C-303D-6941-A943-56FEE581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793EF-CD64-D3EA-8438-13224F8C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82FE5-3328-BD71-5244-3045267EE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D7766F-C249-16F6-E5D4-DF532E5C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4E4F00-5851-D4DB-EF54-D3888D08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70FC1-28C3-DE9E-A0B7-A4D2BBD8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0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A3ED1D-168F-606C-CEA3-94C0059D1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E5646-7F50-9AEA-4945-6BB661937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C5090-C986-15B1-D16E-5F003B2E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F1A413-D8E9-ACBF-9696-29E4FD36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444E41-AEF4-A9E4-86A2-DCF3C2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5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9ECB9-DF14-C99D-9841-4434CB1F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B3309-00DA-0C20-8446-B92900737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E59F0-75EB-0DC8-BBC5-BE2F90E3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37F91E-5330-BE6C-404C-321F2CF2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8F6DB-4FE1-4461-730D-8640A377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62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CCCCF-815F-5E97-59D3-76F758E0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FB59D4-0E8C-0808-14A7-9237F5380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490FD-AF3D-A9F5-440A-17967907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622E8C-9A79-CB43-70E0-D434CEE7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11645-3C8D-572B-132A-D221E503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0154E-CC56-0150-631A-D8AB4BD7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C9D27-D496-91D6-59FD-969FBDE7C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D104A5-5527-AB9C-65D3-F93E3D8E6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55ED23-62E9-37E4-6314-43F9A5C0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461BB5-6113-7348-5A9A-2EBAE9B5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A0FFB-AE3E-294A-8B7A-3F885806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7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2CD91-4B52-C45C-2298-A6B7D128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243EF6-B966-F0A9-5C5A-FAA3C3F8C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D1AC56-493B-0769-F43C-BF41878DB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7FDF4-DAF4-D6A1-A5AE-DA44A77F5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EFA61A-0648-A1E0-E120-AED970919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7B8012-4668-13B0-E037-A3FED1EC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F17C19-0AE6-A782-ED92-E4C69F9E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AEC7CE-16FE-6E45-85AE-74796729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91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DB47A-8CED-9D88-4485-0D780A17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77F16B-D06C-1D4B-8220-F8EDF099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D58EA1-2D08-D0A4-2E5B-E6D5DBD0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0DB8A0-6163-7102-91F8-715FDEB3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3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9ADB52-BEE7-978A-EB03-B71B6D03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7C1461-B6E9-22C3-CF4B-53B021D6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D0A5B1-EAAA-FEEA-7C83-712E3F0F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31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DF554-32E9-F5E4-2490-2E0078F3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7F82D1-1413-82CE-54E2-2A4338074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7B6B34-7A0B-E90B-B4C8-FC5A78630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02D029-7BA9-7D68-D9BC-AC5863F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8784BF-77E3-86A1-DD0A-F92EB6B0D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4AB637-997A-B7FF-B387-AECD9E39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D41A4-0285-6D44-5B85-D84036559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DE5EBF-ADF9-8586-6A7E-2A1935706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18F74-B468-8C64-DC71-2B8A14E16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D3E096-36E4-CBDE-2E86-9DC9FF2F5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2B7374-CCD7-A644-8314-EC76F8B6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D16CD4-1763-D01F-F39E-D48EDB61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6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C1738-F83B-B331-0B0F-E5E8AF69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0D4C27-1491-B4CE-E8D3-6FFF1B36F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202B0-3A41-18ED-C890-CBB10B0E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B96E-5BAA-4A49-8328-191FCB1EB03A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32BA08-4063-7C7C-79A5-F8357B442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AF635B-B30E-D9EE-AA62-0A7707102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76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mail.ru/public/HQe2/AdLCkfBq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9D9AF-547E-69CB-E7F2-87129C4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850"/>
            <a:ext cx="10515600" cy="93059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Неделя здоровья матери и ребенка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232C7FA-6549-0A48-14A8-CB07075800A9}"/>
              </a:ext>
            </a:extLst>
          </p:cNvPr>
          <p:cNvSpPr txBox="1">
            <a:spLocks/>
          </p:cNvSpPr>
          <p:nvPr/>
        </p:nvSpPr>
        <p:spPr>
          <a:xfrm>
            <a:off x="528535" y="2013442"/>
            <a:ext cx="10291157" cy="930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0070C0"/>
                </a:solidFill>
              </a:rPr>
              <a:t>	</a:t>
            </a:r>
            <a:r>
              <a:rPr lang="ru-RU" sz="9600" b="1" dirty="0">
                <a:solidFill>
                  <a:srgbClr val="002060"/>
                </a:solidFill>
              </a:rPr>
              <a:t>С 4 по 10 марта 2024 года Минздрав России проводит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9600" b="1" dirty="0">
                <a:solidFill>
                  <a:srgbClr val="002060"/>
                </a:solidFill>
              </a:rPr>
              <a:t>Неделю здоровья матери и ребенка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25EDC8-0DCA-4D03-8199-B40105193070}"/>
              </a:ext>
            </a:extLst>
          </p:cNvPr>
          <p:cNvSpPr/>
          <p:nvPr/>
        </p:nvSpPr>
        <p:spPr>
          <a:xfrm>
            <a:off x="5736258" y="2985541"/>
            <a:ext cx="591124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C00000"/>
                </a:solidFill>
              </a:rPr>
              <a:t>“Семья - это не просто основа государства и общества, это духовное явление, основа нравственности”</a:t>
            </a:r>
          </a:p>
          <a:p>
            <a:pPr algn="just"/>
            <a:endParaRPr lang="ru-RU" sz="2200" b="1" dirty="0">
              <a:solidFill>
                <a:srgbClr val="C00000"/>
              </a:solidFill>
            </a:endParaRPr>
          </a:p>
          <a:p>
            <a:pPr algn="just"/>
            <a:r>
              <a:rPr lang="ru-RU" sz="2200" b="1" dirty="0">
                <a:solidFill>
                  <a:srgbClr val="C00000"/>
                </a:solidFill>
              </a:rPr>
              <a:t>В.В. Путин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ED94AF-36B0-4E0A-A783-E8A8638F8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4" y="2979045"/>
            <a:ext cx="5137222" cy="375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607C4F-856B-46AF-97EE-A2A5924B4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1" y="106002"/>
            <a:ext cx="2867488" cy="7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77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6474E48-157C-41A0-B5A6-23D34E2D2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5088" y="168647"/>
            <a:ext cx="10021824" cy="146056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причины нарушения здоровья </a:t>
            </a:r>
            <a:br>
              <a:rPr lang="ru-RU" alt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репродуктивной системы человека</a:t>
            </a:r>
            <a:br>
              <a:rPr lang="ru-RU" alt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FA5C07C-E7F6-4391-8DEF-825D6D5E0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2681" y="1337085"/>
            <a:ext cx="9953022" cy="4632269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Начало половой жизни в раннем возрасте</a:t>
            </a:r>
          </a:p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Искусственное прерывание беременности</a:t>
            </a:r>
          </a:p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Распространение инфекционных заболеваний, передающихся половым путем</a:t>
            </a:r>
          </a:p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Чрезмерное загрязнение окружающей среды</a:t>
            </a:r>
          </a:p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Неправильное питание</a:t>
            </a:r>
          </a:p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Вредные привычки</a:t>
            </a:r>
          </a:p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Нарушения в гормональной системе</a:t>
            </a:r>
          </a:p>
          <a:p>
            <a:pPr eaLnBrk="1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Генетические патологии, передающиеся по наследству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Стрессовые и психологические факторы</a:t>
            </a:r>
            <a:endParaRPr lang="ru-RU" altLang="ru-RU" sz="2000" b="1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eaLnBrk="1" hangingPunct="1"/>
            <a:endParaRPr lang="ru-RU" altLang="ru-RU" dirty="0">
              <a:solidFill>
                <a:srgbClr val="1C1C1C"/>
              </a:solidFill>
            </a:endParaRPr>
          </a:p>
        </p:txBody>
      </p:sp>
      <p:pic>
        <p:nvPicPr>
          <p:cNvPr id="16389" name="Рисунок 2">
            <a:extLst>
              <a:ext uri="{FF2B5EF4-FFF2-40B4-BE49-F238E27FC236}">
                <a16:creationId xmlns:a16="http://schemas.microsoft.com/office/drawing/2014/main" id="{0CC701CE-BA8B-4471-9CC1-71A7EC19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65460"/>
            <a:ext cx="334803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3">
            <a:extLst>
              <a:ext uri="{FF2B5EF4-FFF2-40B4-BE49-F238E27FC236}">
                <a16:creationId xmlns:a16="http://schemas.microsoft.com/office/drawing/2014/main" id="{E85F075F-6712-433A-98F0-D2BD6E7C3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124" y="2685860"/>
            <a:ext cx="255746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2C1AA5-7712-4496-B36E-DD5584477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96020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486" y="381074"/>
            <a:ext cx="8427027" cy="5801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  <a:latin typeface="+mn-lt"/>
              </a:rPr>
              <a:t>Про репродуктивное здоровье</a:t>
            </a: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159" y="869791"/>
            <a:ext cx="11301984" cy="527497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Главное условие рождения полноценного ребенка — </a:t>
            </a:r>
            <a:r>
              <a:rPr lang="ru-RU" sz="2000" b="1" dirty="0">
                <a:solidFill>
                  <a:srgbClr val="C00000"/>
                </a:solidFill>
              </a:rPr>
              <a:t>здоровье родителей перед зачатием, во время него, а женщины — и при вынашивании плода. </a:t>
            </a:r>
            <a:r>
              <a:rPr lang="ru-RU" sz="2000" b="1" dirty="0">
                <a:solidFill>
                  <a:srgbClr val="002060"/>
                </a:solidFill>
              </a:rPr>
              <a:t>Любые болезни родителей и, прежде всего, матери, оказывают влияние на внутриутробное развитие ребенка. </a:t>
            </a:r>
          </a:p>
          <a:p>
            <a:pPr mar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По некоторым данным, число абсолютно здоровых женщин в России </a:t>
            </a:r>
            <a:r>
              <a:rPr lang="ru-RU" sz="2000" b="1" dirty="0">
                <a:solidFill>
                  <a:srgbClr val="C00000"/>
                </a:solidFill>
              </a:rPr>
              <a:t>не превышает 6 %, </a:t>
            </a:r>
            <a:r>
              <a:rPr lang="ru-RU" sz="2000" b="1" dirty="0">
                <a:solidFill>
                  <a:srgbClr val="002060"/>
                </a:solidFill>
              </a:rPr>
              <a:t>что связано с ростом гинекологических заболеваний.</a:t>
            </a:r>
          </a:p>
          <a:p>
            <a:pPr mar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ru-RU" sz="2000" b="1" dirty="0"/>
          </a:p>
          <a:p>
            <a:pPr mar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dirty="0">
                <a:solidFill>
                  <a:srgbClr val="C00000"/>
                </a:solidFill>
              </a:rPr>
              <a:t>ОТМЕЧАЕТСЯ:</a:t>
            </a:r>
          </a:p>
          <a:p>
            <a:pPr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рост заболеваемости эндометриозом </a:t>
            </a:r>
          </a:p>
          <a:p>
            <a:pPr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воспалительными заболеваниями гениталий </a:t>
            </a:r>
          </a:p>
          <a:p>
            <a:pPr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увеличение числа случаев расстройств менструальной функции</a:t>
            </a:r>
          </a:p>
          <a:p>
            <a:pPr mar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dirty="0"/>
              <a:t> </a:t>
            </a:r>
          </a:p>
          <a:p>
            <a:pPr mar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dirty="0">
                <a:solidFill>
                  <a:srgbClr val="C00000"/>
                </a:solidFill>
              </a:rPr>
              <a:t>Особую опасность для репродуктивной функции женщины </a:t>
            </a:r>
          </a:p>
          <a:p>
            <a:pPr mar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dirty="0">
                <a:solidFill>
                  <a:srgbClr val="C00000"/>
                </a:solidFill>
              </a:rPr>
              <a:t>представляют заболевания, передающиеся половым путем.</a:t>
            </a:r>
          </a:p>
          <a:p>
            <a:pPr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патологии беременности</a:t>
            </a:r>
          </a:p>
          <a:p>
            <a:pPr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самопроизвольным выкидышам</a:t>
            </a:r>
          </a:p>
          <a:p>
            <a:pPr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росту числа недоношенных и маловесных младенцев </a:t>
            </a:r>
          </a:p>
          <a:p>
            <a:pPr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детей с врожденными пороками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94BCB4-E058-4237-8A2D-06DC7A2AC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623" y="2472573"/>
            <a:ext cx="3621520" cy="294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B2A52-77A8-474B-BAB1-EC2CDB18C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10"/>
            <a:ext cx="1896020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10BFC-1297-40AC-BDB7-C63295EB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64" y="-179497"/>
            <a:ext cx="8617585" cy="77120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3600" dirty="0">
                <a:latin typeface="+mn-lt"/>
              </a:rPr>
            </a:br>
            <a:r>
              <a:rPr lang="ru-RU" sz="3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сохранить репродуктивное здоровье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396E2789-4838-4030-AFF6-B6CC5CC58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11" y="795914"/>
            <a:ext cx="11389378" cy="4451899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Вести здоровый образ жизни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</a:rPr>
              <a:t>Основной мерой защиты является практика безопасного полового поведения - исключение случайных сексуальных контактов, использование презерватива. Важно регулярное соблюдение мер интимной гигиены обеими партнерами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</a:rPr>
              <a:t>Следить за состоянием нервной системы и психическим здоровьем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Укреплять свой иммунитет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Правильно питаться и не употреблять продукты, которые вредят здоровью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Заранее планировать беременность обоими партнерами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Своевременно и правильно лечить хронические заболевания органов малого таза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Использовать современные средства контрацепции для предупреждения нежелательной беременности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Отказаться от вредных привычек 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</a:rPr>
              <a:t>Своевременно вакцинироваться 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</a:rPr>
              <a:t>Физическая активность. Физическая активность организма напрямую связана с правильной работой всех его систем. Поддержание обмена веществ на достаточно высоком уровне не только гарантия хорошего самочувствия, но и залог правильной работы эндокринной системы. </a:t>
            </a: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</a:rPr>
              <a:t>Борьба с лишним весом</a:t>
            </a:r>
            <a:endParaRPr lang="ru-RU" sz="7600" b="1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76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Регулярно проходить профилактические медицинские осмотры и диспансеризацию, осмотры  у врача-гинеколога и врача-уролога</a:t>
            </a:r>
            <a:endParaRPr lang="ru-RU" sz="7600" b="1" dirty="0">
              <a:cs typeface="Calibri" panose="020F0502020204030204" pitchFamily="34" charset="0"/>
            </a:endParaRPr>
          </a:p>
          <a:p>
            <a:pPr marL="0" indent="0">
              <a:spcBef>
                <a:spcPts val="2000"/>
              </a:spcBef>
              <a:buNone/>
              <a:defRPr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B76535-1E00-4189-8762-5C811ED39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963" y="1691640"/>
            <a:ext cx="1591829" cy="159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C56BA1-CF79-4B78-B585-888A8D06A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32"/>
            <a:ext cx="1896020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азвание 1">
            <a:extLst>
              <a:ext uri="{FF2B5EF4-FFF2-40B4-BE49-F238E27FC236}">
                <a16:creationId xmlns:a16="http://schemas.microsoft.com/office/drawing/2014/main" id="{973017C5-7679-4214-9D4C-A89E71456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005" y="-53717"/>
            <a:ext cx="842645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Контрацепция</a:t>
            </a:r>
          </a:p>
        </p:txBody>
      </p:sp>
      <p:pic>
        <p:nvPicPr>
          <p:cNvPr id="22531" name="Объект 1">
            <a:extLst>
              <a:ext uri="{FF2B5EF4-FFF2-40B4-BE49-F238E27FC236}">
                <a16:creationId xmlns:a16="http://schemas.microsoft.com/office/drawing/2014/main" id="{4B3E0C07-4EF5-4A79-8745-850DD05CDE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6088" y="160783"/>
            <a:ext cx="4438273" cy="2485741"/>
          </a:xfrm>
        </p:spPr>
      </p:pic>
      <p:sp>
        <p:nvSpPr>
          <p:cNvPr id="22532" name="Прямоугольник 2">
            <a:extLst>
              <a:ext uri="{FF2B5EF4-FFF2-40B4-BE49-F238E27FC236}">
                <a16:creationId xmlns:a16="http://schemas.microsoft.com/office/drawing/2014/main" id="{907A9E2E-C74D-4AD1-84DF-D0B967A2E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057" y="987464"/>
            <a:ext cx="10409976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Контроль менструального цикла</a:t>
            </a:r>
            <a:endParaRPr lang="ru-RU" altLang="ru-RU" sz="2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Контрацепция — это предупреждение нежелательной 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  беременности</a:t>
            </a:r>
          </a:p>
          <a:p>
            <a:pPr algn="just">
              <a:spcBef>
                <a:spcPct val="0"/>
              </a:spcBef>
              <a:buNone/>
            </a:pPr>
            <a:endParaRPr lang="ru-RU" alt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C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C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+mn-lt"/>
              </a:rPr>
              <a:t>И как бы противоречиво на первый взгляд это не звучало, но основная цель контрацепции — это планирование ЖЕЛАТЕЛЬНОЙ беременности в рамках мероприятий по сохранению репродуктивного здоровья.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F1F256-8156-4485-B67B-DBB28398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727" y="3473205"/>
            <a:ext cx="4270634" cy="3320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A8B0C7-CFAD-4698-A63E-FFE8E4B75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96020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8397086C-26B6-47FD-BBA4-9E1032E0E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7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Осложнения искусственного аборта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EA8472-B0A4-4F70-B4B2-A2EA95CDB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575" y="1599718"/>
            <a:ext cx="4277072" cy="365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57D95E-8BD3-48D1-A812-FB017A4C44C4}"/>
              </a:ext>
            </a:extLst>
          </p:cNvPr>
          <p:cNvSpPr/>
          <p:nvPr/>
        </p:nvSpPr>
        <p:spPr>
          <a:xfrm>
            <a:off x="447328" y="1690688"/>
            <a:ext cx="70202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AD3E9">
                  <a:lumMod val="50000"/>
                </a:srgbClr>
              </a:buClr>
              <a:defRPr/>
            </a:pPr>
            <a:r>
              <a:rPr lang="ru-RU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Ранние</a:t>
            </a:r>
          </a:p>
          <a:p>
            <a:pPr marL="342900" indent="-342900">
              <a:buClr>
                <a:srgbClr val="422C16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Кровотечения</a:t>
            </a:r>
          </a:p>
          <a:p>
            <a:pPr marL="342900" indent="-342900">
              <a:buClr>
                <a:srgbClr val="422C16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Перфорации (появление сквозного отверстия)</a:t>
            </a:r>
          </a:p>
          <a:p>
            <a:pPr marL="342900" indent="-342900">
              <a:buClr>
                <a:srgbClr val="422C16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Травмы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Поздние</a:t>
            </a:r>
          </a:p>
          <a:p>
            <a:pPr marL="342900" indent="-342900">
              <a:buClr>
                <a:srgbClr val="422C16"/>
              </a:buCl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Патологические  изменения    в  эндометрии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Гормональный сбой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Бесплодие</a:t>
            </a:r>
          </a:p>
          <a:p>
            <a:pPr>
              <a:buClr>
                <a:srgbClr val="9AD3E9">
                  <a:lumMod val="50000"/>
                </a:srgbClr>
              </a:buClr>
              <a:defRPr/>
            </a:pPr>
            <a:endParaRPr lang="ru-RU" sz="24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9AD3E9">
                  <a:lumMod val="50000"/>
                </a:srgbClr>
              </a:buClr>
              <a:defRPr/>
            </a:pPr>
            <a:endParaRPr lang="ru-RU" sz="24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CFBFE-A038-4BF4-8D64-835699393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96020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B4AE0-E8F4-4AA6-9FCE-F49E70E86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4" y="200026"/>
            <a:ext cx="7762875" cy="7588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Планирование беременности</a:t>
            </a:r>
            <a:b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E727BA-3129-42A9-8ADB-2A448A3F5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72973" y="4087901"/>
            <a:ext cx="4008932" cy="2672621"/>
          </a:xfrm>
          <a:effectLst>
            <a:softEdge rad="112500"/>
          </a:effectLst>
        </p:spPr>
      </p:pic>
      <p:sp>
        <p:nvSpPr>
          <p:cNvPr id="32772" name="Прямоугольник 4">
            <a:extLst>
              <a:ext uri="{FF2B5EF4-FFF2-40B4-BE49-F238E27FC236}">
                <a16:creationId xmlns:a16="http://schemas.microsoft.com/office/drawing/2014/main" id="{74704112-91EB-46ED-BEF8-C35A4EBB1E0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71675" y="1387475"/>
            <a:ext cx="842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8A8BD2-8625-46FF-A8FD-3B0C6A7C118D}"/>
              </a:ext>
            </a:extLst>
          </p:cNvPr>
          <p:cNvSpPr/>
          <p:nvPr/>
        </p:nvSpPr>
        <p:spPr>
          <a:xfrm>
            <a:off x="448056" y="722376"/>
            <a:ext cx="1089050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rgbClr val="C00000"/>
                </a:solidFill>
              </a:rPr>
              <a:t>Прегравидарная</a:t>
            </a:r>
            <a:r>
              <a:rPr lang="ru-RU" sz="2000" b="1" dirty="0">
                <a:solidFill>
                  <a:srgbClr val="C00000"/>
                </a:solidFill>
              </a:rPr>
              <a:t> подготовка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</a:rPr>
              <a:t>      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(от лат.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gravida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беременная,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—предшествующий)</a:t>
            </a:r>
          </a:p>
          <a:p>
            <a:pPr algn="ctr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комплекс диагностических, профилактических и лечебных мероприятий, направленных на оценку состояния здоровья и подготовку половых партнёров к зачатию, последующему вынашиванию беременности и рождению здорового ребёнка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обеспечение оптимального уровня их физической и психологической готовности к наступлению беременности на основе оценки факторов риска (медицинских, социально-экономических, культурных и др.) 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мероприятий по уменьшению или устранению их воздействия</a:t>
            </a:r>
          </a:p>
          <a:p>
            <a:pPr>
              <a:defRPr/>
            </a:pP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планировании беременности должны участвовать оба партнера</a:t>
            </a:r>
          </a:p>
          <a:p>
            <a:pPr>
              <a:defRPr/>
            </a:pP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7E1DC-D467-40E3-BDE5-F03078E10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047"/>
            <a:ext cx="1896020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FDD7083F-B9DE-48EE-87BB-ADF25D580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3068" y="4298960"/>
            <a:ext cx="3548207" cy="2305297"/>
          </a:xfrm>
          <a:effectLst>
            <a:softEdge rad="112500"/>
          </a:effectLst>
        </p:spPr>
      </p:pic>
      <p:sp>
        <p:nvSpPr>
          <p:cNvPr id="34819" name="Заголовок 1">
            <a:extLst>
              <a:ext uri="{FF2B5EF4-FFF2-40B4-BE49-F238E27FC236}">
                <a16:creationId xmlns:a16="http://schemas.microsoft.com/office/drawing/2014/main" id="{A98B47EC-FE62-43B5-AA68-2FAD7C92B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476251"/>
            <a:ext cx="842645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Ответственные будущие родители начинают готовиться к появлению ребенка заранее!</a:t>
            </a:r>
            <a:br>
              <a:rPr lang="ru-RU" altLang="ru-RU" sz="3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34B433-AC6B-4820-AC22-9FFA1ABB9B0A}"/>
              </a:ext>
            </a:extLst>
          </p:cNvPr>
          <p:cNvSpPr/>
          <p:nvPr/>
        </p:nvSpPr>
        <p:spPr>
          <a:xfrm>
            <a:off x="612648" y="4251280"/>
            <a:ext cx="7429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ru-RU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Предгравидарная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подготовка снижает: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вероятность рождения детей преждевременно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врожденными пороками развития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недостаточным весом</a:t>
            </a:r>
          </a:p>
        </p:txBody>
      </p:sp>
      <p:sp>
        <p:nvSpPr>
          <p:cNvPr id="34822" name="Прямоугольник 8">
            <a:extLst>
              <a:ext uri="{FF2B5EF4-FFF2-40B4-BE49-F238E27FC236}">
                <a16:creationId xmlns:a16="http://schemas.microsoft.com/office/drawing/2014/main" id="{C9319DA5-B844-41A8-AD50-0FAFCA729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672" y="1406391"/>
            <a:ext cx="66934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консультирования при подготовке к беременности: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71569C-2176-4F45-A21E-2485B3837BBE}"/>
              </a:ext>
            </a:extLst>
          </p:cNvPr>
          <p:cNvSpPr/>
          <p:nvPr/>
        </p:nvSpPr>
        <p:spPr>
          <a:xfrm>
            <a:off x="694944" y="1836739"/>
            <a:ext cx="110550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Помощь в формировании чувства желанной и здоровой беременности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Предоставление информации об изменениях, которые принесет материнство и отцовство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Информирование об изменениях в организме женщины, которые происходят во время беременности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Помощь женщине/паре в формировании большей уверенности в себе, устойчивости к возможным стрессовым ситуациям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Убеждение будущих родителей в необходимости вести здоровый образ жизни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C7C73C-805C-49BA-84DA-0E8036480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51" y="0"/>
            <a:ext cx="1896020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367" y="228175"/>
            <a:ext cx="8077859" cy="61721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Планирование беременности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6381" y="845390"/>
            <a:ext cx="11119104" cy="570628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</a:rPr>
              <a:t>Начать стоит с изменения образа жизни.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наличии лишнего веса, стоит сбросить ненужные килограммы. Это важно как для мужчины, так и для женщины. Для этого, чтобы понять какой у вас вес, можно использовать экспресс-методику – определение индекса массы тела</a:t>
            </a:r>
            <a:r>
              <a:rPr lang="ru-RU" sz="2000" b="1" dirty="0"/>
              <a:t> – </a:t>
            </a:r>
            <a:r>
              <a:rPr lang="ru-RU" sz="2000" b="1" dirty="0">
                <a:solidFill>
                  <a:srgbClr val="C00000"/>
                </a:solidFill>
              </a:rPr>
              <a:t>ИМТ (до беременности).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A656C-245A-472E-A0EC-057362B1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24" y="2075556"/>
            <a:ext cx="6715818" cy="47220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99153C-5EB7-4192-A8A4-F5577DF5D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96020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20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21E55-AAE4-44CB-8273-D2716B7DF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909" y="342766"/>
            <a:ext cx="6611937" cy="6191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Принципы ЗОЖ</a:t>
            </a: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2CF50A02-DADF-4E2B-A25B-E8045C6F2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889" y="581892"/>
            <a:ext cx="10702636" cy="602319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Соблюдение здорового образа жизни (ЗОЖ) также крайне важно для сохранения репродуктивного здоровья.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400" b="1" dirty="0">
              <a:solidFill>
                <a:srgbClr val="422C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400" b="1" dirty="0">
                <a:solidFill>
                  <a:srgbClr val="422C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принципы ЗОЖ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Сбалансированное и рациональное питание: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400-500 г свежих овощей и фруктов ежедневно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больше рыбы, морепродуктов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сокращать соль и сладкое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Достаточное количество жидкости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(30 мл / 1 кг Вашего веса)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defRPr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Физическая нагрузка: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умеренная физическая нагрузка минимум 150 минут в неделю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раза в неделю силовые тренировки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минимум 10 000 шагов в день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defRPr/>
            </a:pPr>
            <a:endParaRPr lang="ru-RU" sz="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Полноценный сон: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течение 8 часов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ложиться спать в 22-23 часа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спать в темноте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defRPr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Закаливание организма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defRPr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Отказ от зависимостей: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курения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алкоголя</a:t>
            </a:r>
          </a:p>
          <a:p>
            <a:pPr marL="0" indent="-354013">
              <a:lnSpc>
                <a:spcPct val="100000"/>
              </a:lnSpc>
              <a:spcBef>
                <a:spcPts val="0"/>
              </a:spcBef>
              <a:buClr>
                <a:srgbClr val="422C16"/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заедания стрессов перекусами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defRPr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устойчивости к стрессу</a:t>
            </a:r>
          </a:p>
        </p:txBody>
      </p:sp>
      <p:pic>
        <p:nvPicPr>
          <p:cNvPr id="40964" name="Рисунок 4">
            <a:extLst>
              <a:ext uri="{FF2B5EF4-FFF2-40B4-BE49-F238E27FC236}">
                <a16:creationId xmlns:a16="http://schemas.microsoft.com/office/drawing/2014/main" id="{7A6EB3A0-FA28-475D-98D4-2BACD55A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67" y="1894631"/>
            <a:ext cx="3112478" cy="43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B4CAC-B9B7-4525-B594-AC576DFB3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51" y="0"/>
            <a:ext cx="1896020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367" y="228175"/>
            <a:ext cx="8077859" cy="61721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Это можно предупредить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6383" y="1115567"/>
            <a:ext cx="10609101" cy="535561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Гестационный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сахарный диабет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Фетопатии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Преэклампсия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Эклампсия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HELLP-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синдром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>
              <a:solidFill>
                <a:srgbClr val="C0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>
              <a:solidFill>
                <a:srgbClr val="C0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>
              <a:solidFill>
                <a:srgbClr val="C0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99153C-5EB7-4192-A8A4-F5577DF5D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6020" cy="652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6066F3-CC57-4533-8380-C35442E85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52" y="1498613"/>
            <a:ext cx="3383008" cy="275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6DC460-1532-4D94-905F-C6269F5DF084}"/>
              </a:ext>
            </a:extLst>
          </p:cNvPr>
          <p:cNvSpPr/>
          <p:nvPr/>
        </p:nvSpPr>
        <p:spPr>
          <a:xfrm>
            <a:off x="658144" y="439326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Чтобы избежать грозных последствий, важно регулярно проходить диагностические осмотры и сдавать анализы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EE84CA-A4E0-4A51-B970-136563301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784" y="4393269"/>
            <a:ext cx="4377424" cy="249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502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528" y="1042101"/>
            <a:ext cx="10744199" cy="199339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+mn-lt"/>
              </a:rPr>
              <a:t>Охрана материнства и детства – приоритетное направление в здравоохранении любой страны, которая включает в себя систему государственных общественных и медицинских мероприятий, обеспечивающих рождение здорового ребенка, правильное и всестороннее развитие подрастающего поколения, предупреждение и лечение болезней женщин и детей. </a:t>
            </a:r>
            <a:br>
              <a:rPr lang="ru-RU" sz="2000" b="1" dirty="0">
                <a:solidFill>
                  <a:srgbClr val="002060"/>
                </a:solidFill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D9D9C4-07D0-4C9C-9694-4A61A7B2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463" y="3831122"/>
            <a:ext cx="4523674" cy="290075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6D2605-96AD-47D4-BE1B-637FA782FF23}"/>
              </a:ext>
            </a:extLst>
          </p:cNvPr>
          <p:cNvSpPr/>
          <p:nvPr/>
        </p:nvSpPr>
        <p:spPr>
          <a:xfrm>
            <a:off x="1917192" y="362042"/>
            <a:ext cx="8357615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ru-RU" sz="2800" b="1" spc="5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Охрана здоровья и матери и ребенка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EF11F2-4660-48FA-91A1-BBE38BAF6ACC}"/>
              </a:ext>
            </a:extLst>
          </p:cNvPr>
          <p:cNvSpPr/>
          <p:nvPr/>
        </p:nvSpPr>
        <p:spPr>
          <a:xfrm>
            <a:off x="2316480" y="2875002"/>
            <a:ext cx="75590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Недаром еще в древности говорили: 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«В здоровом теле женщины находится будущее народа» </a:t>
            </a:r>
            <a:br>
              <a:rPr lang="ru-RU" sz="2200" b="1" dirty="0">
                <a:solidFill>
                  <a:srgbClr val="C00000"/>
                </a:solidFill>
              </a:rPr>
            </a:b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5C9AFC-AC82-43B8-994B-DF32B142B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596"/>
            <a:ext cx="2316481" cy="68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4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070" y="96596"/>
            <a:ext cx="8077859" cy="61721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Простые правила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46" y="696102"/>
            <a:ext cx="11119104" cy="57062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Планируйте беременность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До наступления беременности неплохо бы проконсультироваться вместе с супругом у врача-генетика, чтобы выяснить вероятность наследственной патологии у вашего будущего ребёнка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До беременности нужно подлечить свои старые болезни, запломбировать все кариозные зубы, избавиться от инфекционных заболеваний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 день запланированного зачатия не рекомендуется употреблять алкоголь ни матери, ни отцу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При наступлении беременности сразу же становитесь на учет в женской консультации, регулярно посещайте врача-гинеколога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Остерегайтесь во время беременности инфекций, гриппа, краснухи, поэтому реже бывайте в многолюдных местах, не ходите в гости, не приглашайте никого к себе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Обязательно используйте декретный отпуск, а до него возьмите еще и очередной ежегодный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Не объедайтесь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Ограничьте себя в потреблении жидкости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Избегайте цитрусовых, шоколада, сладкого, чтобы не спровоцировать у ребёнка диатез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Больше положительных эмоций, прогулок на свежем воздухе. Хорошее настроение играет очень большую роль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BC0D3C-8295-43E9-B6BB-7B74A5F0D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25" y="4491038"/>
            <a:ext cx="3313747" cy="236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6EE95-BBAF-4888-9C4B-F9BE25901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96020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6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020" y="496064"/>
            <a:ext cx="8077859" cy="6172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Совершенствование медицинской помощи матерям и детям в рамках</a:t>
            </a:r>
            <a:br>
              <a:rPr lang="ru-RU" sz="2800" b="1" dirty="0">
                <a:solidFill>
                  <a:srgbClr val="C00000"/>
                </a:solidFill>
                <a:latin typeface="+mn-lt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</a:rPr>
              <a:t> модернизации здравоохранения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4088" y="1457001"/>
            <a:ext cx="10256516" cy="4166985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Реализация комплекса мер по выхаживанию новорожденных с низкой и экстремально низкой массой тела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Реализация комплекса мероприятий по профилактике и снижению числа абортов – создание центров поддержки беременных, оказавшихся в трудной жизненной ситуации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Создание системы паллиативной помощи тяжело больным детям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Диспансеризация подростков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Развитие неонатальной хирургии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6EE95-BBAF-4888-9C4B-F9BE2590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42"/>
            <a:ext cx="1896020" cy="65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714F8D-35D5-440B-9E06-409263D12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602" y="3429000"/>
            <a:ext cx="4923002" cy="328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695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00E2F-1BBC-26E3-64D9-879F05E6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 и доброго здоровья!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894D57-7C91-C0F3-AA71-538E9F31F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74" y="1343246"/>
            <a:ext cx="4586252" cy="305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4D37F6-29B2-41C6-B5FC-4BD385FAC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0"/>
            <a:ext cx="1896020" cy="6523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1DB601-0CD9-4A35-93D4-4D9321D69991}"/>
              </a:ext>
            </a:extLst>
          </p:cNvPr>
          <p:cNvSpPr/>
          <p:nvPr/>
        </p:nvSpPr>
        <p:spPr>
          <a:xfrm>
            <a:off x="3802874" y="4862400"/>
            <a:ext cx="4586252" cy="858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 МАТЕРИАЛЫ: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https://cloud.mail.ru/public/HQe2/AdLCkfBq6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9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899" y="1608756"/>
            <a:ext cx="10744199" cy="199339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+mn-lt"/>
              </a:rPr>
              <a:t>Создание благоприятных условий для реализации важнейших для каждой женщины функций –рождения и воспитания здоровых детей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6D2605-96AD-47D4-BE1B-637FA782FF23}"/>
              </a:ext>
            </a:extLst>
          </p:cNvPr>
          <p:cNvSpPr/>
          <p:nvPr/>
        </p:nvSpPr>
        <p:spPr>
          <a:xfrm>
            <a:off x="1917192" y="746090"/>
            <a:ext cx="835761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ru-RU" sz="2800" b="1" spc="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Главная цель государственной политики в области материнства и детства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5C9AFC-AC82-43B8-994B-DF32B142B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16481" cy="6658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089DFF-C2DB-4D8F-8D5B-51F402D4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555" y="3429000"/>
            <a:ext cx="4818888" cy="321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>
            <a:extLst>
              <a:ext uri="{FF2B5EF4-FFF2-40B4-BE49-F238E27FC236}">
                <a16:creationId xmlns:a16="http://schemas.microsoft.com/office/drawing/2014/main" id="{3037867C-D324-4162-9059-D19700F8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" y="56307"/>
            <a:ext cx="10818876" cy="6801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7EA8C5-5E40-4083-8896-57349E8CB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4488"/>
            <a:ext cx="2316681" cy="7986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DB6BFD-3D79-442F-8AB4-350209AAA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04" y="260462"/>
            <a:ext cx="9300591" cy="63370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7661DF-0302-4FE9-BB45-D69E5EEA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101077"/>
            <a:ext cx="2194560" cy="7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40DE7D4D-9BA2-443D-A8A7-7EAAD542D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7824" y="310896"/>
            <a:ext cx="10799064" cy="1033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Система охраны материнства и детства </a:t>
            </a:r>
          </a:p>
          <a:p>
            <a:pPr marL="0" indent="0" algn="ctr"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в настоящее время представлена</a:t>
            </a:r>
            <a:endParaRPr lang="ru-RU" altLang="ru-RU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2060"/>
                </a:solidFill>
              </a:rPr>
              <a:t>Учреждениями, оказывающими акушерско-гинекологическую помощь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2060"/>
                </a:solidFill>
              </a:rPr>
              <a:t>Учреждениями, оказывающими лечебно- профилактическую помощь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002060"/>
                </a:solidFill>
              </a:rPr>
              <a:t>Комплексом социальных и правовых мер, направленных на поддержку материнства и детства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4548AE-5A55-41C8-AE52-ADF706C1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16681" cy="7986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29AF43-4B96-43F5-871B-65D78636D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28" y="3429000"/>
            <a:ext cx="5266944" cy="296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841D3A06-76AE-4D96-B3DD-9A085CBE6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537138"/>
            <a:ext cx="10899647" cy="461327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000" b="1" dirty="0">
                <a:solidFill>
                  <a:srgbClr val="C00000"/>
                </a:solidFill>
              </a:rPr>
              <a:t>Задачи системы охраны материнства и детства реализуются на 8 этапах оказания</a:t>
            </a:r>
          </a:p>
          <a:p>
            <a:pPr marL="0" indent="0" algn="ctr">
              <a:buNone/>
              <a:defRPr/>
            </a:pPr>
            <a:r>
              <a:rPr lang="ru-RU" sz="2000" b="1" dirty="0">
                <a:solidFill>
                  <a:srgbClr val="C00000"/>
                </a:solidFill>
              </a:rPr>
              <a:t> лечебно- профилактической помощи: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Формирование здоровья девочки как будущей матери, подготовка её к будущему материнству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Лечебно- профилактическая помощь женщине до наступления беременности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Антенатальная охрана плода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Интранатальная охрана плода, сохранение здоровья женщины в родах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Охрана здоровья новорожденного и матери в послеродовый период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Охрана здоровья ребенка в дошкольный период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Охрана здоровья ребенка в период школьного возраста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</a:rPr>
              <a:t>Охрана здоровья подростка и передача его во «взрослую сеть»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0FD61F-CF28-4531-9E7F-1EF4E5AD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7" y="802528"/>
            <a:ext cx="10082784" cy="43815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Цель системы охраны материнства и детства- сохранение и укрепление репродуктивного потенциала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A9405-A5CF-4867-832D-254F0EB3C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31"/>
            <a:ext cx="2039112" cy="7029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0FF5D3-A765-4288-A0B4-2A4BE0F4A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205" y="4104211"/>
            <a:ext cx="4532620" cy="2698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B231A9-364B-4E2E-AA2F-3684C6EF4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6" b="4134"/>
          <a:stretch/>
        </p:blipFill>
        <p:spPr>
          <a:xfrm>
            <a:off x="1563624" y="0"/>
            <a:ext cx="9064752" cy="67939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43341D-4CB0-48AF-A72F-A0A5B19D2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92909" cy="652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424" y="699326"/>
            <a:ext cx="9701785" cy="101060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+mn-lt"/>
              </a:rPr>
              <a:t>В настоящее время система непрерывного мониторинга здоровья несовершеннолетних включает:</a:t>
            </a:r>
            <a:br>
              <a:rPr lang="ru-RU" sz="2800" b="1" dirty="0">
                <a:solidFill>
                  <a:srgbClr val="C00000"/>
                </a:solidFill>
                <a:latin typeface="+mn-lt"/>
              </a:rPr>
            </a:br>
            <a:br>
              <a:rPr lang="ru-RU" sz="3200" dirty="0">
                <a:solidFill>
                  <a:srgbClr val="C00000"/>
                </a:solidFill>
                <a:latin typeface="+mn-lt"/>
              </a:rPr>
            </a:br>
            <a:endParaRPr lang="ru-RU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A5FD9F2-C0A3-4690-B430-65B7843E6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4" y="1475391"/>
            <a:ext cx="11256264" cy="42809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комплексную перинатальную (дородовую) диагностику нарушений развития ребенка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неонатальный скрининг – исследование, проводимое в первые дни жизни ребенка, которое является самым эффективным способов выявления наследственных заболеваний и выявление нарушения слуха (</a:t>
            </a:r>
            <a:r>
              <a:rPr lang="ru-RU" sz="2000" b="1" dirty="0" err="1">
                <a:solidFill>
                  <a:srgbClr val="002060"/>
                </a:solidFill>
              </a:rPr>
              <a:t>аудиологический</a:t>
            </a:r>
            <a:r>
              <a:rPr lang="ru-RU" sz="2000" b="1" dirty="0">
                <a:solidFill>
                  <a:srgbClr val="002060"/>
                </a:solidFill>
              </a:rPr>
              <a:t> скрининг)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профилактические медицинские осмотры детей в возрасте от 3 до 17 лет включительно с углубленным обследованием в критические возрастные периоды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ежегодную диспансеризацию детей-сирот и детей, оставшихся без попечения родителей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E33382-9A81-4523-B031-E45A187D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031" y="3986255"/>
            <a:ext cx="3897938" cy="25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2665A-F61B-4CBD-B7D3-B2DCA9B55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8321"/>
            <a:ext cx="1896020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3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4344</Words>
  <Application>Microsoft Office PowerPoint</Application>
  <PresentationFormat>Широкоэкранный</PresentationFormat>
  <Paragraphs>300</Paragraphs>
  <Slides>22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Неделя здоровья матери и ребенка</vt:lpstr>
      <vt:lpstr>Охрана материнства и детства – приоритетное направление в здравоохранении любой страны, которая включает в себя систему государственных общественных и медицинских мероприятий, обеспечивающих рождение здорового ребенка, правильное и всестороннее развитие подрастающего поколения, предупреждение и лечение болезней женщин и детей.  </vt:lpstr>
      <vt:lpstr>Создание благоприятных условий для реализации важнейших для каждой женщины функций –рождения и воспитания здоровых детей </vt:lpstr>
      <vt:lpstr>Презентация PowerPoint</vt:lpstr>
      <vt:lpstr>Презентация PowerPoint</vt:lpstr>
      <vt:lpstr>Презентация PowerPoint</vt:lpstr>
      <vt:lpstr>Цель системы охраны материнства и детства- сохранение и укрепление репродуктивного потенциала</vt:lpstr>
      <vt:lpstr>Презентация PowerPoint</vt:lpstr>
      <vt:lpstr>В настоящее время система непрерывного мониторинга здоровья несовершеннолетних включает:  </vt:lpstr>
      <vt:lpstr>Основные причины нарушения здоровья  репродуктивной системы человека </vt:lpstr>
      <vt:lpstr>Про репродуктивное здоровье </vt:lpstr>
      <vt:lpstr> Как сохранить репродуктивное здоровье</vt:lpstr>
      <vt:lpstr>Контрацепция</vt:lpstr>
      <vt:lpstr>Осложнения искусственного аборта</vt:lpstr>
      <vt:lpstr>Планирование беременности </vt:lpstr>
      <vt:lpstr>Ответственные будущие родители начинают готовиться к появлению ребенка заранее!  </vt:lpstr>
      <vt:lpstr>Планирование беременности</vt:lpstr>
      <vt:lpstr>Принципы ЗОЖ </vt:lpstr>
      <vt:lpstr>Это можно предупредить</vt:lpstr>
      <vt:lpstr>Простые правила</vt:lpstr>
      <vt:lpstr>Совершенствование медицинской помощи матерям и детям в рамках  модернизации здравоохранения</vt:lpstr>
      <vt:lpstr>Спасибо за внимание и доброго здоровья!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профилактики неинфекционных заболеваний</dc:title>
  <dc:creator>KIN</dc:creator>
  <cp:lastModifiedBy>ОЦМП12</cp:lastModifiedBy>
  <cp:revision>279</cp:revision>
  <dcterms:created xsi:type="dcterms:W3CDTF">2023-01-11T08:45:08Z</dcterms:created>
  <dcterms:modified xsi:type="dcterms:W3CDTF">2024-02-28T08:27:03Z</dcterms:modified>
</cp:coreProperties>
</file>