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2"/>
  </p:notesMasterIdLst>
  <p:sldIdLst>
    <p:sldId id="271" r:id="rId2"/>
    <p:sldId id="2145706664" r:id="rId3"/>
    <p:sldId id="2145706702" r:id="rId4"/>
    <p:sldId id="2145706706" r:id="rId5"/>
    <p:sldId id="2145706707" r:id="rId6"/>
    <p:sldId id="2145706708" r:id="rId7"/>
    <p:sldId id="2145706709" r:id="rId8"/>
    <p:sldId id="2145706662" r:id="rId9"/>
    <p:sldId id="2145706674" r:id="rId10"/>
    <p:sldId id="2145706729" r:id="rId11"/>
    <p:sldId id="2145706693" r:id="rId12"/>
    <p:sldId id="2145706695" r:id="rId13"/>
    <p:sldId id="2145706696" r:id="rId14"/>
    <p:sldId id="272" r:id="rId15"/>
    <p:sldId id="2145706673" r:id="rId16"/>
    <p:sldId id="2145706672" r:id="rId17"/>
    <p:sldId id="2145706677" r:id="rId18"/>
    <p:sldId id="2145706676" r:id="rId19"/>
    <p:sldId id="2145706698" r:id="rId20"/>
    <p:sldId id="2145706671" r:id="rId21"/>
    <p:sldId id="2145706669" r:id="rId22"/>
    <p:sldId id="2145706670" r:id="rId23"/>
    <p:sldId id="2145706665" r:id="rId24"/>
    <p:sldId id="2145706699" r:id="rId25"/>
    <p:sldId id="2145706687" r:id="rId26"/>
    <p:sldId id="2145706675" r:id="rId27"/>
    <p:sldId id="2145706700" r:id="rId28"/>
    <p:sldId id="2145706701" r:id="rId29"/>
    <p:sldId id="2145706703" r:id="rId30"/>
    <p:sldId id="2145706704" r:id="rId31"/>
    <p:sldId id="2145706705" r:id="rId32"/>
    <p:sldId id="2145706711" r:id="rId33"/>
    <p:sldId id="2145706712" r:id="rId34"/>
    <p:sldId id="2145706713" r:id="rId35"/>
    <p:sldId id="2145706719" r:id="rId36"/>
    <p:sldId id="2145706663" r:id="rId37"/>
    <p:sldId id="2145706667" r:id="rId38"/>
    <p:sldId id="2145706668" r:id="rId39"/>
    <p:sldId id="2145706666" r:id="rId40"/>
    <p:sldId id="2145706686" r:id="rId41"/>
    <p:sldId id="2145706715" r:id="rId42"/>
    <p:sldId id="2145706714" r:id="rId43"/>
    <p:sldId id="2145706679" r:id="rId44"/>
    <p:sldId id="2145706682" r:id="rId45"/>
    <p:sldId id="2145706680" r:id="rId46"/>
    <p:sldId id="2145706725" r:id="rId47"/>
    <p:sldId id="2145706685" r:id="rId48"/>
    <p:sldId id="2145706681" r:id="rId49"/>
    <p:sldId id="2145706684" r:id="rId50"/>
    <p:sldId id="2145706694" r:id="rId51"/>
    <p:sldId id="2145706683" r:id="rId52"/>
    <p:sldId id="2145706688" r:id="rId53"/>
    <p:sldId id="2145706689" r:id="rId54"/>
    <p:sldId id="2145706690" r:id="rId55"/>
    <p:sldId id="2145706726" r:id="rId56"/>
    <p:sldId id="2145706727" r:id="rId57"/>
    <p:sldId id="2145706728" r:id="rId58"/>
    <p:sldId id="2145706691" r:id="rId59"/>
    <p:sldId id="2145706692" r:id="rId60"/>
    <p:sldId id="2145706697" r:id="rId61"/>
  </p:sldIdLst>
  <p:sldSz cx="12192000" cy="6858000"/>
  <p:notesSz cx="6858000" cy="9144000"/>
  <p:embeddedFontLst>
    <p:embeddedFont>
      <p:font typeface="Akrobat Black" panose="020B0604020202020204" charset="-52"/>
      <p:bold r:id="rId63"/>
    </p:embeddedFont>
    <p:embeddedFont>
      <p:font typeface="Arial Narrow" panose="020B0606020202030204" pitchFamily="34" charset="0"/>
      <p:regular r:id="rId64"/>
      <p:bold r:id="rId65"/>
      <p:italic r:id="rId66"/>
      <p:boldItalic r:id="rId67"/>
    </p:embeddedFont>
    <p:embeddedFont>
      <p:font typeface="Trebuchet MS" panose="020B0603020202020204" pitchFamily="34" charset="0"/>
      <p:regular r:id="rId68"/>
      <p:bold r:id="rId69"/>
      <p:italic r:id="rId70"/>
      <p:boldItalic r:id="rId7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21459FD-3EFC-4AFD-AD13-BD9B682871AD}">
          <p14:sldIdLst>
            <p14:sldId id="271"/>
            <p14:sldId id="2145706664"/>
            <p14:sldId id="2145706702"/>
            <p14:sldId id="2145706706"/>
            <p14:sldId id="2145706707"/>
            <p14:sldId id="2145706708"/>
            <p14:sldId id="2145706709"/>
          </p14:sldIdLst>
        </p14:section>
        <p14:section name="Расписание" id="{6AF796CC-3755-4DAB-B630-E795D29B5AE6}">
          <p14:sldIdLst>
            <p14:sldId id="2145706662"/>
            <p14:sldId id="2145706674"/>
            <p14:sldId id="2145706729"/>
            <p14:sldId id="2145706693"/>
            <p14:sldId id="2145706695"/>
            <p14:sldId id="2145706696"/>
          </p14:sldIdLst>
        </p14:section>
        <p14:section name="МЭС и протокол" id="{BC1802FE-C473-4C1C-9DB3-7D17213CE0A5}">
          <p14:sldIdLst>
            <p14:sldId id="272"/>
            <p14:sldId id="2145706673"/>
            <p14:sldId id="2145706672"/>
            <p14:sldId id="2145706677"/>
            <p14:sldId id="2145706676"/>
            <p14:sldId id="2145706698"/>
          </p14:sldIdLst>
        </p14:section>
        <p14:section name="Оплата" id="{CC924D8D-6B2B-4152-A97C-5590A5753EED}">
          <p14:sldIdLst>
            <p14:sldId id="2145706671"/>
            <p14:sldId id="2145706669"/>
            <p14:sldId id="2145706670"/>
          </p14:sldIdLst>
        </p14:section>
        <p14:section name="ЛУД" id="{6CAE02EC-3A5E-45F5-8C50-3950EB37AAB2}">
          <p14:sldIdLst/>
        </p14:section>
        <p14:section name="Отчеты диспа" id="{CB5D183D-25D4-427B-93A3-4EA417C6F165}">
          <p14:sldIdLst>
            <p14:sldId id="2145706665"/>
            <p14:sldId id="2145706699"/>
            <p14:sldId id="2145706687"/>
            <p14:sldId id="2145706675"/>
            <p14:sldId id="2145706700"/>
            <p14:sldId id="2145706701"/>
            <p14:sldId id="2145706703"/>
            <p14:sldId id="2145706704"/>
            <p14:sldId id="2145706705"/>
            <p14:sldId id="2145706711"/>
            <p14:sldId id="2145706712"/>
            <p14:sldId id="2145706713"/>
            <p14:sldId id="2145706719"/>
          </p14:sldIdLst>
        </p14:section>
        <p14:section name="Сервисы" id="{04F4C1F4-5622-4BE9-95BD-5684BD7A8B8F}">
          <p14:sldIdLst>
            <p14:sldId id="2145706663"/>
            <p14:sldId id="2145706667"/>
            <p14:sldId id="2145706668"/>
            <p14:sldId id="2145706666"/>
            <p14:sldId id="2145706686"/>
          </p14:sldIdLst>
        </p14:section>
        <p14:section name="ДН" id="{AA44BF85-0ED6-4D35-B5C5-FD95430851E9}">
          <p14:sldIdLst>
            <p14:sldId id="2145706715"/>
            <p14:sldId id="2145706714"/>
            <p14:sldId id="2145706679"/>
            <p14:sldId id="2145706682"/>
            <p14:sldId id="2145706680"/>
            <p14:sldId id="2145706725"/>
            <p14:sldId id="2145706685"/>
            <p14:sldId id="2145706681"/>
            <p14:sldId id="2145706684"/>
            <p14:sldId id="2145706694"/>
            <p14:sldId id="2145706683"/>
            <p14:sldId id="2145706688"/>
            <p14:sldId id="2145706689"/>
            <p14:sldId id="2145706690"/>
            <p14:sldId id="2145706726"/>
            <p14:sldId id="2145706727"/>
            <p14:sldId id="2145706728"/>
          </p14:sldIdLst>
        </p14:section>
        <p14:section name="Лайфхаки" id="{EF765569-8C25-445A-82ED-271A1B2E6390}">
          <p14:sldIdLst>
            <p14:sldId id="2145706691"/>
            <p14:sldId id="2145706692"/>
          </p14:sldIdLst>
        </p14:section>
        <p14:section name="CRM" id="{BF8D0429-7AC5-4057-8B04-499E282E3F80}">
          <p14:sldIdLst>
            <p14:sldId id="2145706697"/>
          </p14:sldIdLst>
        </p14:section>
        <p14:section name="ФЛГ / ММГ" id="{7FD3F38A-9FD5-4FCD-8BEE-FA14ECF16F54}">
          <p14:sldIdLst/>
        </p14:section>
        <p14:section name="Репро диспа" id="{0B1C4B66-6927-4EF7-A885-E94D6DC2EE6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11" userDrawn="1">
          <p15:clr>
            <a:srgbClr val="A4A3A4"/>
          </p15:clr>
        </p15:guide>
        <p15:guide id="3" pos="7423" userDrawn="1">
          <p15:clr>
            <a:srgbClr val="A4A3A4"/>
          </p15:clr>
        </p15:guide>
        <p15:guide id="4" orient="horz" pos="5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251B"/>
    <a:srgbClr val="061A64"/>
    <a:srgbClr val="2D7FFF"/>
    <a:srgbClr val="EEF5FF"/>
    <a:srgbClr val="D3053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76" autoAdjust="0"/>
    <p:restoredTop sz="95090" autoAdjust="0"/>
  </p:normalViewPr>
  <p:slideViewPr>
    <p:cSldViewPr snapToGrid="0" showGuides="1">
      <p:cViewPr varScale="1">
        <p:scale>
          <a:sx n="82" d="100"/>
          <a:sy n="82" d="100"/>
        </p:scale>
        <p:origin x="734" y="82"/>
      </p:cViewPr>
      <p:guideLst>
        <p:guide orient="horz" pos="2137"/>
        <p:guide pos="211"/>
        <p:guide pos="7423"/>
        <p:guide orient="horz" pos="5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20A19-72DB-4B8E-8C99-CCD0CAD26B98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0DBD4-F6AB-4844-B949-B8B32C615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995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000000"/>
                </a:solidFill>
                <a:effectLst/>
                <a:highlight>
                  <a:srgbClr val="F3F0EB"/>
                </a:highlight>
                <a:latin typeface="Trebuchet MS" panose="020B0603020202020204" pitchFamily="34" charset="0"/>
              </a:rPr>
              <a:t>#363868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0DBD4-F6AB-4844-B949-B8B32C61564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767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000000"/>
                </a:solidFill>
                <a:effectLst/>
                <a:highlight>
                  <a:srgbClr val="F3F0EB"/>
                </a:highlight>
                <a:latin typeface="Trebuchet MS" panose="020B0603020202020204" pitchFamily="34" charset="0"/>
              </a:rPr>
              <a:t>#363868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0DBD4-F6AB-4844-B949-B8B32C61564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612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rgbClr val="EE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27430B-9F25-A0DA-8DAB-955F2BC657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85793" y="0"/>
            <a:ext cx="2795441" cy="6858000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D908AE4-A802-BBB1-9620-AEA17D5B0326}"/>
              </a:ext>
            </a:extLst>
          </p:cNvPr>
          <p:cNvGrpSpPr/>
          <p:nvPr userDrawn="1"/>
        </p:nvGrpSpPr>
        <p:grpSpPr>
          <a:xfrm>
            <a:off x="11583863" y="332656"/>
            <a:ext cx="79564" cy="80739"/>
            <a:chOff x="9986528" y="764704"/>
            <a:chExt cx="139824" cy="144016"/>
          </a:xfrm>
          <a:effectLst/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7CDB2303-D0CA-797C-5649-2C03443ECD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056440" y="764704"/>
              <a:ext cx="0" cy="144016"/>
            </a:xfrm>
            <a:prstGeom prst="line">
              <a:avLst/>
            </a:prstGeom>
            <a:ln w="28575" cap="rnd">
              <a:solidFill>
                <a:srgbClr val="006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E83F9F88-FA5A-DBFC-B500-949A4FB6C9B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986528" y="836712"/>
              <a:ext cx="139824" cy="0"/>
            </a:xfrm>
            <a:prstGeom prst="line">
              <a:avLst/>
            </a:prstGeom>
            <a:ln w="28575" cap="rnd">
              <a:solidFill>
                <a:srgbClr val="006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258726F-07FE-ABE2-B250-BCE04EF62361}"/>
              </a:ext>
            </a:extLst>
          </p:cNvPr>
          <p:cNvGrpSpPr/>
          <p:nvPr userDrawn="1"/>
        </p:nvGrpSpPr>
        <p:grpSpPr>
          <a:xfrm>
            <a:off x="10848528" y="1186905"/>
            <a:ext cx="79564" cy="80739"/>
            <a:chOff x="9986528" y="764704"/>
            <a:chExt cx="139824" cy="144016"/>
          </a:xfrm>
          <a:effectLst/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D43A5B28-C584-F8DC-3B11-1D596FE6D6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056440" y="764704"/>
              <a:ext cx="0" cy="144016"/>
            </a:xfrm>
            <a:prstGeom prst="line">
              <a:avLst/>
            </a:prstGeom>
            <a:ln w="28575" cap="rnd">
              <a:solidFill>
                <a:srgbClr val="006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4D17E512-0406-7167-A249-31087D4005A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986528" y="836712"/>
              <a:ext cx="139824" cy="0"/>
            </a:xfrm>
            <a:prstGeom prst="line">
              <a:avLst/>
            </a:prstGeom>
            <a:ln w="28575" cap="rnd">
              <a:solidFill>
                <a:srgbClr val="006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60A1AAF-AEB3-354F-FF8F-A7CE065A50AF}"/>
              </a:ext>
            </a:extLst>
          </p:cNvPr>
          <p:cNvGrpSpPr/>
          <p:nvPr userDrawn="1"/>
        </p:nvGrpSpPr>
        <p:grpSpPr>
          <a:xfrm>
            <a:off x="11858215" y="2708920"/>
            <a:ext cx="79564" cy="80739"/>
            <a:chOff x="9986528" y="764704"/>
            <a:chExt cx="139824" cy="144016"/>
          </a:xfrm>
          <a:effectLst>
            <a:glow rad="152400">
              <a:srgbClr val="0063FF">
                <a:alpha val="10000"/>
              </a:srgbClr>
            </a:glow>
          </a:effectLst>
        </p:grpSpPr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3F0EF4E9-B2D0-9635-11D3-6F0F29EF648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056440" y="764704"/>
              <a:ext cx="0" cy="144016"/>
            </a:xfrm>
            <a:prstGeom prst="line">
              <a:avLst/>
            </a:prstGeom>
            <a:ln w="28575" cap="rnd">
              <a:solidFill>
                <a:srgbClr val="006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6369A4FB-B524-787B-983B-2ADA3CBD7DE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986528" y="836712"/>
              <a:ext cx="139824" cy="0"/>
            </a:xfrm>
            <a:prstGeom prst="line">
              <a:avLst/>
            </a:prstGeom>
            <a:ln w="28575" cap="rnd">
              <a:solidFill>
                <a:srgbClr val="006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B5AE3D8-89D0-BD0E-C42D-A5ED07488875}"/>
              </a:ext>
            </a:extLst>
          </p:cNvPr>
          <p:cNvGrpSpPr/>
          <p:nvPr userDrawn="1"/>
        </p:nvGrpSpPr>
        <p:grpSpPr>
          <a:xfrm>
            <a:off x="11064552" y="3751063"/>
            <a:ext cx="149086" cy="151288"/>
            <a:chOff x="9986528" y="764704"/>
            <a:chExt cx="139824" cy="144016"/>
          </a:xfrm>
          <a:effectLst>
            <a:glow rad="355600">
              <a:srgbClr val="E4648E">
                <a:alpha val="16000"/>
              </a:srgbClr>
            </a:glow>
          </a:effectLst>
        </p:grpSpPr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FD763043-2194-5DA8-00FB-11ECA73218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056440" y="764704"/>
              <a:ext cx="0" cy="144016"/>
            </a:xfrm>
            <a:prstGeom prst="line">
              <a:avLst/>
            </a:prstGeom>
            <a:ln w="31750" cap="rnd" cmpd="sng">
              <a:solidFill>
                <a:srgbClr val="E4648E">
                  <a:alpha val="63922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FA0896AE-8AAE-D7B6-C1CA-4A5F109B5CE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986528" y="836712"/>
              <a:ext cx="139824" cy="0"/>
            </a:xfrm>
            <a:prstGeom prst="line">
              <a:avLst/>
            </a:prstGeom>
            <a:ln w="31750" cap="rnd" cmpd="sng">
              <a:solidFill>
                <a:srgbClr val="E4648E">
                  <a:alpha val="63922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50B1DD4-FD08-20DC-2316-0FF5E858DDF3}"/>
              </a:ext>
            </a:extLst>
          </p:cNvPr>
          <p:cNvGrpSpPr/>
          <p:nvPr userDrawn="1"/>
        </p:nvGrpSpPr>
        <p:grpSpPr>
          <a:xfrm>
            <a:off x="11650948" y="6518881"/>
            <a:ext cx="79564" cy="80739"/>
            <a:chOff x="9986528" y="764704"/>
            <a:chExt cx="139824" cy="144016"/>
          </a:xfrm>
          <a:effectLst>
            <a:glow rad="152400">
              <a:srgbClr val="0063FF">
                <a:alpha val="10000"/>
              </a:srgbClr>
            </a:glow>
          </a:effectLst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615C1FE9-6AF9-2396-F7D0-0FEF7223D2B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056440" y="764704"/>
              <a:ext cx="0" cy="144016"/>
            </a:xfrm>
            <a:prstGeom prst="line">
              <a:avLst/>
            </a:prstGeom>
            <a:ln w="28575" cap="rnd">
              <a:solidFill>
                <a:srgbClr val="006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F77231B7-E726-F02C-947B-94C63E10E8D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986528" y="836712"/>
              <a:ext cx="139824" cy="0"/>
            </a:xfrm>
            <a:prstGeom prst="line">
              <a:avLst/>
            </a:prstGeom>
            <a:ln w="28575" cap="rnd">
              <a:solidFill>
                <a:srgbClr val="006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D58C541-0BC0-9850-F5AB-A0DDE35582ED}"/>
              </a:ext>
            </a:extLst>
          </p:cNvPr>
          <p:cNvGrpSpPr/>
          <p:nvPr userDrawn="1"/>
        </p:nvGrpSpPr>
        <p:grpSpPr>
          <a:xfrm>
            <a:off x="10473075" y="5013176"/>
            <a:ext cx="144016" cy="146143"/>
            <a:chOff x="9986528" y="764704"/>
            <a:chExt cx="139824" cy="144016"/>
          </a:xfrm>
          <a:effectLst>
            <a:glow rad="152400">
              <a:srgbClr val="0063FF">
                <a:alpha val="10000"/>
              </a:srgbClr>
            </a:glow>
          </a:effectLst>
        </p:grpSpPr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44178746-F85F-5908-9A89-C809CB1FAA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056440" y="764704"/>
              <a:ext cx="0" cy="144016"/>
            </a:xfrm>
            <a:prstGeom prst="line">
              <a:avLst/>
            </a:prstGeom>
            <a:ln w="28575" cap="rnd">
              <a:solidFill>
                <a:srgbClr val="0063FF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6B344896-0D0F-E1BA-E7B6-CCB6EA6B7C7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986528" y="836712"/>
              <a:ext cx="139824" cy="0"/>
            </a:xfrm>
            <a:prstGeom prst="line">
              <a:avLst/>
            </a:prstGeom>
            <a:ln w="28575" cap="rnd">
              <a:solidFill>
                <a:srgbClr val="0063FF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8113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CDC35-98D4-97CC-7E83-51FF65B17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39A2C9-59F0-6A06-7071-1A88BD58A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D7AA69-E663-C6E1-7956-AE227BA98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242F-E2E2-452A-983F-83230FE8863F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A7FAE1-DF27-5404-4CD6-6F56F057C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423C61-6237-4F92-0094-7F14453C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EBD9-E686-4502-B346-57A72FB54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625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116BEFC-2E80-E655-2609-6ACDFF59FA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424CC1-116E-29B1-9645-88234F4E10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F5F346-9EE8-0A7B-E5C1-DC77B3233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242F-E2E2-452A-983F-83230FE8863F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50BE7B-8E40-6D5F-3501-4CA197A63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5F652C-E5E8-2C30-091B-A732F7E8F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EBD9-E686-4502-B346-57A72FB54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18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EF7895-E8A3-7632-0A99-900604E6F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7707FA-873D-D6E7-1C27-E9F00E212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5FB7C6-3901-6D19-7B38-A0A18F7E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242F-E2E2-452A-983F-83230FE8863F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15C3ED-9946-69F2-6705-E25AD90A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15D5C5-5ABA-AE27-CAC5-235FA608C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EBD9-E686-4502-B346-57A72FB54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003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DAEA09-2F67-70CE-B57F-C0DDC9226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791791-F492-F6C3-4007-8BE49FDF9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07F57E-0EBA-EFA0-CA56-CDC0BF74D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242F-E2E2-452A-983F-83230FE8863F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E778A8-D698-6C52-D1E7-17F5D3FFA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205B66-9417-CEFD-9956-E1645C242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EBD9-E686-4502-B346-57A72FB54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608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3FE363-2758-5124-7E30-975746ABD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3FFC95-24ED-6B77-5D1F-FBFC408A50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C25546-34DD-2045-57BC-C2EB69E63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B32D33-4066-CAD3-C093-D4A108198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242F-E2E2-452A-983F-83230FE8863F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5659F0-C8B5-8A93-7A4D-2955A25FE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8C55F9-FF0F-DD5E-45D0-984D0185A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EBD9-E686-4502-B346-57A72FB54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127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CC26AA-0DB2-478D-72F9-00035DE85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AD1EB7-9F93-AAA4-EDD8-D55FF3551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0CA9B9-9E74-8515-E252-61F00F3058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ED72E9-29A8-860C-FC7C-2BFE0FA55D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D0F2C43-20C6-9279-5781-0B4CA60A7F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E1253E-B1A6-CA6E-6DB4-96B77753B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242F-E2E2-452A-983F-83230FE8863F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B60672-257A-C808-3C11-B2FFE8721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D335F05-427E-C66E-E3AD-AEA9909ED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EBD9-E686-4502-B346-57A72FB54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510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27F3A-41B7-0224-DE24-BC89C9801A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05" y="0"/>
            <a:ext cx="6266046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55A31-6B2A-DB84-6529-1D08DE29A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0" y="61855"/>
            <a:ext cx="12128350" cy="598319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E1251B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9B0C499-E6F7-6850-D6D7-682DAD4EF7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6077"/>
            <a:ext cx="2743200" cy="365125"/>
          </a:xfrm>
        </p:spPr>
        <p:txBody>
          <a:bodyPr/>
          <a:lstStyle/>
          <a:p>
            <a:fld id="{2151242F-E2E2-452A-983F-83230FE8863F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FD0DE2-50D4-D294-5928-C9404467E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4275" y="6492875"/>
            <a:ext cx="41148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5B0D61B-6AFF-67C9-25B4-FCD2C5951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B31EBD9-E686-4502-B346-57A72FB54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06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B836E7-8B9B-8786-9EF8-983E59B5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242F-E2E2-452A-983F-83230FE8863F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0AA4644-85D1-9F80-7A94-F55F6106B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066897-DDE1-BAAF-1B95-CF273F1BA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EBD9-E686-4502-B346-57A72FB54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305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F25A62-1B97-A232-9851-B14897A30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4310AE-71CB-795D-8E2F-D800DDC21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EA7088-CA4C-1601-761C-4FE693813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4A0F3D-5503-E0E9-FEA2-263D2996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242F-E2E2-452A-983F-83230FE8863F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9A63BB-B3B5-BC3B-89C3-20CA6971B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D56C65-A84F-4AF5-AAD5-6043EAEE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EBD9-E686-4502-B346-57A72FB54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978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0607F-E353-119E-1A62-EE870D3BE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C793FB-5737-3A0B-855C-030243E6B6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2FD233-951E-5F51-C73D-0B68522E9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D540EC-43D1-6F00-757F-223C85BC1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242F-E2E2-452A-983F-83230FE8863F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62CDE3-769E-6C53-A319-30AC5EF9C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5DD1D5-AB35-1276-7861-7B8E761B3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EBD9-E686-4502-B346-57A72FB54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86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9B8E3E-13ED-149A-F3CA-AC2397F1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A83F1E-4370-6E00-44E0-C932D5C95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BD44DF-7868-AC35-F12B-5F08049707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1242F-E2E2-452A-983F-83230FE8863F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0F5E5A-284C-B0A7-162D-E23133A718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6EA473-61C1-0417-E93F-4319ABCC9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1EBD9-E686-4502-B346-57A72FB54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80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1.wdp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FC079DCD-2C33-7D2D-6DF2-B37DF5926490}"/>
              </a:ext>
            </a:extLst>
          </p:cNvPr>
          <p:cNvSpPr txBox="1">
            <a:spLocks/>
          </p:cNvSpPr>
          <p:nvPr/>
        </p:nvSpPr>
        <p:spPr>
          <a:xfrm>
            <a:off x="261143" y="1820324"/>
            <a:ext cx="11669713" cy="2055484"/>
          </a:xfrm>
          <a:prstGeom prst="rect">
            <a:avLst/>
          </a:prstGeom>
          <a:solidFill>
            <a:srgbClr val="FFFFFF">
              <a:alpha val="2902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2D7FFF"/>
                </a:solidFill>
                <a:latin typeface="Arial Narrow" panose="020B0606020202030204" pitchFamily="34" charset="0"/>
              </a:rPr>
              <a:t>Организация и проведение профилактических мероприятий в поликлинике.</a:t>
            </a:r>
            <a:br>
              <a:rPr lang="ru-RU" sz="4000" b="1" dirty="0">
                <a:solidFill>
                  <a:srgbClr val="2D7FFF"/>
                </a:solidFill>
                <a:latin typeface="Arial Narrow" panose="020B0606020202030204" pitchFamily="34" charset="0"/>
              </a:rPr>
            </a:br>
            <a:r>
              <a:rPr lang="ru-RU" sz="4000" b="1" dirty="0">
                <a:solidFill>
                  <a:srgbClr val="2D7FFF"/>
                </a:solidFill>
                <a:latin typeface="Arial Narrow" panose="020B0606020202030204" pitchFamily="34" charset="0"/>
              </a:rPr>
              <a:t>Формирование медицинской документации в </a:t>
            </a:r>
            <a:br>
              <a:rPr lang="ru-RU" sz="4000" b="1" dirty="0">
                <a:solidFill>
                  <a:srgbClr val="2D7FFF"/>
                </a:solidFill>
                <a:latin typeface="Arial Narrow" panose="020B0606020202030204" pitchFamily="34" charset="0"/>
              </a:rPr>
            </a:br>
            <a:r>
              <a:rPr lang="ru-RU" sz="4000" b="1" dirty="0">
                <a:solidFill>
                  <a:srgbClr val="2D7FFF"/>
                </a:solidFill>
                <a:latin typeface="Arial Narrow" panose="020B0606020202030204" pitchFamily="34" charset="0"/>
              </a:rPr>
              <a:t>МИС «Ариадна»</a:t>
            </a:r>
          </a:p>
        </p:txBody>
      </p:sp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A52FC5F1-5215-83F1-2107-D3314181B85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660701" y="4767119"/>
            <a:ext cx="10123312" cy="1752600"/>
          </a:xfrm>
          <a:solidFill>
            <a:srgbClr val="FFFFFF">
              <a:alpha val="20000"/>
            </a:srgbClr>
          </a:solidFill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endParaRPr lang="ru-RU" noProof="0" dirty="0">
              <a:latin typeface="Arial Narrow" panose="020B0606020202030204" pitchFamily="34" charset="0"/>
            </a:endParaRPr>
          </a:p>
          <a:p>
            <a:pPr marL="0" indent="0" algn="r">
              <a:buNone/>
            </a:pPr>
            <a:r>
              <a:rPr lang="ru-RU" sz="3400" dirty="0">
                <a:latin typeface="Arial Narrow" panose="020B0606020202030204" pitchFamily="34" charset="0"/>
                <a:cs typeface="Times New Roman" panose="02020603050405020304" pitchFamily="18" charset="0"/>
              </a:rPr>
              <a:t>Жиляева Тамара Петровна </a:t>
            </a:r>
            <a:endParaRPr kumimoji="0" lang="ru-RU" sz="3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kumimoji="0" lang="ru-RU" sz="3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областной специалист по медицинской профилактике</a:t>
            </a:r>
            <a:r>
              <a:rPr lang="ru-RU" sz="3400" baseline="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4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МЗ Кузбасса</a:t>
            </a:r>
            <a:r>
              <a:rPr lang="ru-RU" sz="28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ru-RU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i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B65CB6-32DE-848E-B38C-D0448D22E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65443"/>
            <a:ext cx="1295685" cy="1295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FBAF25-6F37-CF1A-A45D-388B5DE024E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20" y="268405"/>
            <a:ext cx="4278280" cy="75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31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6FADA9-09FD-9580-ABD3-2DDC852BA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ФИКСАЦИЯ КОНТАКТОВ С ПАЦИЕНТАМИ – </a:t>
            </a:r>
            <a:r>
              <a:rPr lang="en-US" dirty="0"/>
              <a:t>CRM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2D200B-ACA8-10C5-3E7C-2295D850870A}"/>
              </a:ext>
            </a:extLst>
          </p:cNvPr>
          <p:cNvSpPr txBox="1"/>
          <p:nvPr/>
        </p:nvSpPr>
        <p:spPr>
          <a:xfrm>
            <a:off x="334963" y="873125"/>
            <a:ext cx="11449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Во многих МО организован обзвон пациентов для приглашения на проф. мероприятия. Для контроля обзвона пациентов и результата общения с пациентов в МИС есть система </a:t>
            </a:r>
            <a:r>
              <a:rPr lang="en-US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CRM</a:t>
            </a:r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М/С или оператор фиксируют отметку о результате контакта с пациентов в АРМ «Регистратура». Врач на участке в АРМ «Врач поликлиники» может посмотреть когда (и сколько раз) с пациентом связывались и о чем договорились.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052B7D-B6AD-202E-F7C0-8C014C9D7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805" y="2323423"/>
            <a:ext cx="11449050" cy="26695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D67B94-B604-29EA-DEE6-F79D0169441A}"/>
              </a:ext>
            </a:extLst>
          </p:cNvPr>
          <p:cNvSpPr txBox="1"/>
          <p:nvPr/>
        </p:nvSpPr>
        <p:spPr>
          <a:xfrm>
            <a:off x="7910946" y="4992965"/>
            <a:ext cx="3873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i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Пример приглашения пациентов на ДН</a:t>
            </a:r>
          </a:p>
        </p:txBody>
      </p:sp>
    </p:spTree>
    <p:extLst>
      <p:ext uri="{BB962C8B-B14F-4D97-AF65-F5344CB8AC3E}">
        <p14:creationId xmlns:p14="http://schemas.microsoft.com/office/powerpoint/2010/main" val="4262618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AEE19775-6741-ED8C-FC59-9ED6A84DCF81}"/>
              </a:ext>
            </a:extLst>
          </p:cNvPr>
          <p:cNvSpPr txBox="1">
            <a:spLocks/>
          </p:cNvSpPr>
          <p:nvPr/>
        </p:nvSpPr>
        <p:spPr>
          <a:xfrm>
            <a:off x="-2" y="0"/>
            <a:ext cx="12192001" cy="685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D30535"/>
                </a:solidFill>
                <a:latin typeface="Arial Narrow" panose="020B0606020202030204" pitchFamily="34" charset="0"/>
              </a:rPr>
              <a:t>ОРГАНИЗАЦИЯ ПОДБОРА НОМЕРКОВ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9F17EC-C1C0-CF1A-4AD7-44F1FC4AA09C}"/>
              </a:ext>
            </a:extLst>
          </p:cNvPr>
          <p:cNvSpPr txBox="1"/>
          <p:nvPr/>
        </p:nvSpPr>
        <p:spPr>
          <a:xfrm>
            <a:off x="334962" y="3429000"/>
            <a:ext cx="115149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МИС возможно организовать подбор записи (свободные очереди) к разным специалистам для формирования оптимального маршрута пациента.</a:t>
            </a:r>
          </a:p>
          <a:p>
            <a:endParaRPr lang="ru-RU" sz="2400" b="1" dirty="0">
              <a:solidFill>
                <a:srgbClr val="061A64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Для вызова данного режима необходимо нажать клавишу </a:t>
            </a:r>
            <a:r>
              <a:rPr lang="en-US" sz="24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F8</a:t>
            </a:r>
            <a:endParaRPr lang="ru-RU" sz="2400" b="1" dirty="0">
              <a:solidFill>
                <a:srgbClr val="061A64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C33446-B123-65D2-CB9E-7CBD4BBF7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962" y="873125"/>
            <a:ext cx="11449051" cy="213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56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AEE19775-6741-ED8C-FC59-9ED6A84DCF81}"/>
              </a:ext>
            </a:extLst>
          </p:cNvPr>
          <p:cNvSpPr txBox="1">
            <a:spLocks/>
          </p:cNvSpPr>
          <p:nvPr/>
        </p:nvSpPr>
        <p:spPr>
          <a:xfrm>
            <a:off x="-2" y="0"/>
            <a:ext cx="12192001" cy="685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D30535"/>
                </a:solidFill>
                <a:latin typeface="Arial Narrow" panose="020B0606020202030204" pitchFamily="34" charset="0"/>
              </a:rPr>
              <a:t>ОРГАНИЗАЦИЯ ПОДБОРА НОМЕРКОВ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9F17EC-C1C0-CF1A-4AD7-44F1FC4AA09C}"/>
              </a:ext>
            </a:extLst>
          </p:cNvPr>
          <p:cNvSpPr txBox="1"/>
          <p:nvPr/>
        </p:nvSpPr>
        <p:spPr>
          <a:xfrm>
            <a:off x="342121" y="5641399"/>
            <a:ext cx="11514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Откроется окно, в котором необходимо выбрать к кому необходимо направить пациента</a:t>
            </a:r>
          </a:p>
          <a:p>
            <a:r>
              <a:rPr lang="ru-RU" sz="24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(двойной клик по врачу).</a:t>
            </a:r>
          </a:p>
          <a:p>
            <a:r>
              <a:rPr lang="ru-RU" sz="24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Можно выбрать всех специалистов кнопкой «Выбрать все». Далее – «Выдать»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310C31-1BA6-DCF8-2697-8E36A7A24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963" y="873125"/>
            <a:ext cx="11449050" cy="476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30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AEE19775-6741-ED8C-FC59-9ED6A84DCF81}"/>
              </a:ext>
            </a:extLst>
          </p:cNvPr>
          <p:cNvSpPr txBox="1">
            <a:spLocks/>
          </p:cNvSpPr>
          <p:nvPr/>
        </p:nvSpPr>
        <p:spPr>
          <a:xfrm>
            <a:off x="-2" y="0"/>
            <a:ext cx="12192001" cy="685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D30535"/>
                </a:solidFill>
                <a:latin typeface="Arial Narrow" panose="020B0606020202030204" pitchFamily="34" charset="0"/>
              </a:rPr>
              <a:t>ОРГАНИЗАЦИЯ ПОДБОРА НОМЕРКОВ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F91082-92AF-07E7-C739-0268A7056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46"/>
          <a:stretch/>
        </p:blipFill>
        <p:spPr>
          <a:xfrm>
            <a:off x="889516" y="873125"/>
            <a:ext cx="10412963" cy="594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56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FC079DCD-2C33-7D2D-6DF2-B37DF592649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449050" cy="873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D30535"/>
                </a:solidFill>
                <a:latin typeface="Arial Narrow" panose="020B0606020202030204" pitchFamily="34" charset="0"/>
              </a:rPr>
              <a:t>ОТКРЫТИЕ МЭС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CC936-CD44-DA71-5F71-FDF5C07A5FE1}"/>
              </a:ext>
            </a:extLst>
          </p:cNvPr>
          <p:cNvSpPr txBox="1"/>
          <p:nvPr/>
        </p:nvSpPr>
        <p:spPr>
          <a:xfrm>
            <a:off x="334963" y="5482291"/>
            <a:ext cx="11449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61A64"/>
                </a:solidFill>
                <a:latin typeface="Arial Narrow" panose="020B0606020202030204" pitchFamily="34" charset="0"/>
              </a:rPr>
              <a:t>На вкладке «МЭС» необходимо нажать кнопку «Открыть МЭС».</a:t>
            </a:r>
          </a:p>
          <a:p>
            <a:r>
              <a:rPr lang="ru-RU" sz="2400" dirty="0">
                <a:solidFill>
                  <a:srgbClr val="061A64"/>
                </a:solidFill>
                <a:latin typeface="Arial Narrow" panose="020B0606020202030204" pitchFamily="34" charset="0"/>
              </a:rPr>
              <a:t>Выбрать необходимую программу профилактического мероприятия.</a:t>
            </a:r>
          </a:p>
          <a:p>
            <a:r>
              <a:rPr lang="ru-RU" sz="2400" dirty="0">
                <a:solidFill>
                  <a:srgbClr val="061A64"/>
                </a:solidFill>
                <a:latin typeface="Arial Narrow" panose="020B0606020202030204" pitchFamily="34" charset="0"/>
              </a:rPr>
              <a:t>Перечень необходимых услуг будет загружен автоматически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045B04-D2FB-B18B-816E-D36DE81F6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6981"/>
          <a:stretch>
            <a:fillRect/>
          </a:stretch>
        </p:blipFill>
        <p:spPr>
          <a:xfrm>
            <a:off x="334963" y="873125"/>
            <a:ext cx="11449050" cy="3958126"/>
          </a:xfrm>
          <a:custGeom>
            <a:avLst/>
            <a:gdLst>
              <a:gd name="connsiteX0" fmla="*/ 0 w 11449050"/>
              <a:gd name="connsiteY0" fmla="*/ 0 h 3958126"/>
              <a:gd name="connsiteX1" fmla="*/ 11449050 w 11449050"/>
              <a:gd name="connsiteY1" fmla="*/ 0 h 3958126"/>
              <a:gd name="connsiteX2" fmla="*/ 11449050 w 11449050"/>
              <a:gd name="connsiteY2" fmla="*/ 3654876 h 3958126"/>
              <a:gd name="connsiteX3" fmla="*/ 0 w 11449050"/>
              <a:gd name="connsiteY3" fmla="*/ 3958126 h 3958126"/>
              <a:gd name="connsiteX4" fmla="*/ 0 w 11449050"/>
              <a:gd name="connsiteY4" fmla="*/ 0 h 3958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49050" h="3958126">
                <a:moveTo>
                  <a:pt x="0" y="0"/>
                </a:moveTo>
                <a:lnTo>
                  <a:pt x="11449050" y="0"/>
                </a:lnTo>
                <a:lnTo>
                  <a:pt x="11449050" y="3654876"/>
                </a:lnTo>
                <a:cubicBezTo>
                  <a:pt x="5724525" y="3255863"/>
                  <a:pt x="5724525" y="3958126"/>
                  <a:pt x="0" y="3958126"/>
                </a:cubicBez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1406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FC079DCD-2C33-7D2D-6DF2-B37DF592649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449050" cy="873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D30535"/>
                </a:solidFill>
                <a:latin typeface="Arial Narrow" panose="020B0606020202030204" pitchFamily="34" charset="0"/>
              </a:rPr>
              <a:t>ОТКРЫТИЕ МЭС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CC936-CD44-DA71-5F71-FDF5C07A5FE1}"/>
              </a:ext>
            </a:extLst>
          </p:cNvPr>
          <p:cNvSpPr txBox="1"/>
          <p:nvPr/>
        </p:nvSpPr>
        <p:spPr>
          <a:xfrm>
            <a:off x="334963" y="6102776"/>
            <a:ext cx="1144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61A64"/>
                </a:solidFill>
                <a:latin typeface="Arial Narrow" panose="020B0606020202030204" pitchFamily="34" charset="0"/>
              </a:rPr>
              <a:t>По кнопке «Печать» можно сформировать «Маршрутный лист» и «Карту по форме 131/у»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C8E987-706A-31EA-E40F-1C02B3766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963" y="873125"/>
            <a:ext cx="11449050" cy="33536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D3700F-6692-B0D5-8079-3D27703CC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2142" y="1016908"/>
            <a:ext cx="4881871" cy="435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98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EF3A1C-49CD-8EB1-0D36-F9C8A5A84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-27807"/>
          <a:stretch>
            <a:fillRect/>
          </a:stretch>
        </p:blipFill>
        <p:spPr>
          <a:xfrm>
            <a:off x="335590" y="873125"/>
            <a:ext cx="11448423" cy="6771570"/>
          </a:xfrm>
          <a:custGeom>
            <a:avLst/>
            <a:gdLst>
              <a:gd name="connsiteX0" fmla="*/ 0 w 12192000"/>
              <a:gd name="connsiteY0" fmla="*/ 5642381 h 7211385"/>
              <a:gd name="connsiteX1" fmla="*/ 12192000 w 12192000"/>
              <a:gd name="connsiteY1" fmla="*/ 5642381 h 7211385"/>
              <a:gd name="connsiteX2" fmla="*/ 12192000 w 12192000"/>
              <a:gd name="connsiteY2" fmla="*/ 7211385 h 7211385"/>
              <a:gd name="connsiteX3" fmla="*/ 0 w 12192000"/>
              <a:gd name="connsiteY3" fmla="*/ 7211385 h 7211385"/>
              <a:gd name="connsiteX4" fmla="*/ 0 w 12192000"/>
              <a:gd name="connsiteY4" fmla="*/ 0 h 7211385"/>
              <a:gd name="connsiteX5" fmla="*/ 12192000 w 12192000"/>
              <a:gd name="connsiteY5" fmla="*/ 0 h 7211385"/>
              <a:gd name="connsiteX6" fmla="*/ 12192000 w 12192000"/>
              <a:gd name="connsiteY6" fmla="*/ 4482710 h 7211385"/>
              <a:gd name="connsiteX7" fmla="*/ 0 w 12192000"/>
              <a:gd name="connsiteY7" fmla="*/ 4868231 h 7211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7211385">
                <a:moveTo>
                  <a:pt x="0" y="5642381"/>
                </a:moveTo>
                <a:lnTo>
                  <a:pt x="12192000" y="5642381"/>
                </a:lnTo>
                <a:lnTo>
                  <a:pt x="12192000" y="7211385"/>
                </a:lnTo>
                <a:lnTo>
                  <a:pt x="0" y="721138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82710"/>
                </a:lnTo>
                <a:cubicBezTo>
                  <a:pt x="6096000" y="3975446"/>
                  <a:pt x="6096000" y="4868231"/>
                  <a:pt x="0" y="4868231"/>
                </a:cubicBezTo>
                <a:close/>
              </a:path>
            </a:pathLst>
          </a:custGeom>
        </p:spPr>
      </p:pic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FC079DCD-2C33-7D2D-6DF2-B37DF592649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449050" cy="873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D30535"/>
                </a:solidFill>
                <a:latin typeface="Arial Narrow" panose="020B0606020202030204" pitchFamily="34" charset="0"/>
              </a:rPr>
              <a:t>ЗАКЛЮЧИТЕЛЬНЫЙ ОСМОТР ПО ДИСПАНСЕРИЗАЦИИ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CC936-CD44-DA71-5F71-FDF5C07A5FE1}"/>
              </a:ext>
            </a:extLst>
          </p:cNvPr>
          <p:cNvSpPr txBox="1"/>
          <p:nvPr/>
        </p:nvSpPr>
        <p:spPr>
          <a:xfrm>
            <a:off x="407987" y="6049421"/>
            <a:ext cx="7740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solidFill>
                  <a:srgbClr val="061A64"/>
                </a:solidFill>
                <a:latin typeface="Arial Narrow" panose="020B0606020202030204" pitchFamily="34" charset="0"/>
              </a:rPr>
              <a:t>Ссылка на обучение по заполнению протокола</a:t>
            </a:r>
          </a:p>
        </p:txBody>
      </p:sp>
    </p:spTree>
    <p:extLst>
      <p:ext uri="{BB962C8B-B14F-4D97-AF65-F5344CB8AC3E}">
        <p14:creationId xmlns:p14="http://schemas.microsoft.com/office/powerpoint/2010/main" val="1401617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EF3A1C-49CD-8EB1-0D36-F9C8A5A84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-27807"/>
          <a:stretch>
            <a:fillRect/>
          </a:stretch>
        </p:blipFill>
        <p:spPr>
          <a:xfrm>
            <a:off x="335590" y="873125"/>
            <a:ext cx="11448423" cy="6771570"/>
          </a:xfrm>
          <a:custGeom>
            <a:avLst/>
            <a:gdLst>
              <a:gd name="connsiteX0" fmla="*/ 0 w 12192000"/>
              <a:gd name="connsiteY0" fmla="*/ 5642381 h 7211385"/>
              <a:gd name="connsiteX1" fmla="*/ 12192000 w 12192000"/>
              <a:gd name="connsiteY1" fmla="*/ 5642381 h 7211385"/>
              <a:gd name="connsiteX2" fmla="*/ 12192000 w 12192000"/>
              <a:gd name="connsiteY2" fmla="*/ 7211385 h 7211385"/>
              <a:gd name="connsiteX3" fmla="*/ 0 w 12192000"/>
              <a:gd name="connsiteY3" fmla="*/ 7211385 h 7211385"/>
              <a:gd name="connsiteX4" fmla="*/ 0 w 12192000"/>
              <a:gd name="connsiteY4" fmla="*/ 0 h 7211385"/>
              <a:gd name="connsiteX5" fmla="*/ 12192000 w 12192000"/>
              <a:gd name="connsiteY5" fmla="*/ 0 h 7211385"/>
              <a:gd name="connsiteX6" fmla="*/ 12192000 w 12192000"/>
              <a:gd name="connsiteY6" fmla="*/ 4482710 h 7211385"/>
              <a:gd name="connsiteX7" fmla="*/ 0 w 12192000"/>
              <a:gd name="connsiteY7" fmla="*/ 4868231 h 7211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7211385">
                <a:moveTo>
                  <a:pt x="0" y="5642381"/>
                </a:moveTo>
                <a:lnTo>
                  <a:pt x="12192000" y="5642381"/>
                </a:lnTo>
                <a:lnTo>
                  <a:pt x="12192000" y="7211385"/>
                </a:lnTo>
                <a:lnTo>
                  <a:pt x="0" y="721138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82710"/>
                </a:lnTo>
                <a:cubicBezTo>
                  <a:pt x="6096000" y="3975446"/>
                  <a:pt x="6096000" y="4868231"/>
                  <a:pt x="0" y="4868231"/>
                </a:cubicBezTo>
                <a:close/>
              </a:path>
            </a:pathLst>
          </a:custGeom>
        </p:spPr>
      </p:pic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FC079DCD-2C33-7D2D-6DF2-B37DF592649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449050" cy="873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D30535"/>
                </a:solidFill>
                <a:latin typeface="Arial Narrow" panose="020B0606020202030204" pitchFamily="34" charset="0"/>
              </a:rPr>
              <a:t>СЭМД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CC936-CD44-DA71-5F71-FDF5C07A5FE1}"/>
              </a:ext>
            </a:extLst>
          </p:cNvPr>
          <p:cNvSpPr txBox="1"/>
          <p:nvPr/>
        </p:nvSpPr>
        <p:spPr>
          <a:xfrm>
            <a:off x="407987" y="5559827"/>
            <a:ext cx="11553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061A64"/>
                </a:solidFill>
                <a:latin typeface="Arial Narrow" panose="020B0606020202030204" pitchFamily="34" charset="0"/>
              </a:rPr>
              <a:t>При формировании документа автоматически будет созданы СЭМДЫ:</a:t>
            </a:r>
          </a:p>
          <a:p>
            <a:pPr marL="342900" indent="-342900">
              <a:buFontTx/>
              <a:buChar char="-"/>
            </a:pPr>
            <a:r>
              <a:rPr lang="ru-RU" i="1" dirty="0">
                <a:solidFill>
                  <a:srgbClr val="061A64"/>
                </a:solidFill>
                <a:latin typeface="Arial Narrow" panose="020B0606020202030204" pitchFamily="34" charset="0"/>
              </a:rPr>
              <a:t>Сведения о результатах диспансеризации (РЭМД)</a:t>
            </a:r>
          </a:p>
          <a:p>
            <a:pPr marL="342900" indent="-342900">
              <a:buFontTx/>
              <a:buChar char="-"/>
            </a:pPr>
            <a:r>
              <a:rPr lang="ru-RU" i="1" dirty="0">
                <a:solidFill>
                  <a:srgbClr val="061A64"/>
                </a:solidFill>
                <a:latin typeface="Arial Narrow" panose="020B0606020202030204" pitchFamily="34" charset="0"/>
              </a:rPr>
              <a:t>Эпикриз по результатам диспансеризации (РЭМД, ВИМИС Профилактика)</a:t>
            </a:r>
          </a:p>
          <a:p>
            <a:r>
              <a:rPr lang="ru-RU" i="1" dirty="0">
                <a:solidFill>
                  <a:srgbClr val="FF0000"/>
                </a:solidFill>
                <a:latin typeface="Arial Narrow" panose="020B0606020202030204" pitchFamily="34" charset="0"/>
              </a:rPr>
              <a:t>! Обязательным условием для выгрузки – заполнение карточки пациента, стат. талона и подписание ЭЦП</a:t>
            </a:r>
          </a:p>
        </p:txBody>
      </p:sp>
    </p:spTree>
    <p:extLst>
      <p:ext uri="{BB962C8B-B14F-4D97-AF65-F5344CB8AC3E}">
        <p14:creationId xmlns:p14="http://schemas.microsoft.com/office/powerpoint/2010/main" val="3739686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F94B2-2A68-9A71-4648-F7A02B48D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C24FFE-1E15-6486-0FE4-52B1B8C21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77" y="971215"/>
            <a:ext cx="11682845" cy="55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F94B2-2A68-9A71-4648-F7A02B48D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ИНФОРМАЦИЯ ДЛЯ </a:t>
            </a:r>
            <a:r>
              <a:rPr lang="en-US" dirty="0"/>
              <a:t>IT </a:t>
            </a:r>
            <a:r>
              <a:rPr lang="ru-RU" dirty="0"/>
              <a:t>СПЕЦИАЛИСТА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D33DEA-E7D1-C97D-0C4D-1CFB49A87E52}"/>
              </a:ext>
            </a:extLst>
          </p:cNvPr>
          <p:cNvSpPr txBox="1"/>
          <p:nvPr/>
        </p:nvSpPr>
        <p:spPr>
          <a:xfrm>
            <a:off x="419713" y="3723499"/>
            <a:ext cx="101135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323232"/>
                </a:solidFill>
                <a:effectLst/>
                <a:latin typeface="ui-sans-serif"/>
              </a:rPr>
              <a:t>1. (46) – (7) Поиск выполненных услуг у пациента. За какой период искать. </a:t>
            </a:r>
          </a:p>
          <a:p>
            <a:pPr algn="l"/>
            <a:r>
              <a:rPr lang="ru-RU" b="0" i="0" dirty="0">
                <a:solidFill>
                  <a:srgbClr val="323232"/>
                </a:solidFill>
                <a:effectLst/>
                <a:latin typeface="ui-sans-serif"/>
              </a:rPr>
              <a:t>2. Для ЛАБ исследований проставляется врач - Врач КДЛ - должен быть в БД с кодом "-110"</a:t>
            </a:r>
          </a:p>
          <a:p>
            <a:pPr algn="l"/>
            <a:r>
              <a:rPr lang="ru-RU" b="0" i="0" dirty="0">
                <a:solidFill>
                  <a:srgbClr val="323232"/>
                </a:solidFill>
                <a:effectLst/>
                <a:latin typeface="ui-sans-serif"/>
              </a:rPr>
              <a:t>3. (46)-(6) Услуги лечащего врача/медсестры в МЭС</a:t>
            </a:r>
          </a:p>
          <a:p>
            <a:pPr algn="l"/>
            <a:r>
              <a:rPr lang="ru-RU" b="0" i="0" dirty="0">
                <a:solidFill>
                  <a:srgbClr val="323232"/>
                </a:solidFill>
                <a:effectLst/>
                <a:latin typeface="ui-sans-serif"/>
              </a:rPr>
              <a:t>4. Связка мероприятий МЭС с услугами в МИС проставляется в АРМ "Экономист" - Справочники - Соответствия работ и услуг ЛПУ номенклатуре МЗ</a:t>
            </a:r>
          </a:p>
          <a:p>
            <a:pPr algn="l"/>
            <a:r>
              <a:rPr lang="ru-RU" b="0" i="0" dirty="0">
                <a:solidFill>
                  <a:srgbClr val="323232"/>
                </a:solidFill>
                <a:effectLst/>
                <a:latin typeface="ui-sans-serif"/>
              </a:rPr>
              <a:t>5. (46)-(8) Услуги со статусом </a:t>
            </a:r>
            <a:r>
              <a:rPr lang="ru-RU" b="0" i="0" dirty="0" err="1">
                <a:solidFill>
                  <a:srgbClr val="323232"/>
                </a:solidFill>
                <a:effectLst/>
                <a:latin typeface="ui-sans-serif"/>
              </a:rPr>
              <a:t>паталогия</a:t>
            </a:r>
            <a:r>
              <a:rPr lang="ru-RU" b="0" i="0" dirty="0">
                <a:solidFill>
                  <a:srgbClr val="323232"/>
                </a:solidFill>
                <a:effectLst/>
                <a:latin typeface="ui-sans-serif"/>
              </a:rPr>
              <a:t> - НЕ направлять на 2ой этап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2BAC2A-729E-E176-539E-DDAAFEA74EC0}"/>
              </a:ext>
            </a:extLst>
          </p:cNvPr>
          <p:cNvSpPr txBox="1"/>
          <p:nvPr/>
        </p:nvSpPr>
        <p:spPr>
          <a:xfrm>
            <a:off x="334963" y="6353332"/>
            <a:ext cx="8359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70C0"/>
                </a:solidFill>
              </a:rPr>
              <a:t>https://zdrav42.evateam.ru/docs/kardio/DOC-000100#vedenie-mes</a:t>
            </a:r>
          </a:p>
        </p:txBody>
      </p:sp>
    </p:spTree>
    <p:extLst>
      <p:ext uri="{BB962C8B-B14F-4D97-AF65-F5344CB8AC3E}">
        <p14:creationId xmlns:p14="http://schemas.microsoft.com/office/powerpoint/2010/main" val="1745320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46FD6-76BE-CE05-D1B5-6A8F5483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0" y="51097"/>
            <a:ext cx="12128350" cy="598319"/>
          </a:xfrm>
        </p:spPr>
        <p:txBody>
          <a:bodyPr/>
          <a:lstStyle/>
          <a:p>
            <a:r>
              <a:rPr lang="ru-RU" dirty="0"/>
              <a:t>СПИСКИ ПАЦИЕНТОВ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5BAD50-6384-C704-ACCB-EA6F7E712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2" y="873125"/>
            <a:ext cx="11447957" cy="32309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89C600-3381-6687-380F-240A75B2506B}"/>
              </a:ext>
            </a:extLst>
          </p:cNvPr>
          <p:cNvSpPr txBox="1"/>
          <p:nvPr/>
        </p:nvSpPr>
        <p:spPr>
          <a:xfrm>
            <a:off x="267362" y="4189283"/>
            <a:ext cx="114490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АРМ «Врач поликлиники» в разделе «Паспорт участка» есть возможность сформировать следующие списки:</a:t>
            </a:r>
          </a:p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 Диспансеризация открыта более 10 дней</a:t>
            </a:r>
          </a:p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 Все по плану диспансеризации за период</a:t>
            </a:r>
          </a:p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 Все по плану проф. мероприятий за период</a:t>
            </a:r>
          </a:p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 Не прошедшие 2 и более года по проф. мероприятиям</a:t>
            </a:r>
            <a:b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 Пациенты не посещали МО более 2х лет </a:t>
            </a:r>
          </a:p>
        </p:txBody>
      </p:sp>
    </p:spTree>
    <p:extLst>
      <p:ext uri="{BB962C8B-B14F-4D97-AF65-F5344CB8AC3E}">
        <p14:creationId xmlns:p14="http://schemas.microsoft.com/office/powerpoint/2010/main" val="3566870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46FD6-76BE-CE05-D1B5-6A8F5483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5" y="134927"/>
            <a:ext cx="12128350" cy="598319"/>
          </a:xfrm>
        </p:spPr>
        <p:txBody>
          <a:bodyPr/>
          <a:lstStyle/>
          <a:p>
            <a:r>
              <a:rPr lang="ru-RU" sz="2800" dirty="0"/>
              <a:t>ФОРМИРОВАНИЕ УСЛУГ НА ОПЛАТУ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7DB2AA-B844-105B-55C6-4E985BE8ED45}"/>
              </a:ext>
            </a:extLst>
          </p:cNvPr>
          <p:cNvSpPr txBox="1"/>
          <p:nvPr/>
        </p:nvSpPr>
        <p:spPr>
          <a:xfrm>
            <a:off x="334963" y="5630932"/>
            <a:ext cx="11449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 завершении диспансеризации, на вкладке «МЭС» необходимо нажать кнопку «Закрыть МЭС».</a:t>
            </a:r>
          </a:p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!Обязательно наличие заключительного протокола по диспансеризации и анкеты. В противном случае программа выдаст ошибку.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CAB1A3-2B7D-A95C-ABDB-28A23178EE1D}"/>
              </a:ext>
            </a:extLst>
          </p:cNvPr>
          <p:cNvSpPr txBox="1"/>
          <p:nvPr/>
        </p:nvSpPr>
        <p:spPr>
          <a:xfrm>
            <a:off x="371475" y="783789"/>
            <a:ext cx="1144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1. ЗАКРЫТИЕ МЭС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0B9B53-7413-C381-0AF5-B7D8BF4285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2669"/>
          <a:stretch>
            <a:fillRect/>
          </a:stretch>
        </p:blipFill>
        <p:spPr>
          <a:xfrm>
            <a:off x="334963" y="1307009"/>
            <a:ext cx="11449050" cy="3984401"/>
          </a:xfrm>
          <a:custGeom>
            <a:avLst/>
            <a:gdLst>
              <a:gd name="connsiteX0" fmla="*/ 0 w 11449050"/>
              <a:gd name="connsiteY0" fmla="*/ 0 h 3984401"/>
              <a:gd name="connsiteX1" fmla="*/ 11449050 w 11449050"/>
              <a:gd name="connsiteY1" fmla="*/ 0 h 3984401"/>
              <a:gd name="connsiteX2" fmla="*/ 11449050 w 11449050"/>
              <a:gd name="connsiteY2" fmla="*/ 3726649 h 3984401"/>
              <a:gd name="connsiteX3" fmla="*/ 0 w 11449050"/>
              <a:gd name="connsiteY3" fmla="*/ 3984401 h 398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49050" h="3984401">
                <a:moveTo>
                  <a:pt x="0" y="0"/>
                </a:moveTo>
                <a:lnTo>
                  <a:pt x="11449050" y="0"/>
                </a:lnTo>
                <a:lnTo>
                  <a:pt x="11449050" y="3726649"/>
                </a:lnTo>
                <a:cubicBezTo>
                  <a:pt x="5724525" y="3387501"/>
                  <a:pt x="5724525" y="3984401"/>
                  <a:pt x="0" y="398440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59854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46FD6-76BE-CE05-D1B5-6A8F5483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5" y="134927"/>
            <a:ext cx="12128350" cy="598319"/>
          </a:xfrm>
        </p:spPr>
        <p:txBody>
          <a:bodyPr/>
          <a:lstStyle/>
          <a:p>
            <a:r>
              <a:rPr lang="ru-RU" sz="2800" dirty="0"/>
              <a:t>ФОРМИРОВАНИЕ УСЛУГ НА ОПЛАТУ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7DB2AA-B844-105B-55C6-4E985BE8ED45}"/>
              </a:ext>
            </a:extLst>
          </p:cNvPr>
          <p:cNvSpPr txBox="1"/>
          <p:nvPr/>
        </p:nvSpPr>
        <p:spPr>
          <a:xfrm>
            <a:off x="251835" y="6459430"/>
            <a:ext cx="1144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После заполнения талона услуга на оплату будет сгенерирована автоматически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CAB1A3-2B7D-A95C-ABDB-28A23178EE1D}"/>
              </a:ext>
            </a:extLst>
          </p:cNvPr>
          <p:cNvSpPr txBox="1"/>
          <p:nvPr/>
        </p:nvSpPr>
        <p:spPr>
          <a:xfrm>
            <a:off x="407987" y="750304"/>
            <a:ext cx="1144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2. НЕОБХОДИМО ЗАПОЛНИТЬ ТАЛОН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F285F76-C45A-53B8-3D74-D3ADB1E5E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963" y="1273235"/>
            <a:ext cx="11449050" cy="51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16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46FD6-76BE-CE05-D1B5-6A8F5483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5" y="134927"/>
            <a:ext cx="12128350" cy="598319"/>
          </a:xfrm>
        </p:spPr>
        <p:txBody>
          <a:bodyPr/>
          <a:lstStyle/>
          <a:p>
            <a:r>
              <a:rPr lang="ru-RU" sz="2800" dirty="0"/>
              <a:t>ФОРМИРОВАНИЕ УСЛУГ НА ОПЛАТУ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CAB1A3-2B7D-A95C-ABDB-28A23178EE1D}"/>
              </a:ext>
            </a:extLst>
          </p:cNvPr>
          <p:cNvSpPr txBox="1"/>
          <p:nvPr/>
        </p:nvSpPr>
        <p:spPr>
          <a:xfrm>
            <a:off x="403300" y="869112"/>
            <a:ext cx="1144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3. СБОР СЧЕТА И ПЕРЕДАЧА РЕЕСТРА НА ОПЛАТУ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FC1879-8C7F-BF07-0BB6-FA26905458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31825" y="1392332"/>
            <a:ext cx="12192000" cy="309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8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46FD6-76BE-CE05-D1B5-6A8F5483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0" y="51097"/>
            <a:ext cx="12128350" cy="598319"/>
          </a:xfrm>
        </p:spPr>
        <p:txBody>
          <a:bodyPr/>
          <a:lstStyle/>
          <a:p>
            <a:r>
              <a:rPr lang="ru-RU" dirty="0"/>
              <a:t>СПИСКИ ПАЦИЕНТОВ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89C600-3381-6687-380F-240A75B2506B}"/>
              </a:ext>
            </a:extLst>
          </p:cNvPr>
          <p:cNvSpPr txBox="1"/>
          <p:nvPr/>
        </p:nvSpPr>
        <p:spPr>
          <a:xfrm>
            <a:off x="334963" y="5446214"/>
            <a:ext cx="11449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АРМ «Контент» имеется блок отчетов по разделу «Диспансеризация»</a:t>
            </a:r>
          </a:p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Доступ к АРМ «Контент» выдается по запросу ИТ администратора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CA0669-4B85-DB90-6F1A-27FBED7B93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"/>
          <a:stretch/>
        </p:blipFill>
        <p:spPr>
          <a:xfrm>
            <a:off x="334964" y="853137"/>
            <a:ext cx="11449050" cy="4876144"/>
          </a:xfrm>
          <a:custGeom>
            <a:avLst/>
            <a:gdLst>
              <a:gd name="connsiteX0" fmla="*/ 0 w 11449050"/>
              <a:gd name="connsiteY0" fmla="*/ 0 h 4876144"/>
              <a:gd name="connsiteX1" fmla="*/ 11449050 w 11449050"/>
              <a:gd name="connsiteY1" fmla="*/ 0 h 4876144"/>
              <a:gd name="connsiteX2" fmla="*/ 11449050 w 11449050"/>
              <a:gd name="connsiteY2" fmla="*/ 4876144 h 4876144"/>
              <a:gd name="connsiteX3" fmla="*/ 11449049 w 11449050"/>
              <a:gd name="connsiteY3" fmla="*/ 4876144 h 4876144"/>
              <a:gd name="connsiteX4" fmla="*/ 11449049 w 11449050"/>
              <a:gd name="connsiteY4" fmla="*/ 3968958 h 4876144"/>
              <a:gd name="connsiteX5" fmla="*/ 520252 w 11449050"/>
              <a:gd name="connsiteY5" fmla="*/ 4167774 h 4876144"/>
              <a:gd name="connsiteX6" fmla="*/ 0 w 11449050"/>
              <a:gd name="connsiteY6" fmla="*/ 4169095 h 487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49050" h="4876144">
                <a:moveTo>
                  <a:pt x="0" y="0"/>
                </a:moveTo>
                <a:lnTo>
                  <a:pt x="11449050" y="0"/>
                </a:lnTo>
                <a:lnTo>
                  <a:pt x="11449050" y="4876144"/>
                </a:lnTo>
                <a:lnTo>
                  <a:pt x="11449049" y="4876144"/>
                </a:lnTo>
                <a:lnTo>
                  <a:pt x="11449049" y="3968958"/>
                </a:lnTo>
                <a:cubicBezTo>
                  <a:pt x="5903416" y="3713850"/>
                  <a:pt x="5730115" y="4140838"/>
                  <a:pt x="520252" y="4167774"/>
                </a:cubicBezTo>
                <a:lnTo>
                  <a:pt x="0" y="416909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43487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46FD6-76BE-CE05-D1B5-6A8F5483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0" y="51097"/>
            <a:ext cx="12128350" cy="598319"/>
          </a:xfrm>
        </p:spPr>
        <p:txBody>
          <a:bodyPr/>
          <a:lstStyle/>
          <a:p>
            <a:r>
              <a:rPr lang="ru-RU" dirty="0"/>
              <a:t>СПИСКИ ПАЦИЕНТОВ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89C600-3381-6687-380F-240A75B2506B}"/>
              </a:ext>
            </a:extLst>
          </p:cNvPr>
          <p:cNvSpPr txBox="1"/>
          <p:nvPr/>
        </p:nvSpPr>
        <p:spPr>
          <a:xfrm>
            <a:off x="334963" y="5854641"/>
            <a:ext cx="11449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АРМ «Контент». Отчет по пациентам направленных на 2й этап и диспансеризации и контроль срока прохождения 2го этапа диспансеризации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062365-37A1-661F-ED78-85DD1B9A0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963" y="649416"/>
            <a:ext cx="11449050" cy="488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02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46FD6-76BE-CE05-D1B5-6A8F5483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0" y="51097"/>
            <a:ext cx="12128350" cy="598319"/>
          </a:xfrm>
        </p:spPr>
        <p:txBody>
          <a:bodyPr/>
          <a:lstStyle/>
          <a:p>
            <a:r>
              <a:rPr lang="ru-RU" dirty="0"/>
              <a:t>СПИСКИ ПАЦИЕНТОВ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89C600-3381-6687-380F-240A75B2506B}"/>
              </a:ext>
            </a:extLst>
          </p:cNvPr>
          <p:cNvSpPr txBox="1"/>
          <p:nvPr/>
        </p:nvSpPr>
        <p:spPr>
          <a:xfrm>
            <a:off x="332091" y="5405271"/>
            <a:ext cx="11449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АРМ «Контент». Отчет по пациентам направленных на 2й этап и диспансеризации и контроль срока прохождения 2го этапа диспансеризации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D8AC42-D0A2-328A-23CC-9F7782B04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3" y="873125"/>
            <a:ext cx="11451922" cy="411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55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46FD6-76BE-CE05-D1B5-6A8F5483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0" y="51097"/>
            <a:ext cx="12128350" cy="598319"/>
          </a:xfrm>
        </p:spPr>
        <p:txBody>
          <a:bodyPr/>
          <a:lstStyle/>
          <a:p>
            <a:r>
              <a:rPr lang="ru-RU" dirty="0"/>
              <a:t>СПИСКИ ПАЦИЕНТОВ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89C600-3381-6687-380F-240A75B2506B}"/>
              </a:ext>
            </a:extLst>
          </p:cNvPr>
          <p:cNvSpPr txBox="1"/>
          <p:nvPr/>
        </p:nvSpPr>
        <p:spPr>
          <a:xfrm>
            <a:off x="334963" y="5446214"/>
            <a:ext cx="1144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АРМ «Контент» имеется блок отчетов по форме 131/О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383F42-BFD4-CA09-A8D1-374FB044D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83"/>
          <a:stretch/>
        </p:blipFill>
        <p:spPr>
          <a:xfrm>
            <a:off x="334963" y="873126"/>
            <a:ext cx="11449050" cy="4108536"/>
          </a:xfrm>
          <a:prstGeom prst="rect">
            <a:avLst/>
          </a:prstGeom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30CEDF83-A261-4588-E1FB-5B2297043DA4}"/>
              </a:ext>
            </a:extLst>
          </p:cNvPr>
          <p:cNvCxnSpPr/>
          <p:nvPr/>
        </p:nvCxnSpPr>
        <p:spPr>
          <a:xfrm>
            <a:off x="3219450" y="3590925"/>
            <a:ext cx="1057275" cy="0"/>
          </a:xfrm>
          <a:prstGeom prst="straightConnector1">
            <a:avLst/>
          </a:prstGeom>
          <a:ln w="38100">
            <a:solidFill>
              <a:srgbClr val="E125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572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46FD6-76BE-CE05-D1B5-6A8F5483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0" y="51097"/>
            <a:ext cx="12128350" cy="598319"/>
          </a:xfrm>
        </p:spPr>
        <p:txBody>
          <a:bodyPr/>
          <a:lstStyle/>
          <a:p>
            <a:r>
              <a:rPr lang="ru-RU" dirty="0"/>
              <a:t>СПИСКИ ПАЦИЕНТОВ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5BD3FA-A887-4D97-0EE7-AD9D8BE14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58" y="740707"/>
            <a:ext cx="10197142" cy="554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06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46FD6-76BE-CE05-D1B5-6A8F5483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0" y="51097"/>
            <a:ext cx="12128350" cy="598319"/>
          </a:xfrm>
        </p:spPr>
        <p:txBody>
          <a:bodyPr/>
          <a:lstStyle/>
          <a:p>
            <a:r>
              <a:rPr lang="ru-RU" dirty="0"/>
              <a:t>СПИСКИ ПАЦИЕНТОВ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4DFEF0-1285-5F35-43A4-DAD362BB1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490"/>
            <a:ext cx="12192000" cy="561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47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46FD6-76BE-CE05-D1B5-6A8F5483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0" y="51097"/>
            <a:ext cx="12128350" cy="598319"/>
          </a:xfrm>
        </p:spPr>
        <p:txBody>
          <a:bodyPr/>
          <a:lstStyle/>
          <a:p>
            <a:r>
              <a:rPr lang="ru-RU" dirty="0"/>
              <a:t>СПИСКИ ПАЦИЕНТОВ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2F1E02-092B-7E70-84A5-D1C71D2CE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3" y="1054567"/>
            <a:ext cx="11069099" cy="467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15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46FD6-76BE-CE05-D1B5-6A8F5483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0" y="51097"/>
            <a:ext cx="12128350" cy="598319"/>
          </a:xfrm>
        </p:spPr>
        <p:txBody>
          <a:bodyPr/>
          <a:lstStyle/>
          <a:p>
            <a:r>
              <a:rPr lang="ru-RU" dirty="0"/>
              <a:t>СПИСКИ ПАЦИЕНТОВ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A46853-5D48-A00D-7247-92E066AB6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32" y="965691"/>
            <a:ext cx="11018808" cy="566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918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46FD6-76BE-CE05-D1B5-6A8F5483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0" y="51097"/>
            <a:ext cx="12128350" cy="598319"/>
          </a:xfrm>
        </p:spPr>
        <p:txBody>
          <a:bodyPr/>
          <a:lstStyle/>
          <a:p>
            <a:r>
              <a:rPr lang="ru-RU" dirty="0"/>
              <a:t>СПИСКИ ПАЦИЕНТОВ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B4A214-D1B7-0A23-C7DC-37AAC338A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48" y="1058874"/>
            <a:ext cx="11251721" cy="521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12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46FD6-76BE-CE05-D1B5-6A8F5483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0" y="51097"/>
            <a:ext cx="12128350" cy="598319"/>
          </a:xfrm>
        </p:spPr>
        <p:txBody>
          <a:bodyPr/>
          <a:lstStyle/>
          <a:p>
            <a:r>
              <a:rPr lang="ru-RU" dirty="0"/>
              <a:t>СПИСКИ ПАЦИЕНТОВ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0396D1-032D-04B2-8A48-106B8D479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7851"/>
            <a:ext cx="12192000" cy="426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24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46FD6-76BE-CE05-D1B5-6A8F5483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0" y="51097"/>
            <a:ext cx="12128350" cy="598319"/>
          </a:xfrm>
        </p:spPr>
        <p:txBody>
          <a:bodyPr/>
          <a:lstStyle/>
          <a:p>
            <a:r>
              <a:rPr lang="ru-RU" dirty="0"/>
              <a:t>Журнал учета лиц с наркологическими расстройствами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B7434F-D8EC-45B9-2620-C6C21FC54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6898"/>
            <a:ext cx="12192000" cy="470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99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46FD6-76BE-CE05-D1B5-6A8F5483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0" y="51097"/>
            <a:ext cx="12128350" cy="598319"/>
          </a:xfrm>
        </p:spPr>
        <p:txBody>
          <a:bodyPr/>
          <a:lstStyle/>
          <a:p>
            <a:r>
              <a:rPr lang="ru-RU" dirty="0"/>
              <a:t>Отметка о прохождение психиатра-нарколога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88955B-078F-754B-34AD-ED7518AEF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36" y="883147"/>
            <a:ext cx="11703728" cy="573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13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46FD6-76BE-CE05-D1B5-6A8F5483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0" y="51097"/>
            <a:ext cx="12128350" cy="598319"/>
          </a:xfrm>
        </p:spPr>
        <p:txBody>
          <a:bodyPr/>
          <a:lstStyle/>
          <a:p>
            <a:r>
              <a:rPr lang="ru-RU" dirty="0"/>
              <a:t>Журнал учета пациентов с табачной зависимостью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A1543C-99D9-7BDA-F62D-8387D5824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6895"/>
            <a:ext cx="12192000" cy="570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616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88E3B5-A76B-83EF-B1EB-D4AAB3E7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14" y="445792"/>
            <a:ext cx="11449050" cy="5367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F1AE12-6152-D90A-099B-35483CCF2E25}"/>
              </a:ext>
            </a:extLst>
          </p:cNvPr>
          <p:cNvSpPr txBox="1"/>
          <p:nvPr/>
        </p:nvSpPr>
        <p:spPr>
          <a:xfrm>
            <a:off x="334963" y="6212153"/>
            <a:ext cx="8615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krobat Black" panose="00000A00000000000000" pitchFamily="50" charset="-52"/>
              </a:rPr>
              <a:t>В амбулатории и стационаре   факт проставляется при указании диагноза в талоне </a:t>
            </a:r>
          </a:p>
        </p:txBody>
      </p:sp>
    </p:spTree>
    <p:extLst>
      <p:ext uri="{BB962C8B-B14F-4D97-AF65-F5344CB8AC3E}">
        <p14:creationId xmlns:p14="http://schemas.microsoft.com/office/powerpoint/2010/main" val="34015990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AEE19775-6741-ED8C-FC59-9ED6A84DCF81}"/>
              </a:ext>
            </a:extLst>
          </p:cNvPr>
          <p:cNvSpPr txBox="1">
            <a:spLocks/>
          </p:cNvSpPr>
          <p:nvPr/>
        </p:nvSpPr>
        <p:spPr>
          <a:xfrm>
            <a:off x="-2" y="0"/>
            <a:ext cx="12192001" cy="685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rgbClr val="D30535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13CF5E7-D615-6CFD-A84A-AAAFF1693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ЗАПИСЬ ЧЕРЕЗ ЕПГУ НА ДИСПАНСЕРИЗАЦИЮ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9A6538B-28F4-11F6-ABBF-AE4239E62245}"/>
              </a:ext>
            </a:extLst>
          </p:cNvPr>
          <p:cNvGrpSpPr/>
          <p:nvPr/>
        </p:nvGrpSpPr>
        <p:grpSpPr>
          <a:xfrm>
            <a:off x="334964" y="2196516"/>
            <a:ext cx="11449050" cy="2072711"/>
            <a:chOff x="371472" y="2196516"/>
            <a:chExt cx="11449051" cy="207271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E577927-0198-AB81-2EC1-0F6D4281A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3105"/>
            <a:stretch/>
          </p:blipFill>
          <p:spPr>
            <a:xfrm>
              <a:off x="371472" y="2196516"/>
              <a:ext cx="11449051" cy="392257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D284A93-02F1-51FE-73EC-CAA3607DB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0460"/>
            <a:stretch/>
          </p:blipFill>
          <p:spPr>
            <a:xfrm>
              <a:off x="371472" y="2588773"/>
              <a:ext cx="11449051" cy="16804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46069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46FD6-76BE-CE05-D1B5-6A8F5483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0" y="124930"/>
            <a:ext cx="12128350" cy="598319"/>
          </a:xfrm>
        </p:spPr>
        <p:txBody>
          <a:bodyPr/>
          <a:lstStyle/>
          <a:p>
            <a:r>
              <a:rPr lang="ru-RU" sz="2800" dirty="0"/>
              <a:t>ФАЙЛОВЫЕ ОБМЕНЫ РЕГИОНА. </a:t>
            </a:r>
            <a:br>
              <a:rPr lang="ru-RU" sz="2800" dirty="0"/>
            </a:br>
            <a:r>
              <a:rPr lang="ru-RU" sz="2800" dirty="0"/>
              <a:t>СТАЦИОНАР ЭКСТРЕННАЯ И ПЛАНОВАЯ ГОСПИТАЛИЗАЦИЯ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89C600-3381-6687-380F-240A75B2506B}"/>
              </a:ext>
            </a:extLst>
          </p:cNvPr>
          <p:cNvSpPr txBox="1"/>
          <p:nvPr/>
        </p:nvSpPr>
        <p:spPr>
          <a:xfrm>
            <a:off x="320368" y="5323155"/>
            <a:ext cx="11449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АРМ «Контент» </a:t>
            </a:r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имеется блок отчетов по разделу «Загруженные госпитализации»</a:t>
            </a:r>
          </a:p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Ежедневное формирование списков по участкам пациентов, которые были экстренно госпитализированы и выписаны. Анализ причин госпитализации, активное приглашение и патронаж пациентов. </a:t>
            </a:r>
            <a:b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Цель – предупреждение повторных госпитализаций, диспансерное наблюдение хроников.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93807F-CE07-5DB0-ACDB-F9E3AF0FD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368" y="873125"/>
            <a:ext cx="11470161" cy="424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666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46FD6-76BE-CE05-D1B5-6A8F5483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5" y="134927"/>
            <a:ext cx="12128350" cy="598319"/>
          </a:xfrm>
        </p:spPr>
        <p:txBody>
          <a:bodyPr/>
          <a:lstStyle/>
          <a:p>
            <a:r>
              <a:rPr lang="ru-RU" sz="2800" dirty="0"/>
              <a:t>ПОРТАЛ ВРАЧА – РЕГИОНАЛЬНАЯ ЭЛЕКТРОННАЯ КАРТА ПАЦИЕНТА, СОДЕРЖАЩАЯ ДАННЫЕ СО ВСЕХ МО ОБАЛСТИ, КУДА ОБРАЩАЛСЯ ПАЦИЕНТ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F7402D-3DB8-F698-7BD2-BEBE6C719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963" y="871154"/>
            <a:ext cx="11453074" cy="39109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E63E82-B402-CBE5-3FF0-D820C6B8B1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65" r="5085"/>
          <a:stretch/>
        </p:blipFill>
        <p:spPr>
          <a:xfrm>
            <a:off x="5671930" y="1616750"/>
            <a:ext cx="6520070" cy="5241250"/>
          </a:xfrm>
          <a:prstGeom prst="rect">
            <a:avLst/>
          </a:prstGeom>
          <a:ln>
            <a:solidFill>
              <a:srgbClr val="D30535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89C600-3381-6687-380F-240A75B2506B}"/>
              </a:ext>
            </a:extLst>
          </p:cNvPr>
          <p:cNvSpPr txBox="1"/>
          <p:nvPr/>
        </p:nvSpPr>
        <p:spPr>
          <a:xfrm>
            <a:off x="272488" y="5399634"/>
            <a:ext cx="6858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Доступ к региональный медицинской карте предоставляется: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Доступ запрашивает врач (внесен в ФРМР)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Данный врач открыл случай медицинского обслуживания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Доступ предоставляется на срок 180 дней</a:t>
            </a:r>
          </a:p>
        </p:txBody>
      </p:sp>
    </p:spTree>
    <p:extLst>
      <p:ext uri="{BB962C8B-B14F-4D97-AF65-F5344CB8AC3E}">
        <p14:creationId xmlns:p14="http://schemas.microsoft.com/office/powerpoint/2010/main" val="34325391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46FD6-76BE-CE05-D1B5-6A8F5483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0" y="51097"/>
            <a:ext cx="12128350" cy="598319"/>
          </a:xfrm>
        </p:spPr>
        <p:txBody>
          <a:bodyPr/>
          <a:lstStyle/>
          <a:p>
            <a:r>
              <a:rPr lang="ru-RU" dirty="0"/>
              <a:t>ФАЙЛОВЫЕ ОБМЕНЫ РЕГИОНА.</a:t>
            </a:r>
            <a:r>
              <a:rPr lang="ru-RU" b="1" dirty="0"/>
              <a:t> СКОРАЯ ПОМОЩЬ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89C600-3381-6687-380F-240A75B2506B}"/>
              </a:ext>
            </a:extLst>
          </p:cNvPr>
          <p:cNvSpPr txBox="1"/>
          <p:nvPr/>
        </p:nvSpPr>
        <p:spPr>
          <a:xfrm>
            <a:off x="320368" y="5323155"/>
            <a:ext cx="11449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АРМ «Контент» имеется блок отчетов по разделу «СМП» </a:t>
            </a:r>
            <a:r>
              <a:rPr lang="ru-RU" sz="20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Вызовы СМП</a:t>
            </a:r>
          </a:p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Ежедневное формирование списков по участкам пациентов, которые вызывали скорую помощь накануне. Анализ причин вызовов, активное приглашение и патронаж пациентов. </a:t>
            </a:r>
          </a:p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Цель – предупреждение повторных вызовов, диспансерное наблюдение хроников.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748C7B-25EC-679A-7E49-EB34156BF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963" y="873125"/>
            <a:ext cx="11434455" cy="396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98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46FD6-76BE-CE05-D1B5-6A8F5483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0" y="51097"/>
            <a:ext cx="12128350" cy="598319"/>
          </a:xfrm>
        </p:spPr>
        <p:txBody>
          <a:bodyPr/>
          <a:lstStyle/>
          <a:p>
            <a:r>
              <a:rPr lang="ru-RU" dirty="0"/>
              <a:t>СПИСКИ ПАЦИЕНТОВ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EA69AC-791C-5F5D-4BE0-1B2F84F12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74"/>
            <a:ext cx="12192000" cy="678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676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46FD6-76BE-CE05-D1B5-6A8F5483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0" y="51097"/>
            <a:ext cx="12128350" cy="598319"/>
          </a:xfrm>
        </p:spPr>
        <p:txBody>
          <a:bodyPr/>
          <a:lstStyle/>
          <a:p>
            <a:r>
              <a:rPr lang="ru-RU" dirty="0"/>
              <a:t>СППВР ДЛЯ ПАЦИЕНТОВ С БСК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89C600-3381-6687-380F-240A75B2506B}"/>
              </a:ext>
            </a:extLst>
          </p:cNvPr>
          <p:cNvSpPr txBox="1"/>
          <p:nvPr/>
        </p:nvSpPr>
        <p:spPr>
          <a:xfrm>
            <a:off x="269238" y="4978181"/>
            <a:ext cx="57392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МИС подключен к сервису СППВР для формирования автоматических рекомендаций по лечению пациентов с БСК на основе всех электронных документов пациента собранных со всех МО Кемеровской области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B9A95D-B4CE-A971-139A-EC6AE11EC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367" y="873125"/>
            <a:ext cx="11449049" cy="35754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AEB683-C8A8-5E17-FB09-EBBEB48BD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525" y="1269747"/>
            <a:ext cx="5956319" cy="4583372"/>
          </a:xfrm>
          <a:prstGeom prst="rect">
            <a:avLst/>
          </a:prstGeom>
          <a:ln>
            <a:solidFill>
              <a:srgbClr val="D30535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29898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593CA0-7B13-9FC3-50A8-8C2DE8265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3" y="358408"/>
            <a:ext cx="11394623" cy="50808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E81C5C-C5E6-F8FE-D988-987FDA40DD70}"/>
              </a:ext>
            </a:extLst>
          </p:cNvPr>
          <p:cNvSpPr txBox="1"/>
          <p:nvPr/>
        </p:nvSpPr>
        <p:spPr>
          <a:xfrm>
            <a:off x="334964" y="5689480"/>
            <a:ext cx="1144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 заполнении стат. талона реализована проверка на существующий диагноз в ЛУД отличающийся на 4й символ.</a:t>
            </a:r>
          </a:p>
          <a:p>
            <a:r>
              <a:rPr lang="ru-RU" dirty="0"/>
              <a:t>Необходимо отменить действующий диагноз или выбрать ранее установленный из ЛУД. </a:t>
            </a:r>
          </a:p>
        </p:txBody>
      </p:sp>
    </p:spTree>
    <p:extLst>
      <p:ext uri="{BB962C8B-B14F-4D97-AF65-F5344CB8AC3E}">
        <p14:creationId xmlns:p14="http://schemas.microsoft.com/office/powerpoint/2010/main" val="42685968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885DF3-5511-1F50-8048-C67C0F6E2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963" y="873125"/>
            <a:ext cx="11449050" cy="570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562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1AE9B-9BAA-2CB3-109F-7A905B855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ПОСТАНОВКА НА ДН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C71826-46CF-7206-E7B0-5B8134DD7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873125"/>
            <a:ext cx="11449050" cy="4953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402EEA-0AB2-FED4-716A-8CCD08257961}"/>
              </a:ext>
            </a:extLst>
          </p:cNvPr>
          <p:cNvSpPr txBox="1"/>
          <p:nvPr/>
        </p:nvSpPr>
        <p:spPr>
          <a:xfrm>
            <a:off x="334962" y="6039741"/>
            <a:ext cx="11449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 заполнении талона, программа подскажет, что установленный диагноз подлежит ДН и предложит поставить пациента на ДН</a:t>
            </a:r>
          </a:p>
        </p:txBody>
      </p:sp>
    </p:spTree>
    <p:extLst>
      <p:ext uri="{BB962C8B-B14F-4D97-AF65-F5344CB8AC3E}">
        <p14:creationId xmlns:p14="http://schemas.microsoft.com/office/powerpoint/2010/main" val="30064233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1AE9B-9BAA-2CB3-109F-7A905B855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ПОСТАНОВКА НА ДН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02EEA-0AB2-FED4-716A-8CCD08257961}"/>
              </a:ext>
            </a:extLst>
          </p:cNvPr>
          <p:cNvSpPr txBox="1"/>
          <p:nvPr/>
        </p:nvSpPr>
        <p:spPr>
          <a:xfrm>
            <a:off x="250169" y="5499903"/>
            <a:ext cx="11449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Так же на ДН можно поставить из раздела «Диагнозы» и «Диспансерное наблюдение»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BCE32E-F780-B1B1-BE2F-71E5EFF01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62" y="873125"/>
            <a:ext cx="11449052" cy="323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337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1AE9B-9BAA-2CB3-109F-7A905B855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BD7FFF-EDEB-9213-D39E-DB45BD85B9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81"/>
          <a:stretch/>
        </p:blipFill>
        <p:spPr>
          <a:xfrm>
            <a:off x="334963" y="873125"/>
            <a:ext cx="11449050" cy="47861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FE7550-4FC2-6EC4-3FDC-F2334816B888}"/>
              </a:ext>
            </a:extLst>
          </p:cNvPr>
          <p:cNvSpPr txBox="1"/>
          <p:nvPr/>
        </p:nvSpPr>
        <p:spPr>
          <a:xfrm>
            <a:off x="334963" y="5984875"/>
            <a:ext cx="11449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После постановки пациента на ДН открывает окно с планом мероприятии ДН (согласно приказу 168н) </a:t>
            </a:r>
          </a:p>
        </p:txBody>
      </p:sp>
    </p:spTree>
    <p:extLst>
      <p:ext uri="{BB962C8B-B14F-4D97-AF65-F5344CB8AC3E}">
        <p14:creationId xmlns:p14="http://schemas.microsoft.com/office/powerpoint/2010/main" val="33876903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68C6A9-BA32-B5C4-9BB8-B56C125F8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42" y="1626704"/>
            <a:ext cx="11398175" cy="508488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EE3C4E-9ADB-12EF-DC6E-4EC713438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DECD8D-07E4-64B2-2874-9500D06EB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5302"/>
            <a:ext cx="5796172" cy="564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558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1AE9B-9BAA-2CB3-109F-7A905B855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РАЗДЕЛ МИС - ДН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278AA1-74F5-CE1D-89B6-5F22D2606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873125"/>
            <a:ext cx="11449050" cy="48705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A28984-7659-5A85-45BB-871799934725}"/>
              </a:ext>
            </a:extLst>
          </p:cNvPr>
          <p:cNvSpPr txBox="1"/>
          <p:nvPr/>
        </p:nvSpPr>
        <p:spPr>
          <a:xfrm>
            <a:off x="412281" y="5956584"/>
            <a:ext cx="5715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Фильтры для построения списков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Списки пациентов с цветовой индикацией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FA8493-582E-1DD7-FF2A-A4079D8286DF}"/>
              </a:ext>
            </a:extLst>
          </p:cNvPr>
          <p:cNvSpPr txBox="1"/>
          <p:nvPr/>
        </p:nvSpPr>
        <p:spPr>
          <a:xfrm>
            <a:off x="6127825" y="5956584"/>
            <a:ext cx="5715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3. Группы ДН пациента с цветовой индикацией</a:t>
            </a:r>
          </a:p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4. Контрольные точки прохождения ДН</a:t>
            </a:r>
          </a:p>
        </p:txBody>
      </p:sp>
    </p:spTree>
    <p:extLst>
      <p:ext uri="{BB962C8B-B14F-4D97-AF65-F5344CB8AC3E}">
        <p14:creationId xmlns:p14="http://schemas.microsoft.com/office/powerpoint/2010/main" val="1271461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1AE9B-9BAA-2CB3-109F-7A905B855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РАЗДЕЛ МИС - ДН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A3663D-B45A-8FC5-22CC-7B2B1F83F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509" y="873126"/>
            <a:ext cx="11441514" cy="28676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0A441F-6292-BF4A-A4E5-CF9DC904368F}"/>
              </a:ext>
            </a:extLst>
          </p:cNvPr>
          <p:cNvSpPr txBox="1"/>
          <p:nvPr/>
        </p:nvSpPr>
        <p:spPr>
          <a:xfrm>
            <a:off x="264499" y="3833607"/>
            <a:ext cx="5715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Выбор дат поиска пациентов</a:t>
            </a:r>
          </a:p>
          <a:p>
            <a:pPr marL="457200" indent="-457200">
              <a:buAutoNum type="arabicPeriod"/>
            </a:pPr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Статус ДН пациентов (Запланирован, прошедшие, не прошедшие и проч.)</a:t>
            </a:r>
          </a:p>
          <a:p>
            <a:pPr marL="457200" indent="-457200">
              <a:buAutoNum type="arabicPeriod"/>
            </a:pPr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Специалист наблюдающий пациента + </a:t>
            </a:r>
            <a:r>
              <a:rPr lang="ru-RU" sz="1600" b="1" dirty="0" err="1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коморбидные</a:t>
            </a:r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группы и проч.)</a:t>
            </a:r>
          </a:p>
          <a:p>
            <a:pPr marL="457200" indent="-457200">
              <a:buAutoNum type="arabicPeriod"/>
            </a:pPr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Выбор структуры МО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DEBE4D-F325-3D84-517E-4FC7225D3B16}"/>
              </a:ext>
            </a:extLst>
          </p:cNvPr>
          <p:cNvSpPr txBox="1"/>
          <p:nvPr/>
        </p:nvSpPr>
        <p:spPr>
          <a:xfrm>
            <a:off x="6096000" y="3953680"/>
            <a:ext cx="5715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Выбор участка МО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Выбор специальности врача поставившего на ДН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Выбор ФИО врача поставившего на ДН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Выбор группы ДН наблюдения, согласно 168н приказа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B87E37-8883-E5E2-FD6B-7B3920664F65}"/>
              </a:ext>
            </a:extLst>
          </p:cNvPr>
          <p:cNvSpPr txBox="1"/>
          <p:nvPr/>
        </p:nvSpPr>
        <p:spPr>
          <a:xfrm>
            <a:off x="332509" y="5481615"/>
            <a:ext cx="2493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Цветовая индикация: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18B7DA-B3DE-8C17-DA27-6F99E15804B3}"/>
              </a:ext>
            </a:extLst>
          </p:cNvPr>
          <p:cNvSpPr txBox="1"/>
          <p:nvPr/>
        </p:nvSpPr>
        <p:spPr>
          <a:xfrm>
            <a:off x="332509" y="5927913"/>
            <a:ext cx="5715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Желтый – у пациента есть план в заданном промежутке</a:t>
            </a:r>
          </a:p>
          <a:p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Красный – нарушен срок прохождения плана в заданном промежутке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210E9C-1060-4DFA-C1DB-BDA57E685E8E}"/>
              </a:ext>
            </a:extLst>
          </p:cNvPr>
          <p:cNvSpPr txBox="1"/>
          <p:nvPr/>
        </p:nvSpPr>
        <p:spPr>
          <a:xfrm>
            <a:off x="6100116" y="5896256"/>
            <a:ext cx="5715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Зеленый – прохождение в срок в заданном промежутке</a:t>
            </a:r>
          </a:p>
          <a:p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Белый – нет плана в заданном промежутке</a:t>
            </a:r>
          </a:p>
          <a:p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Оранжевый – выписанные из стационара. Взять на ДН 3 дня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62B46DA2-78DD-BB2D-1EF6-145BDC630008}"/>
              </a:ext>
            </a:extLst>
          </p:cNvPr>
          <p:cNvCxnSpPr>
            <a:cxnSpLocks/>
          </p:cNvCxnSpPr>
          <p:nvPr/>
        </p:nvCxnSpPr>
        <p:spPr>
          <a:xfrm>
            <a:off x="2756552" y="5698837"/>
            <a:ext cx="889050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1120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1AE9B-9BAA-2CB3-109F-7A905B855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СЭМД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86728C-E30A-9303-9756-AAE0637A809D}"/>
              </a:ext>
            </a:extLst>
          </p:cNvPr>
          <p:cNvSpPr txBox="1"/>
          <p:nvPr/>
        </p:nvSpPr>
        <p:spPr>
          <a:xfrm>
            <a:off x="334963" y="5861239"/>
            <a:ext cx="11262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 посещении в рамках ДН требуется создать еще один документ для выгрузки в РЭМД.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6DD4EE-93DF-0F6F-19EF-1620B90FC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3" y="873125"/>
            <a:ext cx="11449050" cy="462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84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46FD6-76BE-CE05-D1B5-6A8F5483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0" y="51097"/>
            <a:ext cx="12128350" cy="598319"/>
          </a:xfrm>
        </p:spPr>
        <p:txBody>
          <a:bodyPr/>
          <a:lstStyle/>
          <a:p>
            <a:r>
              <a:rPr lang="ru-RU" dirty="0"/>
              <a:t>СПИСКИ ПАЦИЕНТОВ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3B4007-D9E5-183E-BDFF-5A2DAB6BD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8424"/>
            <a:ext cx="12192000" cy="552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21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1AE9B-9BAA-2CB3-109F-7A905B855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ФИКСАЦИЯ ВЫПОЛНЕНИЯ ПЛАНОВ ДН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86728C-E30A-9303-9756-AAE0637A809D}"/>
              </a:ext>
            </a:extLst>
          </p:cNvPr>
          <p:cNvSpPr txBox="1"/>
          <p:nvPr/>
        </p:nvSpPr>
        <p:spPr>
          <a:xfrm>
            <a:off x="334963" y="4538271"/>
            <a:ext cx="11449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Проставление факта ДН происходит автоматически, если пациент прошел необходимого специалиста от плановой дата +- 3 месяца. </a:t>
            </a:r>
          </a:p>
          <a:p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Для планов с интервалом 4 раза в год, в расчет берется +- 2 месяца. </a:t>
            </a:r>
          </a:p>
          <a:p>
            <a:endParaRPr lang="ru-RU" sz="1600" b="1" dirty="0">
              <a:solidFill>
                <a:srgbClr val="061A64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!Возможно ручное проставление фактического выполнения ДН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DA9AAF-2857-4890-1E85-35537114C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3" y="873125"/>
            <a:ext cx="11449050" cy="345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25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1AE9B-9BAA-2CB3-109F-7A905B855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ВЫГРУЗКА ПЛАНОВ/ФАКТОВ В ТФ ОМС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C88F2E-DCAB-E8BF-EBF0-C7F7A20AF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873125"/>
            <a:ext cx="11449050" cy="44834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0B60DC-4547-2142-3F9E-F9C8ACE56F95}"/>
              </a:ext>
            </a:extLst>
          </p:cNvPr>
          <p:cNvSpPr txBox="1"/>
          <p:nvPr/>
        </p:nvSpPr>
        <p:spPr>
          <a:xfrm>
            <a:off x="1630392" y="5549241"/>
            <a:ext cx="2924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Скрин отчета</a:t>
            </a:r>
          </a:p>
        </p:txBody>
      </p:sp>
    </p:spTree>
    <p:extLst>
      <p:ext uri="{BB962C8B-B14F-4D97-AF65-F5344CB8AC3E}">
        <p14:creationId xmlns:p14="http://schemas.microsoft.com/office/powerpoint/2010/main" val="32533781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1AE9B-9BAA-2CB3-109F-7A905B855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ШАПКА КАРТЫ ПАЦИЕНТА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3CB9EE-A0F8-9716-549F-37370D137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3" y="917015"/>
            <a:ext cx="11449050" cy="16593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65D6CD-D0EC-5DAA-019D-565B8ACD89E4}"/>
              </a:ext>
            </a:extLst>
          </p:cNvPr>
          <p:cNvSpPr txBox="1"/>
          <p:nvPr/>
        </p:nvSpPr>
        <p:spPr>
          <a:xfrm>
            <a:off x="334963" y="2833235"/>
            <a:ext cx="114490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шапке амбулаторной карты «встроено» много подсказок. Для этого необходимо навести курсор на один из элементов в шапке карты.</a:t>
            </a:r>
          </a:p>
          <a:p>
            <a:endParaRPr lang="ru-RU" sz="1600" b="1" dirty="0">
              <a:solidFill>
                <a:srgbClr val="061A64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 наведении на:</a:t>
            </a:r>
          </a:p>
          <a:p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Номер пациента – информация о последней госпитализации</a:t>
            </a:r>
          </a:p>
          <a:p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Шифр ОМС – зелёный полис актуальный. Желтый – прошло более месяца с последней сверки, Красный – требуется сверка</a:t>
            </a:r>
          </a:p>
          <a:p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ВИМИС: ССЗ – пациент относится к группе БСК. Возможно запросить заключение СППВР</a:t>
            </a:r>
          </a:p>
          <a:p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Регистры - перечень регистров в которые включен пациент</a:t>
            </a:r>
          </a:p>
          <a:p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Группы риска – Перечень групп риска выставленные пациенту</a:t>
            </a:r>
          </a:p>
          <a:p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Специальность ДН – плановые даты ДН по выбранной специальности</a:t>
            </a:r>
          </a:p>
          <a:p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Группа ДН – название группы ДН пациента</a:t>
            </a:r>
          </a:p>
        </p:txBody>
      </p:sp>
    </p:spTree>
    <p:extLst>
      <p:ext uri="{BB962C8B-B14F-4D97-AF65-F5344CB8AC3E}">
        <p14:creationId xmlns:p14="http://schemas.microsoft.com/office/powerpoint/2010/main" val="6193894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1AE9B-9BAA-2CB3-109F-7A905B855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ОТЧЕТЫ ПО ДН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65D6CD-D0EC-5DAA-019D-565B8ACD89E4}"/>
              </a:ext>
            </a:extLst>
          </p:cNvPr>
          <p:cNvSpPr txBox="1"/>
          <p:nvPr/>
        </p:nvSpPr>
        <p:spPr>
          <a:xfrm>
            <a:off x="334963" y="873125"/>
            <a:ext cx="11449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ПАКЕТ ОТЧЕТОВ ПО РАЗДЕЛУ ДН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84F829-6393-BC03-D02A-56059FACE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4" y="1377676"/>
            <a:ext cx="11449050" cy="402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324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1AE9B-9BAA-2CB3-109F-7A905B855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ОТЧЕТЫ ПО ДН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65D6CD-D0EC-5DAA-019D-565B8ACD89E4}"/>
              </a:ext>
            </a:extLst>
          </p:cNvPr>
          <p:cNvSpPr txBox="1"/>
          <p:nvPr/>
        </p:nvSpPr>
        <p:spPr>
          <a:xfrm>
            <a:off x="334963" y="873125"/>
            <a:ext cx="11449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помощь выполнения показателей результативности, согласно тарифному соглашению ТФ ОМС, разработан пакет отчетов: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05D5A8-80A8-F697-8CBC-DAE804C7F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963" y="1211679"/>
            <a:ext cx="11449050" cy="34850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7C923F-5413-0232-D420-4D7B93EF5F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23954"/>
          <a:stretch/>
        </p:blipFill>
        <p:spPr>
          <a:xfrm>
            <a:off x="3625707" y="3025338"/>
            <a:ext cx="8473930" cy="383266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10626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1AE9B-9BAA-2CB3-109F-7A905B855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ОТЧЕТЫ - Реестр пациентов, поставленных на учет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259E13-671D-AB0C-68EE-98B238E1F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61438"/>
            <a:ext cx="11945592" cy="513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328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1AE9B-9BAA-2CB3-109F-7A905B855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ОТЧЕТЫ - Выписанные из стационара для ДН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944B07-3188-F7D2-8EFC-1A1EBB626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16034"/>
            <a:ext cx="12192000" cy="462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126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1AE9B-9BAA-2CB3-109F-7A905B855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ОТЧЕТЫ </a:t>
            </a:r>
            <a:r>
              <a:rPr lang="ru-RU"/>
              <a:t>- Поименный список ДН по талону (форме 30)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BC273F-1164-2DB4-9A7B-A0B0B63C0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93967"/>
            <a:ext cx="12192000" cy="527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3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B6BA3-0684-A3CE-3D5F-539B2E4A5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1A6DB8-558C-1C51-4B39-F4A8C381C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3" y="873126"/>
            <a:ext cx="11533764" cy="29234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DA424-0E6C-A421-4301-EF5396B6873D}"/>
              </a:ext>
            </a:extLst>
          </p:cNvPr>
          <p:cNvSpPr txBox="1"/>
          <p:nvPr/>
        </p:nvSpPr>
        <p:spPr>
          <a:xfrm>
            <a:off x="334963" y="4205762"/>
            <a:ext cx="11449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ЛЮБОМ РАЗДЕЛЕ МИС, ГДЕ ЕСТЬ СПИСКИ, МОЖНО НАЖАТЬ ПРАВОЙ КНОПКОЙ МЫШИ  И ВЫГРУЗИТЬ ТАБЛИЦУ В </a:t>
            </a:r>
            <a:r>
              <a:rPr lang="en-US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LIBREOFFICE</a:t>
            </a:r>
            <a:endParaRPr lang="ru-RU" sz="2000" b="1" dirty="0">
              <a:solidFill>
                <a:srgbClr val="061A64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086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B6BA3-0684-A3CE-3D5F-539B2E4A5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CDA424-0E6C-A421-4301-EF5396B6873D}"/>
              </a:ext>
            </a:extLst>
          </p:cNvPr>
          <p:cNvSpPr txBox="1"/>
          <p:nvPr/>
        </p:nvSpPr>
        <p:spPr>
          <a:xfrm>
            <a:off x="265815" y="4180594"/>
            <a:ext cx="11449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«По умолчанию» в МИС используется стандартный шрифт и все возможные колонки в списка.</a:t>
            </a:r>
          </a:p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 помощью данных пунктов меню можно увеличить шрифт и изменить отображаемые колонки.</a:t>
            </a:r>
          </a:p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Настроив МИС для себя.</a:t>
            </a:r>
          </a:p>
          <a:p>
            <a:endParaRPr lang="ru-RU" sz="2000" b="1" dirty="0">
              <a:solidFill>
                <a:srgbClr val="061A64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Настройки сохраняются для каждого пользователя индивидуально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52E095-5EE4-38D3-74AD-6779ACFC2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3" y="873124"/>
            <a:ext cx="11379902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27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46FD6-76BE-CE05-D1B5-6A8F5483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0" y="51097"/>
            <a:ext cx="12128350" cy="598319"/>
          </a:xfrm>
        </p:spPr>
        <p:txBody>
          <a:bodyPr/>
          <a:lstStyle/>
          <a:p>
            <a:r>
              <a:rPr lang="ru-RU" dirty="0"/>
              <a:t>СПИСКИ ПАЦИЕНТОВ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2BAB4E-4A37-5B6A-9E6C-2D810E0E4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795"/>
            <a:ext cx="12192000" cy="587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82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6FADA9-09FD-9580-ABD3-2DDC852BA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ФИКСАЦИЯ КОНТАКТОВ С ПАЦИЕНТАМИ – </a:t>
            </a:r>
            <a:r>
              <a:rPr lang="en-US" dirty="0"/>
              <a:t>CRM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2D200B-ACA8-10C5-3E7C-2295D850870A}"/>
              </a:ext>
            </a:extLst>
          </p:cNvPr>
          <p:cNvSpPr txBox="1"/>
          <p:nvPr/>
        </p:nvSpPr>
        <p:spPr>
          <a:xfrm>
            <a:off x="334963" y="873125"/>
            <a:ext cx="11449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Во многих МО организован обзвон пациентов для приглашения на проф. мероприятия. Для контроля обзвона пациентов и результата общения с пациентов в МИС есть система </a:t>
            </a:r>
            <a:r>
              <a:rPr lang="en-US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CRM</a:t>
            </a:r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6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М/С или оператор фиксируют отметку о результате контакта с пациентов в АРМ «Регистратура». Врач на участке в АРМ «Врач поликлиники» может посмотреть когда (и сколько раз) с пациентом связывались и о чем договорились.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052B7D-B6AD-202E-F7C0-8C014C9D7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805" y="2323423"/>
            <a:ext cx="11449050" cy="26695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D67B94-B604-29EA-DEE6-F79D0169441A}"/>
              </a:ext>
            </a:extLst>
          </p:cNvPr>
          <p:cNvSpPr txBox="1"/>
          <p:nvPr/>
        </p:nvSpPr>
        <p:spPr>
          <a:xfrm>
            <a:off x="7910946" y="4992965"/>
            <a:ext cx="3873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i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Пример приглашения пациентов на ДН</a:t>
            </a:r>
          </a:p>
        </p:txBody>
      </p:sp>
    </p:spTree>
    <p:extLst>
      <p:ext uri="{BB962C8B-B14F-4D97-AF65-F5344CB8AC3E}">
        <p14:creationId xmlns:p14="http://schemas.microsoft.com/office/powerpoint/2010/main" val="3330422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46FD6-76BE-CE05-D1B5-6A8F5483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0" y="51097"/>
            <a:ext cx="12128350" cy="598319"/>
          </a:xfrm>
        </p:spPr>
        <p:txBody>
          <a:bodyPr/>
          <a:lstStyle/>
          <a:p>
            <a:r>
              <a:rPr lang="ru-RU" dirty="0"/>
              <a:t>СПИСКИ ПАЦИЕНТОВ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96B022-53F9-81E8-4605-A7DFE9616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461"/>
            <a:ext cx="12192000" cy="652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18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38F132-D4F0-BB78-6D84-406C56AB6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-300" b="-2755"/>
          <a:stretch>
            <a:fillRect/>
          </a:stretch>
        </p:blipFill>
        <p:spPr>
          <a:xfrm>
            <a:off x="358836" y="878066"/>
            <a:ext cx="11474323" cy="6355380"/>
          </a:xfrm>
          <a:custGeom>
            <a:avLst/>
            <a:gdLst>
              <a:gd name="connsiteX0" fmla="*/ 10582212 w 10614004"/>
              <a:gd name="connsiteY0" fmla="*/ 3342638 h 5878868"/>
              <a:gd name="connsiteX1" fmla="*/ 10614004 w 10614004"/>
              <a:gd name="connsiteY1" fmla="*/ 3345301 h 5878868"/>
              <a:gd name="connsiteX2" fmla="*/ 10614004 w 10614004"/>
              <a:gd name="connsiteY2" fmla="*/ 5878868 h 5878868"/>
              <a:gd name="connsiteX3" fmla="*/ 0 w 10614004"/>
              <a:gd name="connsiteY3" fmla="*/ 5878868 h 5878868"/>
              <a:gd name="connsiteX4" fmla="*/ 0 w 10614004"/>
              <a:gd name="connsiteY4" fmla="*/ 5721234 h 5878868"/>
              <a:gd name="connsiteX5" fmla="*/ 10582212 w 10614004"/>
              <a:gd name="connsiteY5" fmla="*/ 5721234 h 5878868"/>
              <a:gd name="connsiteX6" fmla="*/ 0 w 10614004"/>
              <a:gd name="connsiteY6" fmla="*/ 0 h 5878868"/>
              <a:gd name="connsiteX7" fmla="*/ 10582212 w 10614004"/>
              <a:gd name="connsiteY7" fmla="*/ 0 h 5878868"/>
              <a:gd name="connsiteX8" fmla="*/ 10582212 w 10614004"/>
              <a:gd name="connsiteY8" fmla="*/ 3342638 h 5878868"/>
              <a:gd name="connsiteX9" fmla="*/ 10131697 w 10614004"/>
              <a:gd name="connsiteY9" fmla="*/ 3304889 h 5878868"/>
              <a:gd name="connsiteX10" fmla="*/ 0 w 10614004"/>
              <a:gd name="connsiteY10" fmla="*/ 3703256 h 587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14004" h="5878868">
                <a:moveTo>
                  <a:pt x="10582212" y="3342638"/>
                </a:moveTo>
                <a:lnTo>
                  <a:pt x="10614004" y="3345301"/>
                </a:lnTo>
                <a:lnTo>
                  <a:pt x="10614004" y="5878868"/>
                </a:lnTo>
                <a:lnTo>
                  <a:pt x="0" y="5878868"/>
                </a:lnTo>
                <a:lnTo>
                  <a:pt x="0" y="5721234"/>
                </a:lnTo>
                <a:lnTo>
                  <a:pt x="10582212" y="5721234"/>
                </a:lnTo>
                <a:close/>
                <a:moveTo>
                  <a:pt x="0" y="0"/>
                </a:moveTo>
                <a:lnTo>
                  <a:pt x="10582212" y="0"/>
                </a:lnTo>
                <a:lnTo>
                  <a:pt x="10582212" y="3342638"/>
                </a:lnTo>
                <a:lnTo>
                  <a:pt x="10131697" y="3304889"/>
                </a:lnTo>
                <a:cubicBezTo>
                  <a:pt x="5301820" y="2925308"/>
                  <a:pt x="5141158" y="3703256"/>
                  <a:pt x="0" y="3703256"/>
                </a:cubicBezTo>
                <a:close/>
              </a:path>
            </a:pathLst>
          </a:custGeom>
        </p:spPr>
      </p:pic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AEE19775-6741-ED8C-FC59-9ED6A84DCF81}"/>
              </a:ext>
            </a:extLst>
          </p:cNvPr>
          <p:cNvSpPr txBox="1">
            <a:spLocks/>
          </p:cNvSpPr>
          <p:nvPr/>
        </p:nvSpPr>
        <p:spPr>
          <a:xfrm>
            <a:off x="-2" y="0"/>
            <a:ext cx="12192001" cy="685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D30535"/>
                </a:solidFill>
                <a:latin typeface="Arial Narrow" panose="020B0606020202030204" pitchFamily="34" charset="0"/>
              </a:rPr>
              <a:t>СОЗДАНИЕ РАСПИСАНИЯ В КАБИНЕТЫ ДИСПАНСЕРИЗАЦИИ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9F17EC-C1C0-CF1A-4AD7-44F1FC4AA09C}"/>
              </a:ext>
            </a:extLst>
          </p:cNvPr>
          <p:cNvSpPr txBox="1"/>
          <p:nvPr/>
        </p:nvSpPr>
        <p:spPr>
          <a:xfrm>
            <a:off x="384108" y="5082150"/>
            <a:ext cx="11580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Расписание создается в АРМ «Расписание».</a:t>
            </a:r>
          </a:p>
          <a:p>
            <a:r>
              <a:rPr lang="ru-RU" sz="24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Необходимо создать расписание в «Кабинет диспансеризации» и </a:t>
            </a:r>
          </a:p>
          <a:p>
            <a:r>
              <a:rPr lang="ru-RU" sz="24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«Кабинет профилактики (углубленная диспансеризация)</a:t>
            </a:r>
          </a:p>
        </p:txBody>
      </p:sp>
    </p:spTree>
    <p:extLst>
      <p:ext uri="{BB962C8B-B14F-4D97-AF65-F5344CB8AC3E}">
        <p14:creationId xmlns:p14="http://schemas.microsoft.com/office/powerpoint/2010/main" val="3336257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AEE19775-6741-ED8C-FC59-9ED6A84DCF81}"/>
              </a:ext>
            </a:extLst>
          </p:cNvPr>
          <p:cNvSpPr txBox="1">
            <a:spLocks/>
          </p:cNvSpPr>
          <p:nvPr/>
        </p:nvSpPr>
        <p:spPr>
          <a:xfrm>
            <a:off x="-2" y="0"/>
            <a:ext cx="12192001" cy="685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D30535"/>
                </a:solidFill>
                <a:latin typeface="Arial Narrow" panose="020B0606020202030204" pitchFamily="34" charset="0"/>
              </a:rPr>
              <a:t>СОЗДАНИЕ РАСПИСАНИЯ В КАБИНЕТЫ ДИСПАНСЕРИЗАЦИИ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9F17EC-C1C0-CF1A-4AD7-44F1FC4AA09C}"/>
              </a:ext>
            </a:extLst>
          </p:cNvPr>
          <p:cNvSpPr txBox="1"/>
          <p:nvPr/>
        </p:nvSpPr>
        <p:spPr>
          <a:xfrm>
            <a:off x="334963" y="4308208"/>
            <a:ext cx="11412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61A6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После активации расписания, лист записи (дневка) станет доступна для регистратуры, инфоматов, врачей и интернет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474CF3-0F94-E18B-8A6C-27A5A014C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3" y="903944"/>
            <a:ext cx="11485561" cy="292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230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6220</TotalTime>
  <Words>1495</Words>
  <Application>Microsoft Office PowerPoint</Application>
  <PresentationFormat>Широкоэкранный</PresentationFormat>
  <Paragraphs>164</Paragraphs>
  <Slides>60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8" baseType="lpstr">
      <vt:lpstr>Trebuchet MS</vt:lpstr>
      <vt:lpstr>Arial</vt:lpstr>
      <vt:lpstr>ui-sans-serif</vt:lpstr>
      <vt:lpstr>Calibri</vt:lpstr>
      <vt:lpstr>Arial Narrow</vt:lpstr>
      <vt:lpstr>Calibri Light</vt:lpstr>
      <vt:lpstr>Akrobat Black</vt:lpstr>
      <vt:lpstr>Тема Office</vt:lpstr>
      <vt:lpstr>Презентация PowerPoint</vt:lpstr>
      <vt:lpstr>СПИСКИ ПАЦИЕНТОВ</vt:lpstr>
      <vt:lpstr>СПИСКИ ПАЦИЕНТОВ</vt:lpstr>
      <vt:lpstr>СПИСКИ ПАЦИЕНТОВ</vt:lpstr>
      <vt:lpstr>СПИСКИ ПАЦИЕНТОВ</vt:lpstr>
      <vt:lpstr>СПИСКИ ПАЦИЕНТОВ</vt:lpstr>
      <vt:lpstr>СПИСКИ ПАЦИЕНТОВ</vt:lpstr>
      <vt:lpstr>Презентация PowerPoint</vt:lpstr>
      <vt:lpstr>Презентация PowerPoint</vt:lpstr>
      <vt:lpstr>ФИКСАЦИЯ КОНТАКТОВ С ПАЦИЕНТАМИ – CRM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ДЛЯ IT СПЕЦИАЛИСТА</vt:lpstr>
      <vt:lpstr>ФОРМИРОВАНИЕ УСЛУГ НА ОПЛАТУ</vt:lpstr>
      <vt:lpstr>ФОРМИРОВАНИЕ УСЛУГ НА ОПЛАТУ</vt:lpstr>
      <vt:lpstr>ФОРМИРОВАНИЕ УСЛУГ НА ОПЛАТУ</vt:lpstr>
      <vt:lpstr>СПИСКИ ПАЦИЕНТОВ</vt:lpstr>
      <vt:lpstr>СПИСКИ ПАЦИЕНТОВ</vt:lpstr>
      <vt:lpstr>СПИСКИ ПАЦИЕНТОВ</vt:lpstr>
      <vt:lpstr>СПИСКИ ПАЦИЕНТОВ</vt:lpstr>
      <vt:lpstr>СПИСКИ ПАЦИЕНТОВ</vt:lpstr>
      <vt:lpstr>СПИСКИ ПАЦИЕНТОВ</vt:lpstr>
      <vt:lpstr>СПИСКИ ПАЦИЕНТОВ</vt:lpstr>
      <vt:lpstr>СПИСКИ ПАЦИЕНТОВ</vt:lpstr>
      <vt:lpstr>СПИСКИ ПАЦИЕНТОВ</vt:lpstr>
      <vt:lpstr>Журнал учета лиц с наркологическими расстройствами </vt:lpstr>
      <vt:lpstr>Отметка о прохождение психиатра-нарколога</vt:lpstr>
      <vt:lpstr>Журнал учета пациентов с табачной зависимостью</vt:lpstr>
      <vt:lpstr>Презентация PowerPoint</vt:lpstr>
      <vt:lpstr>ЗАПИСЬ ЧЕРЕЗ ЕПГУ НА ДИСПАНСЕРИЗАЦИЮ</vt:lpstr>
      <vt:lpstr>ФАЙЛОВЫЕ ОБМЕНЫ РЕГИОНА.  СТАЦИОНАР ЭКСТРЕННАЯ И ПЛАНОВАЯ ГОСПИТАЛИЗАЦИЯ</vt:lpstr>
      <vt:lpstr>ПОРТАЛ ВРАЧА – РЕГИОНАЛЬНАЯ ЭЛЕКТРОННАЯ КАРТА ПАЦИЕНТА, СОДЕРЖАЩАЯ ДАННЫЕ СО ВСЕХ МО ОБАЛСТИ, КУДА ОБРАЩАЛСЯ ПАЦИЕНТ</vt:lpstr>
      <vt:lpstr>ФАЙЛОВЫЕ ОБМЕНЫ РЕГИОНА. СКОРАЯ ПОМОЩЬ</vt:lpstr>
      <vt:lpstr>СППВР ДЛЯ ПАЦИЕНТОВ С БСК</vt:lpstr>
      <vt:lpstr>Презентация PowerPoint</vt:lpstr>
      <vt:lpstr>Презентация PowerPoint</vt:lpstr>
      <vt:lpstr>ПОСТАНОВКА НА ДН</vt:lpstr>
      <vt:lpstr>ПОСТАНОВКА НА ДН</vt:lpstr>
      <vt:lpstr>Презентация PowerPoint</vt:lpstr>
      <vt:lpstr>Презентация PowerPoint</vt:lpstr>
      <vt:lpstr>РАЗДЕЛ МИС - ДН</vt:lpstr>
      <vt:lpstr>РАЗДЕЛ МИС - ДН</vt:lpstr>
      <vt:lpstr>СЭМД</vt:lpstr>
      <vt:lpstr>ФИКСАЦИЯ ВЫПОЛНЕНИЯ ПЛАНОВ ДН</vt:lpstr>
      <vt:lpstr>ВЫГРУЗКА ПЛАНОВ/ФАКТОВ В ТФ ОМС</vt:lpstr>
      <vt:lpstr>ШАПКА КАРТЫ ПАЦИЕНТА</vt:lpstr>
      <vt:lpstr>ОТЧЕТЫ ПО ДН</vt:lpstr>
      <vt:lpstr>ОТЧЕТЫ ПО ДН</vt:lpstr>
      <vt:lpstr>ОТЧЕТЫ - Реестр пациентов, поставленных на учет</vt:lpstr>
      <vt:lpstr>ОТЧЕТЫ - Выписанные из стационара для ДН</vt:lpstr>
      <vt:lpstr>ОТЧЕТЫ - Поименный список ДН по талону (форме 30)</vt:lpstr>
      <vt:lpstr>Презентация PowerPoint</vt:lpstr>
      <vt:lpstr>Презентация PowerPoint</vt:lpstr>
      <vt:lpstr>ФИКСАЦИЯ КОНТАКТОВ С ПАЦИЕНТАМИ – CRM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Тарасов Олег Николаевич</dc:creator>
  <cp:lastModifiedBy>Тамара Жиляева</cp:lastModifiedBy>
  <cp:revision>221</cp:revision>
  <dcterms:created xsi:type="dcterms:W3CDTF">2024-04-16T11:29:40Z</dcterms:created>
  <dcterms:modified xsi:type="dcterms:W3CDTF">2024-08-13T04:43:38Z</dcterms:modified>
</cp:coreProperties>
</file>